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19"/>
  </p:notesMasterIdLst>
  <p:sldIdLst>
    <p:sldId id="324" r:id="rId4"/>
    <p:sldId id="326" r:id="rId5"/>
    <p:sldId id="318" r:id="rId6"/>
    <p:sldId id="351" r:id="rId7"/>
    <p:sldId id="320" r:id="rId8"/>
    <p:sldId id="334" r:id="rId9"/>
    <p:sldId id="335" r:id="rId10"/>
    <p:sldId id="347" r:id="rId11"/>
    <p:sldId id="348" r:id="rId12"/>
    <p:sldId id="319" r:id="rId13"/>
    <p:sldId id="322" r:id="rId14"/>
    <p:sldId id="325" r:id="rId15"/>
    <p:sldId id="268" r:id="rId16"/>
    <p:sldId id="295" r:id="rId17"/>
    <p:sldId id="298" r:id="rId18"/>
  </p:sldIdLst>
  <p:sldSz cx="9906000" cy="6858000" type="A4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CAD1"/>
    <a:srgbClr val="325692"/>
    <a:srgbClr val="E39741"/>
    <a:srgbClr val="8E1639"/>
    <a:srgbClr val="5F3E03"/>
    <a:srgbClr val="A94117"/>
    <a:srgbClr val="B9DA98"/>
    <a:srgbClr val="ABD999"/>
    <a:srgbClr val="AF57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8568" autoAdjust="0"/>
    <p:restoredTop sz="94652" autoAdjust="0"/>
  </p:normalViewPr>
  <p:slideViewPr>
    <p:cSldViewPr showGuides="1">
      <p:cViewPr varScale="1">
        <p:scale>
          <a:sx n="106" d="100"/>
          <a:sy n="106" d="100"/>
        </p:scale>
        <p:origin x="1407" y="87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67B99-DE35-4C2B-9397-4A2697E2DA34}" type="datetimeFigureOut">
              <a:rPr lang="cs-CZ" smtClean="0"/>
              <a:t>27.02.2024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8C453E-BB86-4C03-AD1B-11C0FCDCC1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174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7666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8050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377AC-911C-3921-E2B7-51B750480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596C4B71-AC83-682C-75E3-47D3582D42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724EA959-AB88-3628-37F0-0D3A9BD2C6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93B8A5E-D5E1-66B6-CA4A-6B3CE7963A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7538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86534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90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8653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546BC7-8710-0C5B-242C-68FE7A7C8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88852E06-9E7D-47BE-0DC3-04A3CFD9FC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17439446-C460-2C5A-BF2C-06DCD5F25D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2D6BE1B-BA9F-E7C4-97E1-9E6C91F53D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9301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72263-3BE5-B5B2-8210-9CB88F7D3D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BB108BF4-8A30-0176-232C-F92072B2A6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3661DF3D-B78D-DE4B-6B8C-D076654E35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3A2562C-96CF-5836-2A39-1CF2508A44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60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8287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4919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89060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6C021-372D-4759-B68E-2C92A6AD29FD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8467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632520" y="346646"/>
            <a:ext cx="8229600" cy="994122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2"/>
                </a:solidFill>
                <a:latin typeface="Anselm Sans Medium" pitchFamily="50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632520" y="1600200"/>
            <a:ext cx="8229600" cy="45259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</a:lstStyle>
          <a:p>
            <a:pPr marL="361950" indent="-361950"/>
            <a:r>
              <a:rPr lang="cs-CZ" sz="3500" dirty="0">
                <a:solidFill>
                  <a:schemeClr val="tx2"/>
                </a:solidFill>
                <a:latin typeface="Anselm Sans" pitchFamily="50" charset="0"/>
              </a:rPr>
              <a:t>• odrážka</a:t>
            </a:r>
          </a:p>
          <a:p>
            <a:pPr marL="361950" indent="-361950"/>
            <a:r>
              <a:rPr lang="cs-CZ" sz="3500" dirty="0">
                <a:solidFill>
                  <a:schemeClr val="tx2"/>
                </a:solidFill>
                <a:latin typeface="Anselm Sans" pitchFamily="50" charset="0"/>
              </a:rPr>
              <a:t>• delší odrážka</a:t>
            </a:r>
          </a:p>
          <a:p>
            <a:pPr marL="361950" indent="-361950"/>
            <a:r>
              <a:rPr lang="cs-CZ" sz="3500" dirty="0">
                <a:solidFill>
                  <a:schemeClr val="tx2"/>
                </a:solidFill>
                <a:latin typeface="Anselm Sans" pitchFamily="50" charset="0"/>
              </a:rPr>
              <a:t>• velmi dlouhá odrážka</a:t>
            </a:r>
          </a:p>
          <a:p>
            <a:pPr marL="361950" indent="-361950"/>
            <a:r>
              <a:rPr lang="cs-CZ" sz="3500" dirty="0">
                <a:solidFill>
                  <a:schemeClr val="tx2"/>
                </a:solidFill>
                <a:latin typeface="Anselm Sans" pitchFamily="50" charset="0"/>
              </a:rPr>
              <a:t>• úplně hodně moc dlouhá odrážka </a:t>
            </a:r>
            <a:r>
              <a:rPr lang="cs-CZ" sz="3500" dirty="0" err="1">
                <a:solidFill>
                  <a:schemeClr val="tx2"/>
                </a:solidFill>
                <a:latin typeface="Anselm Sans" pitchFamily="50" charset="0"/>
              </a:rPr>
              <a:t>odrážka</a:t>
            </a:r>
            <a:endParaRPr lang="cs-CZ" sz="3500" dirty="0">
              <a:solidFill>
                <a:schemeClr val="tx2"/>
              </a:solidFill>
              <a:latin typeface="Anselm Sans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229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 hasCustomPrompt="1"/>
          </p:nvPr>
        </p:nvSpPr>
        <p:spPr>
          <a:xfrm>
            <a:off x="632520" y="346646"/>
            <a:ext cx="7736160" cy="994122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2"/>
                </a:solidFill>
                <a:latin typeface="Anselm Sans Medium" pitchFamily="50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6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734144" y="2133600"/>
            <a:ext cx="8467328" cy="2879576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tx1">
                    <a:lumMod val="65000"/>
                    <a:lumOff val="35000"/>
                  </a:schemeClr>
                </a:solidFill>
                <a:latin typeface="Anselm Sans" pitchFamily="50" charset="0"/>
              </a:defRPr>
            </a:lvl1pPr>
          </a:lstStyle>
          <a:p>
            <a:r>
              <a:rPr lang="cs-CZ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000796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42950" y="2130429"/>
            <a:ext cx="84201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1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2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4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5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7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8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00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71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D66BA79-356C-4EBE-8584-165D8F44E279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3279023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4C21936-2D48-408A-8814-93FDAB1E0716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1378940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506" y="4406904"/>
            <a:ext cx="8420100" cy="1362075"/>
          </a:xfrm>
        </p:spPr>
        <p:txBody>
          <a:bodyPr anchor="t"/>
          <a:lstStyle>
            <a:lvl1pPr algn="l">
              <a:defRPr sz="325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44C65B2-9EDC-43E1-A926-4BF0325AF205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150529591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60400" y="1600204"/>
            <a:ext cx="5861050" cy="4525963"/>
          </a:xfrm>
        </p:spPr>
        <p:txBody>
          <a:bodyPr/>
          <a:lstStyle>
            <a:lvl1pPr>
              <a:defRPr sz="2275"/>
            </a:lvl1pPr>
            <a:lvl2pPr>
              <a:defRPr sz="1950"/>
            </a:lvl2pPr>
            <a:lvl3pPr>
              <a:defRPr sz="1625"/>
            </a:lvl3pPr>
            <a:lvl4pPr>
              <a:defRPr sz="1463"/>
            </a:lvl4pPr>
            <a:lvl5pPr>
              <a:defRPr sz="1463"/>
            </a:lvl5pPr>
            <a:lvl6pPr>
              <a:defRPr sz="1463"/>
            </a:lvl6pPr>
            <a:lvl7pPr>
              <a:defRPr sz="1463"/>
            </a:lvl7pPr>
            <a:lvl8pPr>
              <a:defRPr sz="1463"/>
            </a:lvl8pPr>
            <a:lvl9pPr>
              <a:defRPr sz="1463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686550" y="1600204"/>
            <a:ext cx="5861050" cy="4525963"/>
          </a:xfrm>
        </p:spPr>
        <p:txBody>
          <a:bodyPr/>
          <a:lstStyle>
            <a:lvl1pPr>
              <a:defRPr sz="2275"/>
            </a:lvl1pPr>
            <a:lvl2pPr>
              <a:defRPr sz="1950"/>
            </a:lvl2pPr>
            <a:lvl3pPr>
              <a:defRPr sz="1625"/>
            </a:lvl3pPr>
            <a:lvl4pPr>
              <a:defRPr sz="1463"/>
            </a:lvl4pPr>
            <a:lvl5pPr>
              <a:defRPr sz="1463"/>
            </a:lvl5pPr>
            <a:lvl6pPr>
              <a:defRPr sz="1463"/>
            </a:lvl6pPr>
            <a:lvl7pPr>
              <a:defRPr sz="1463"/>
            </a:lvl7pPr>
            <a:lvl8pPr>
              <a:defRPr sz="1463"/>
            </a:lvl8pPr>
            <a:lvl9pPr>
              <a:defRPr sz="1463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44C65B2-9EDC-43E1-A926-4BF0325AF205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125439130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1950"/>
            </a:lvl1pPr>
            <a:lvl2pPr>
              <a:defRPr sz="1625"/>
            </a:lvl2pPr>
            <a:lvl3pPr>
              <a:defRPr sz="1463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89" cy="63976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89" cy="3951288"/>
          </a:xfrm>
        </p:spPr>
        <p:txBody>
          <a:bodyPr/>
          <a:lstStyle>
            <a:lvl1pPr>
              <a:defRPr sz="1950"/>
            </a:lvl1pPr>
            <a:lvl2pPr>
              <a:defRPr sz="1625"/>
            </a:lvl2pPr>
            <a:lvl3pPr>
              <a:defRPr sz="1463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66BBF5F-4941-4AE9-ABE9-5A6FB018446F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2427662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44C65B2-9EDC-43E1-A926-4BF0325AF205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139646643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44C65B2-9EDC-43E1-A926-4BF0325AF205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396418594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1625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2971" y="273053"/>
            <a:ext cx="5537729" cy="5853113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5302" y="1435103"/>
            <a:ext cx="3259006" cy="4691063"/>
          </a:xfrm>
        </p:spPr>
        <p:txBody>
          <a:bodyPr/>
          <a:lstStyle>
            <a:lvl1pPr marL="0" indent="0">
              <a:buNone/>
              <a:defRPr sz="1138"/>
            </a:lvl1pPr>
            <a:lvl2pPr marL="371475" indent="0">
              <a:buNone/>
              <a:defRPr sz="975"/>
            </a:lvl2pPr>
            <a:lvl3pPr marL="742950" indent="0">
              <a:buNone/>
              <a:defRPr sz="813"/>
            </a:lvl3pPr>
            <a:lvl4pPr marL="1114425" indent="0">
              <a:buNone/>
              <a:defRPr sz="731"/>
            </a:lvl4pPr>
            <a:lvl5pPr marL="1485900" indent="0">
              <a:buNone/>
              <a:defRPr sz="731"/>
            </a:lvl5pPr>
            <a:lvl6pPr marL="1857375" indent="0">
              <a:buNone/>
              <a:defRPr sz="731"/>
            </a:lvl6pPr>
            <a:lvl7pPr marL="2228850" indent="0">
              <a:buNone/>
              <a:defRPr sz="731"/>
            </a:lvl7pPr>
            <a:lvl8pPr marL="2600325" indent="0">
              <a:buNone/>
              <a:defRPr sz="731"/>
            </a:lvl8pPr>
            <a:lvl9pPr marL="2971800" indent="0">
              <a:buNone/>
              <a:defRPr sz="73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44C65B2-9EDC-43E1-A926-4BF0325AF205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368077805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1625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138"/>
            </a:lvl1pPr>
            <a:lvl2pPr marL="371475" indent="0">
              <a:buNone/>
              <a:defRPr sz="975"/>
            </a:lvl2pPr>
            <a:lvl3pPr marL="742950" indent="0">
              <a:buNone/>
              <a:defRPr sz="813"/>
            </a:lvl3pPr>
            <a:lvl4pPr marL="1114425" indent="0">
              <a:buNone/>
              <a:defRPr sz="731"/>
            </a:lvl4pPr>
            <a:lvl5pPr marL="1485900" indent="0">
              <a:buNone/>
              <a:defRPr sz="731"/>
            </a:lvl5pPr>
            <a:lvl6pPr marL="1857375" indent="0">
              <a:buNone/>
              <a:defRPr sz="731"/>
            </a:lvl6pPr>
            <a:lvl7pPr marL="2228850" indent="0">
              <a:buNone/>
              <a:defRPr sz="731"/>
            </a:lvl7pPr>
            <a:lvl8pPr marL="2600325" indent="0">
              <a:buNone/>
              <a:defRPr sz="731"/>
            </a:lvl8pPr>
            <a:lvl9pPr marL="2971800" indent="0">
              <a:buNone/>
              <a:defRPr sz="73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C5B52E8-7BD6-4514-A5F6-537295D3B4CC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4055760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C7C79AF-C470-4C74-AE93-185BA74474FF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2434851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9575800" y="274640"/>
            <a:ext cx="29718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60400" y="274640"/>
            <a:ext cx="87503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5660B44-E957-46A0-89D3-C2BA98C1A84B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17855789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208026" y="1143000"/>
            <a:ext cx="2303145" cy="2377440"/>
          </a:xfrm>
        </p:spPr>
        <p:txBody>
          <a:bodyPr rtlCol="0" anchor="b">
            <a:normAutofit/>
          </a:bodyPr>
          <a:lstStyle>
            <a:lvl1pPr>
              <a:defRPr sz="2600" b="0" baseline="0"/>
            </a:lvl1pPr>
          </a:lstStyle>
          <a:p>
            <a:pPr rtl="0"/>
            <a:r>
              <a:rPr lang="cs-CZ" noProof="0"/>
              <a:t>Kliknutím můžete upravit styl předlohy nadpisů.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 hasCustomPrompt="1"/>
          </p:nvPr>
        </p:nvSpPr>
        <p:spPr>
          <a:xfrm>
            <a:off x="3174422" y="1852122"/>
            <a:ext cx="1997312" cy="2008678"/>
          </a:xfrm>
        </p:spPr>
        <p:txBody>
          <a:bodyPr rtlCol="0"/>
          <a:lstStyle>
            <a:lvl1pPr>
              <a:defRPr sz="1625"/>
            </a:lvl1pPr>
            <a:lvl2pPr>
              <a:defRPr sz="1463"/>
            </a:lvl2pPr>
            <a:lvl3pPr>
              <a:defRPr sz="1300"/>
            </a:lvl3pPr>
            <a:lvl4pPr>
              <a:defRPr sz="1138"/>
            </a:lvl4pPr>
            <a:lvl5pPr>
              <a:defRPr sz="1138"/>
            </a:lvl5pPr>
            <a:lvl6pPr>
              <a:defRPr sz="1138"/>
            </a:lvl6pPr>
            <a:lvl7pPr>
              <a:defRPr sz="1138"/>
            </a:lvl7pPr>
            <a:lvl8pPr>
              <a:defRPr sz="1138"/>
            </a:lvl8pPr>
            <a:lvl9pPr>
              <a:defRPr sz="1138"/>
            </a:lvl9pPr>
          </a:lstStyle>
          <a:p>
            <a:pPr lvl="0" rtl="0"/>
            <a:r>
              <a:rPr lang="cs-CZ" noProof="0"/>
              <a:t>Upravit styly předlohy textu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 hasCustomPrompt="1"/>
          </p:nvPr>
        </p:nvSpPr>
        <p:spPr>
          <a:xfrm>
            <a:off x="208026" y="3494176"/>
            <a:ext cx="2303145" cy="2321990"/>
          </a:xfrm>
        </p:spPr>
        <p:txBody>
          <a:bodyPr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138">
                <a:solidFill>
                  <a:srgbClr val="FFFFFF"/>
                </a:solidFill>
              </a:defRPr>
            </a:lvl1pPr>
            <a:lvl2pPr marL="371475" indent="0">
              <a:buNone/>
              <a:defRPr sz="975"/>
            </a:lvl2pPr>
            <a:lvl3pPr marL="742950" indent="0">
              <a:buNone/>
              <a:defRPr sz="813"/>
            </a:lvl3pPr>
            <a:lvl4pPr marL="1114425" indent="0">
              <a:buNone/>
              <a:defRPr sz="731"/>
            </a:lvl4pPr>
            <a:lvl5pPr marL="1485900" indent="0">
              <a:buNone/>
              <a:defRPr sz="731"/>
            </a:lvl5pPr>
            <a:lvl6pPr marL="1857375" indent="0">
              <a:buNone/>
              <a:defRPr sz="731"/>
            </a:lvl6pPr>
            <a:lvl7pPr marL="2228850" indent="0">
              <a:buNone/>
              <a:defRPr sz="731"/>
            </a:lvl7pPr>
            <a:lvl8pPr marL="2600325" indent="0">
              <a:buNone/>
              <a:defRPr sz="731"/>
            </a:lvl8pPr>
            <a:lvl9pPr marL="2971800" indent="0">
              <a:buNone/>
              <a:defRPr sz="731"/>
            </a:lvl9pPr>
          </a:lstStyle>
          <a:p>
            <a:pPr lvl="0" rtl="0"/>
            <a:r>
              <a:rPr lang="cs-CZ" noProof="0"/>
              <a:t>Upravit styly předlohy textu</a:t>
            </a:r>
          </a:p>
        </p:txBody>
      </p:sp>
      <p:sp>
        <p:nvSpPr>
          <p:cNvPr id="8" name="Zástupné datum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CE8D138-8725-4B14-9930-CA1C9143ADF8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9" name="Zástupné zápatí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cs-CZ" noProof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  <p:sp>
        <p:nvSpPr>
          <p:cNvPr id="11" name="Zástupný obsah 2">
            <a:extLst>
              <a:ext uri="{FF2B5EF4-FFF2-40B4-BE49-F238E27FC236}">
                <a16:creationId xmlns:a16="http://schemas.microsoft.com/office/drawing/2014/main" id="{87B0DF2F-DAFD-4616-9E25-0C28D75BF30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274592" y="1852122"/>
            <a:ext cx="1997312" cy="2008678"/>
          </a:xfrm>
        </p:spPr>
        <p:txBody>
          <a:bodyPr rtlCol="0"/>
          <a:lstStyle>
            <a:lvl1pPr>
              <a:defRPr sz="1625"/>
            </a:lvl1pPr>
            <a:lvl2pPr>
              <a:defRPr sz="1463"/>
            </a:lvl2pPr>
            <a:lvl3pPr>
              <a:defRPr sz="1300"/>
            </a:lvl3pPr>
            <a:lvl4pPr>
              <a:defRPr sz="1138"/>
            </a:lvl4pPr>
            <a:lvl5pPr>
              <a:defRPr sz="1138"/>
            </a:lvl5pPr>
            <a:lvl6pPr>
              <a:defRPr sz="1138"/>
            </a:lvl6pPr>
            <a:lvl7pPr>
              <a:defRPr sz="1138"/>
            </a:lvl7pPr>
            <a:lvl8pPr>
              <a:defRPr sz="1138"/>
            </a:lvl8pPr>
            <a:lvl9pPr>
              <a:defRPr sz="1138"/>
            </a:lvl9pPr>
          </a:lstStyle>
          <a:p>
            <a:pPr lvl="0" rtl="0"/>
            <a:r>
              <a:rPr lang="cs-CZ" noProof="0"/>
              <a:t>Upravit styly předlohy textu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</a:p>
        </p:txBody>
      </p:sp>
      <p:sp>
        <p:nvSpPr>
          <p:cNvPr id="12" name="Zástupný obsah 2">
            <a:extLst>
              <a:ext uri="{FF2B5EF4-FFF2-40B4-BE49-F238E27FC236}">
                <a16:creationId xmlns:a16="http://schemas.microsoft.com/office/drawing/2014/main" id="{336DA0F9-D851-437C-A45B-EC125A3D3DB3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74761" y="1852122"/>
            <a:ext cx="1997312" cy="2008678"/>
          </a:xfrm>
        </p:spPr>
        <p:txBody>
          <a:bodyPr rtlCol="0"/>
          <a:lstStyle>
            <a:lvl1pPr>
              <a:defRPr sz="1625"/>
            </a:lvl1pPr>
            <a:lvl2pPr>
              <a:defRPr sz="1463"/>
            </a:lvl2pPr>
            <a:lvl3pPr>
              <a:defRPr sz="1300"/>
            </a:lvl3pPr>
            <a:lvl4pPr>
              <a:defRPr sz="1138"/>
            </a:lvl4pPr>
            <a:lvl5pPr>
              <a:defRPr sz="1138"/>
            </a:lvl5pPr>
            <a:lvl6pPr>
              <a:defRPr sz="1138"/>
            </a:lvl6pPr>
            <a:lvl7pPr>
              <a:defRPr sz="1138"/>
            </a:lvl7pPr>
            <a:lvl8pPr>
              <a:defRPr sz="1138"/>
            </a:lvl8pPr>
            <a:lvl9pPr>
              <a:defRPr sz="1138"/>
            </a:lvl9pPr>
          </a:lstStyle>
          <a:p>
            <a:pPr lvl="0" rtl="0"/>
            <a:r>
              <a:rPr lang="cs-CZ" noProof="0"/>
              <a:t>Upravit styly předlohy textu</a:t>
            </a:r>
          </a:p>
          <a:p>
            <a:pPr lvl="1" rtl="0"/>
            <a:r>
              <a:rPr lang="cs-CZ" noProof="0"/>
              <a:t>Druhá úroveň</a:t>
            </a:r>
          </a:p>
          <a:p>
            <a:pPr lvl="2" rtl="0"/>
            <a:r>
              <a:rPr lang="cs-CZ" noProof="0"/>
              <a:t>Třetí úroveň</a:t>
            </a:r>
          </a:p>
          <a:p>
            <a:pPr lvl="3" rtl="0"/>
            <a:r>
              <a:rPr lang="cs-CZ" noProof="0"/>
              <a:t>Čtvrtá úroveň</a:t>
            </a:r>
          </a:p>
          <a:p>
            <a:pPr lvl="4" rtl="0"/>
            <a:r>
              <a:rPr lang="cs-CZ" noProof="0"/>
              <a:t>Pátá úroveň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0FF0BA98-3AB4-4D88-B1C2-6279BCACFAD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158831" y="3971925"/>
            <a:ext cx="2012903" cy="8032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cs-CZ" noProof="0"/>
              <a:t>Upravit styly předlohy textu</a:t>
            </a:r>
          </a:p>
        </p:txBody>
      </p:sp>
      <p:sp>
        <p:nvSpPr>
          <p:cNvPr id="13" name="Zástupný text 5">
            <a:extLst>
              <a:ext uri="{FF2B5EF4-FFF2-40B4-BE49-F238E27FC236}">
                <a16:creationId xmlns:a16="http://schemas.microsoft.com/office/drawing/2014/main" id="{D9DEF72B-B924-4A0D-8C83-3B370632C0D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9001" y="3971926"/>
            <a:ext cx="2012903" cy="8032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cs-CZ" noProof="0"/>
              <a:t>Upravit styly předlohy textu</a:t>
            </a:r>
          </a:p>
        </p:txBody>
      </p:sp>
      <p:sp>
        <p:nvSpPr>
          <p:cNvPr id="14" name="Zástupný text 5">
            <a:extLst>
              <a:ext uri="{FF2B5EF4-FFF2-40B4-BE49-F238E27FC236}">
                <a16:creationId xmlns:a16="http://schemas.microsoft.com/office/drawing/2014/main" id="{E9D30C54-E9E8-4300-8DA4-352DB3A71A4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369570" y="3971925"/>
            <a:ext cx="1997312" cy="8032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cs-CZ" noProof="0"/>
              <a:t>Upravit styly předlohy textu</a:t>
            </a:r>
          </a:p>
        </p:txBody>
      </p:sp>
    </p:spTree>
    <p:extLst>
      <p:ext uri="{BB962C8B-B14F-4D97-AF65-F5344CB8AC3E}">
        <p14:creationId xmlns:p14="http://schemas.microsoft.com/office/powerpoint/2010/main" val="3449010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05F25-6DC4-450D-95FD-D25C6C57A2C3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377E3-2C09-41D9-935A-7B4F5E98DF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0054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09466-EE1D-4850-B1FB-15CB47BAB632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78306-B675-44BF-A2D5-95DFC5B498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098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17335-B3B5-4625-836F-189C540689EB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F7231-2A8E-4E70-B456-E753563691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6306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D0F29-1BFD-4E90-9B2D-E683FEA05DDB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8D8F7-FF3F-41C1-9466-B051176A5F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84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9945E-BC21-42C3-985E-0D5805368430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29291-9EDC-465B-A046-9938A8079B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6733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2C574-7766-4FF6-B968-A2933380102E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F0AFC-631C-4251-91B8-D20B5B4D88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0037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47D86-F641-475C-8FE9-67483BD86EE9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AF21A-B0E4-4C39-8C3E-543B80AB99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5718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9EA65-1154-482F-895D-587C81D400E4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E507E-7CE4-497C-9517-6099C32B81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2131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7AA72-08E1-4CA3-A7A3-423FB961D89A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1E601-FF54-46F5-9996-1BC0339347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5184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8D338-F030-4DB6-B96A-086902615EDA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2AE81-1291-4524-8F16-1B2678842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7775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11E22-40C7-4D6F-94AC-36531D917730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65094-CA6A-4D11-B335-F44EAA8CF9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603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 userDrawn="1"/>
        </p:nvGrpSpPr>
        <p:grpSpPr>
          <a:xfrm>
            <a:off x="8436388" y="-1"/>
            <a:ext cx="1469612" cy="1412777"/>
            <a:chOff x="1424609" y="-201661"/>
            <a:chExt cx="6638850" cy="6382095"/>
          </a:xfrm>
        </p:grpSpPr>
        <p:pic>
          <p:nvPicPr>
            <p:cNvPr id="15" name="Picture 5" descr="P:\Plocha\mail\RS_katalog\podklad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819" r="1047"/>
            <a:stretch/>
          </p:blipFill>
          <p:spPr bwMode="auto">
            <a:xfrm>
              <a:off x="1424609" y="-201661"/>
              <a:ext cx="6638850" cy="63820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P:\Plocha\mail\RS_katalog\RS_log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2922" y="1688361"/>
              <a:ext cx="2890240" cy="1657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0" name="Přímá spojnice 19"/>
          <p:cNvCxnSpPr/>
          <p:nvPr userDrawn="1"/>
        </p:nvCxnSpPr>
        <p:spPr>
          <a:xfrm>
            <a:off x="-21616" y="1268760"/>
            <a:ext cx="9943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 userDrawn="1"/>
        </p:nvSpPr>
        <p:spPr>
          <a:xfrm>
            <a:off x="0" y="6597352"/>
            <a:ext cx="9906000" cy="261851"/>
          </a:xfrm>
          <a:prstGeom prst="rect">
            <a:avLst/>
          </a:prstGeom>
          <a:solidFill>
            <a:srgbClr val="3256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325692"/>
              </a:solidFill>
            </a:endParaRPr>
          </a:p>
        </p:txBody>
      </p:sp>
      <p:pic>
        <p:nvPicPr>
          <p:cNvPr id="10" name="Zástupný symbol pro obsah 20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56" y="6544990"/>
            <a:ext cx="6264696" cy="34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37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95300" y="1600204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95300" y="6356354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44C65B2-9EDC-43E1-A926-4BF0325AF205}" type="datetime1">
              <a:rPr lang="cs-CZ" noProof="0" smtClean="0"/>
              <a:t>27.02.2024</a:t>
            </a:fld>
            <a:endParaRPr lang="cs-CZ" noProof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384550" y="6356354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cs-CZ" noProof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099300" y="6356354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4FAB73BC-B049-4115-A692-8D63A059BFB8}" type="slidenum">
              <a:rPr lang="cs-CZ" noProof="0" smtClean="0"/>
              <a:pPr rtl="0"/>
              <a:t>‹#›</a:t>
            </a:fld>
            <a:endParaRPr lang="cs-CZ" noProof="0"/>
          </a:p>
        </p:txBody>
      </p:sp>
    </p:spTree>
    <p:extLst>
      <p:ext uri="{BB962C8B-B14F-4D97-AF65-F5344CB8AC3E}">
        <p14:creationId xmlns:p14="http://schemas.microsoft.com/office/powerpoint/2010/main" val="3213729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hf sldNum="0" hdr="0" ftr="0" dt="0"/>
  <p:txStyles>
    <p:titleStyle>
      <a:lvl1pPr algn="ctr" defTabSz="742950" rtl="0" eaLnBrk="1" latinLnBrk="0" hangingPunct="1"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8606" indent="-278606" algn="l" defTabSz="74295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3647" indent="-232172" algn="l" defTabSz="742950" rtl="0" eaLnBrk="1" latinLnBrk="0" hangingPunct="1">
        <a:spcBef>
          <a:spcPct val="20000"/>
        </a:spcBef>
        <a:buFont typeface="Arial" panose="020B0604020202020204" pitchFamily="34" charset="0"/>
        <a:buChar char="–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spcBef>
          <a:spcPct val="20000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spcBef>
          <a:spcPct val="20000"/>
        </a:spcBef>
        <a:buFont typeface="Arial" panose="020B0604020202020204" pitchFamily="34" charset="0"/>
        <a:buChar char="–"/>
        <a:defRPr sz="1625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spcBef>
          <a:spcPct val="20000"/>
        </a:spcBef>
        <a:buFont typeface="Arial" panose="020B0604020202020204" pitchFamily="34" charset="0"/>
        <a:buChar char="»"/>
        <a:defRPr sz="1625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E1D5FD-503C-41F2-9499-134585B6D50C}" type="datetimeFigureOut">
              <a:rPr lang="cs-CZ"/>
              <a:pPr>
                <a:defRPr/>
              </a:pPr>
              <a:t>27.02.2024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C479AA-2BED-4838-8BA7-5AD5262FDA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497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P:\Plocha\mail\RS_katalog\ro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575829" y="114302"/>
            <a:ext cx="2444473" cy="221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0" y="3091404"/>
            <a:ext cx="9906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>
                <a:solidFill>
                  <a:srgbClr val="1F497D"/>
                </a:solidFill>
                <a:latin typeface="Anselm Sans Medium" pitchFamily="50" charset="0"/>
              </a:rPr>
              <a:t>LÁZEŇSTVÍ a VÝCHODNÍ MORAVA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nselm Sans Medium" pitchFamily="50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nselm Sans" pitchFamily="50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nselm Sans" pitchFamily="50" charset="0"/>
                <a:ea typeface="+mn-ea"/>
                <a:cs typeface="+mn-cs"/>
              </a:rPr>
              <a:t>Martin PLACH</a:t>
            </a:r>
            <a:r>
              <a:rPr kumimoji="0" lang="cs-CZ" sz="3200" b="0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nselm Sans" pitchFamily="50" charset="0"/>
                <a:ea typeface="+mn-ea"/>
                <a:cs typeface="+mn-cs"/>
              </a:rPr>
              <a:t>Ý</a:t>
            </a:r>
            <a:endParaRPr kumimoji="0" lang="en-AU" sz="32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nselm Sans" pitchFamily="50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2000" dirty="0">
              <a:solidFill>
                <a:srgbClr val="1F497D"/>
              </a:solidFill>
              <a:latin typeface="Anselm Sans" pitchFamily="50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>
                <a:solidFill>
                  <a:srgbClr val="1F497D"/>
                </a:solidFill>
                <a:latin typeface="Anselm Sans" pitchFamily="50" charset="0"/>
              </a:rPr>
              <a:t>GŘ</a:t>
            </a:r>
            <a:r>
              <a:rPr lang="en-AU" sz="2000" dirty="0">
                <a:solidFill>
                  <a:srgbClr val="1F497D"/>
                </a:solidFill>
                <a:latin typeface="Anselm Sans" pitchFamily="50" charset="0"/>
              </a:rPr>
              <a:t>, ROYAL SPA, </a:t>
            </a:r>
            <a:r>
              <a:rPr lang="cs-CZ" sz="2000" dirty="0">
                <a:solidFill>
                  <a:srgbClr val="1F497D"/>
                </a:solidFill>
                <a:latin typeface="Anselm Sans" pitchFamily="50" charset="0"/>
              </a:rPr>
              <a:t>lázeňské hotely </a:t>
            </a:r>
            <a:r>
              <a:rPr lang="en-AU" sz="2000" dirty="0">
                <a:solidFill>
                  <a:srgbClr val="1F497D"/>
                </a:solidFill>
                <a:latin typeface="Anselm Sans" pitchFamily="50" charset="0"/>
              </a:rPr>
              <a:t>&amp; </a:t>
            </a:r>
            <a:r>
              <a:rPr lang="cs-CZ" sz="2000" dirty="0">
                <a:solidFill>
                  <a:srgbClr val="1F497D"/>
                </a:solidFill>
                <a:latin typeface="Anselm Sans" pitchFamily="50" charset="0"/>
              </a:rPr>
              <a:t>resorty</a:t>
            </a:r>
            <a:endParaRPr lang="en-AU" sz="2000" dirty="0">
              <a:solidFill>
                <a:srgbClr val="1F497D"/>
              </a:solidFill>
              <a:latin typeface="Anselm Sans" pitchFamily="50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>
                <a:solidFill>
                  <a:srgbClr val="1F497D"/>
                </a:solidFill>
                <a:latin typeface="Anselm Sans" pitchFamily="50" charset="0"/>
              </a:rPr>
              <a:t>viceprezident, Svaz léčebných lázní ČR</a:t>
            </a:r>
            <a:r>
              <a:rPr lang="en-AU" sz="2000" dirty="0">
                <a:solidFill>
                  <a:srgbClr val="1F497D"/>
                </a:solidFill>
                <a:latin typeface="Anselm Sans" pitchFamily="50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>
                <a:solidFill>
                  <a:srgbClr val="1F497D"/>
                </a:solidFill>
                <a:latin typeface="Anselm Sans" pitchFamily="50" charset="0"/>
              </a:rPr>
              <a:t>viceprezident,</a:t>
            </a:r>
            <a:r>
              <a:rPr lang="en-AU" sz="2000" dirty="0">
                <a:solidFill>
                  <a:srgbClr val="1F497D"/>
                </a:solidFill>
                <a:latin typeface="Anselm Sans" pitchFamily="50" charset="0"/>
              </a:rPr>
              <a:t> </a:t>
            </a:r>
            <a:r>
              <a:rPr lang="cs-CZ" sz="2000" dirty="0">
                <a:solidFill>
                  <a:srgbClr val="1F497D"/>
                </a:solidFill>
                <a:latin typeface="Anselm Sans" pitchFamily="50" charset="0"/>
              </a:rPr>
              <a:t>Evropský svaz lázní</a:t>
            </a:r>
            <a:endParaRPr lang="en-AU" sz="2000" dirty="0">
              <a:solidFill>
                <a:srgbClr val="1F497D"/>
              </a:solidFill>
              <a:latin typeface="Anselm Sans" pitchFamily="50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70889C4-0D16-7B41-C17B-9D79E956FC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256" y="1655"/>
            <a:ext cx="3095487" cy="310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75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A23033-E300-42CA-A22F-475E92361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latin typeface="Anselm Sans Medium"/>
              </a:rPr>
              <a:t>Cestovní ruch v letech 2020-2022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>
                <a:latin typeface="Anselm Sans Medium"/>
              </a:rPr>
              <a:t>Pandemie COVID </a:t>
            </a:r>
            <a:endParaRPr lang="en-GB" sz="3000" b="1" dirty="0">
              <a:latin typeface="Anselm Sans Medium"/>
            </a:endParaRPr>
          </a:p>
          <a:p>
            <a:endParaRPr lang="en-GB" sz="3000" b="1" dirty="0">
              <a:latin typeface="Anselm Sans Medium"/>
            </a:endParaRPr>
          </a:p>
          <a:p>
            <a:r>
              <a:rPr lang="cs-CZ" sz="3000" b="1" dirty="0">
                <a:latin typeface="Anselm Sans Medium"/>
              </a:rPr>
              <a:t>Energetická krize</a:t>
            </a:r>
            <a:endParaRPr lang="en-GB" sz="3000" b="1" dirty="0">
              <a:latin typeface="Anselm Sans Medium"/>
            </a:endParaRPr>
          </a:p>
          <a:p>
            <a:endParaRPr lang="en-GB" sz="3000" b="1" dirty="0">
              <a:latin typeface="Anselm Sans Medium"/>
            </a:endParaRPr>
          </a:p>
          <a:p>
            <a:r>
              <a:rPr lang="cs-CZ" sz="3000" b="1" dirty="0">
                <a:latin typeface="Anselm Sans Medium"/>
              </a:rPr>
              <a:t>Válečné konflikty</a:t>
            </a:r>
            <a:endParaRPr lang="en-GB" sz="3000" b="1" dirty="0">
              <a:latin typeface="Anselm Sans Medium"/>
            </a:endParaRPr>
          </a:p>
          <a:p>
            <a:endParaRPr lang="en-GB" sz="3000" b="1" dirty="0">
              <a:latin typeface="Anselm Sans Medium"/>
            </a:endParaRPr>
          </a:p>
          <a:p>
            <a:endParaRPr lang="en-GB" sz="3000" b="1" dirty="0">
              <a:latin typeface="Anselm Sans Medium"/>
            </a:endParaRPr>
          </a:p>
        </p:txBody>
      </p:sp>
    </p:spTree>
    <p:extLst>
      <p:ext uri="{BB962C8B-B14F-4D97-AF65-F5344CB8AC3E}">
        <p14:creationId xmlns:p14="http://schemas.microsoft.com/office/powerpoint/2010/main" val="403650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4000" t="4000" r="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A23033-E300-42CA-A22F-475E92361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latin typeface="Anselm Sans Medium"/>
              </a:rPr>
              <a:t>Lázeňství ve Východní Moravě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000" b="1" dirty="0">
                <a:latin typeface="Anselm Sans Medium"/>
              </a:rPr>
              <a:t>4 lázeňská místa</a:t>
            </a:r>
          </a:p>
          <a:p>
            <a:pPr marL="0" indent="0">
              <a:buNone/>
            </a:pPr>
            <a:endParaRPr lang="cs-CZ" sz="3000" b="1" dirty="0">
              <a:latin typeface="Anselm Sans Medium"/>
            </a:endParaRPr>
          </a:p>
          <a:p>
            <a:pPr marL="0" indent="0">
              <a:buNone/>
            </a:pPr>
            <a:r>
              <a:rPr lang="cs-CZ" sz="3000" b="1" dirty="0">
                <a:latin typeface="Anselm Sans Medium"/>
              </a:rPr>
              <a:t>2023 </a:t>
            </a:r>
          </a:p>
          <a:p>
            <a:r>
              <a:rPr lang="cs-CZ" sz="3000" b="1" dirty="0">
                <a:latin typeface="Anselm Sans Medium"/>
              </a:rPr>
              <a:t>52 tis. lázeňských hostů – 465 tis. přenocování</a:t>
            </a:r>
          </a:p>
          <a:p>
            <a:r>
              <a:rPr lang="cs-CZ" sz="3000" b="1" dirty="0">
                <a:latin typeface="Anselm Sans Medium"/>
              </a:rPr>
              <a:t>830 tis. hostů celkem – 2,3 mil. přenocování </a:t>
            </a:r>
          </a:p>
          <a:p>
            <a:endParaRPr lang="en-AU" sz="3000" b="1" dirty="0">
              <a:latin typeface="Anselm Sans Medium"/>
            </a:endParaRPr>
          </a:p>
          <a:p>
            <a:pPr marL="0" indent="0">
              <a:buNone/>
            </a:pPr>
            <a:r>
              <a:rPr lang="cs-CZ" sz="3000" b="1" dirty="0">
                <a:latin typeface="Anselm Sans Medium"/>
              </a:rPr>
              <a:t>Lázeňství v ČR</a:t>
            </a:r>
          </a:p>
          <a:p>
            <a:r>
              <a:rPr lang="cs-CZ" sz="3000" b="1" dirty="0">
                <a:latin typeface="Anselm Sans Medium"/>
              </a:rPr>
              <a:t>925 tis. lázeňských hostů – 6,4 mil. přenocování</a:t>
            </a:r>
          </a:p>
          <a:p>
            <a:endParaRPr lang="en-AU" sz="3000" b="1" dirty="0">
              <a:latin typeface="Anselm Sans Medium"/>
            </a:endParaRPr>
          </a:p>
        </p:txBody>
      </p:sp>
    </p:spTree>
    <p:extLst>
      <p:ext uri="{BB962C8B-B14F-4D97-AF65-F5344CB8AC3E}">
        <p14:creationId xmlns:p14="http://schemas.microsoft.com/office/powerpoint/2010/main" val="184441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4000" t="4000" r="4000" b="-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950930-327E-FD68-EA18-1E649D9D2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FD676C-D8D8-30C2-0E1D-EC7D735EC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latin typeface="Anselm Sans Medium"/>
              </a:rPr>
              <a:t>ROYAL SPA ve Východní Moravě</a:t>
            </a:r>
          </a:p>
        </p:txBody>
      </p:sp>
      <p:sp>
        <p:nvSpPr>
          <p:cNvPr id="8" name="Zástupný symbol pro obsah 7">
            <a:extLst>
              <a:ext uri="{FF2B5EF4-FFF2-40B4-BE49-F238E27FC236}">
                <a16:creationId xmlns:a16="http://schemas.microsoft.com/office/drawing/2014/main" id="{27196854-BA71-A1F8-B6C2-D81D8EF40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000" b="1" dirty="0">
                <a:latin typeface="Anselm Sans Medium"/>
              </a:rPr>
              <a:t>2023 </a:t>
            </a:r>
          </a:p>
          <a:p>
            <a:r>
              <a:rPr lang="cs-CZ" sz="3000" b="1" dirty="0">
                <a:latin typeface="Anselm Sans Medium"/>
              </a:rPr>
              <a:t>Lázeňské hotely </a:t>
            </a:r>
            <a:r>
              <a:rPr lang="cs-CZ" sz="3000" b="1" dirty="0" err="1">
                <a:latin typeface="Anselm Sans Medium"/>
              </a:rPr>
              <a:t>Miramare</a:t>
            </a:r>
            <a:r>
              <a:rPr lang="cs-CZ" sz="3000" b="1" dirty="0">
                <a:latin typeface="Anselm Sans Medium"/>
              </a:rPr>
              <a:t> Luhačovice			15,5 tis. hostů – 95 tis. přenocování</a:t>
            </a:r>
          </a:p>
          <a:p>
            <a:endParaRPr lang="cs-CZ" sz="3000" b="1" dirty="0">
              <a:latin typeface="Anselm Sans Medium"/>
            </a:endParaRPr>
          </a:p>
          <a:p>
            <a:r>
              <a:rPr lang="cs-CZ" sz="3000" b="1" dirty="0">
                <a:latin typeface="Anselm Sans Medium"/>
              </a:rPr>
              <a:t>Sirnaté lázně Ostrožská Nová Ves				4,9 tis. hostů – 44 tis. přenocování </a:t>
            </a:r>
          </a:p>
          <a:p>
            <a:endParaRPr lang="en-AU" sz="3000" b="1" dirty="0">
              <a:latin typeface="Anselm Sans Medium"/>
            </a:endParaRPr>
          </a:p>
          <a:p>
            <a:r>
              <a:rPr lang="cs-CZ" sz="3000" b="1" dirty="0">
                <a:latin typeface="Anselm Sans Medium"/>
              </a:rPr>
              <a:t>ROYAL SPA celkem ve Východní Moravě		20,5 tis. hostů – 139 tis. přenocování</a:t>
            </a:r>
          </a:p>
          <a:p>
            <a:endParaRPr lang="en-AU" sz="3000" b="1" dirty="0">
              <a:latin typeface="Anselm Sans Medium"/>
            </a:endParaRPr>
          </a:p>
        </p:txBody>
      </p:sp>
    </p:spTree>
    <p:extLst>
      <p:ext uri="{BB962C8B-B14F-4D97-AF65-F5344CB8AC3E}">
        <p14:creationId xmlns:p14="http://schemas.microsoft.com/office/powerpoint/2010/main" val="105292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A23033-E300-42CA-A22F-475E92361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latin typeface="Anselm Sans Medium"/>
              </a:rPr>
              <a:t>Lázně v. DMO Východní Morava</a:t>
            </a:r>
            <a:endParaRPr lang="en-AU" sz="3600" b="1" dirty="0">
              <a:latin typeface="Anselm Sans Medium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>
                <a:latin typeface="Anselm Sans Medium"/>
              </a:rPr>
              <a:t>Koordinace</a:t>
            </a:r>
            <a:endParaRPr lang="en-AU" sz="3000" b="1" dirty="0">
              <a:latin typeface="Anselm Sans Medium"/>
            </a:endParaRPr>
          </a:p>
          <a:p>
            <a:endParaRPr lang="en-AU" sz="3000" b="1" dirty="0">
              <a:latin typeface="Anselm Sans Medium"/>
            </a:endParaRPr>
          </a:p>
          <a:p>
            <a:r>
              <a:rPr lang="cs-CZ" sz="3000" b="1" dirty="0">
                <a:latin typeface="Anselm Sans Medium"/>
              </a:rPr>
              <a:t>Synergie a sdružování zdrojů</a:t>
            </a:r>
            <a:endParaRPr lang="en-AU" sz="3000" b="1" dirty="0">
              <a:latin typeface="Anselm Sans Medium"/>
            </a:endParaRPr>
          </a:p>
          <a:p>
            <a:endParaRPr lang="en-AU" sz="3000" b="1" dirty="0">
              <a:latin typeface="Anselm Sans Medium"/>
            </a:endParaRPr>
          </a:p>
          <a:p>
            <a:r>
              <a:rPr lang="cs-CZ" sz="3000" b="1" dirty="0">
                <a:latin typeface="Anselm Sans Medium"/>
              </a:rPr>
              <a:t>Provázaný marketing</a:t>
            </a:r>
            <a:endParaRPr lang="en-AU" sz="3000" b="1" dirty="0">
              <a:latin typeface="Anselm Sans Medium"/>
            </a:endParaRPr>
          </a:p>
          <a:p>
            <a:endParaRPr lang="en-AU" sz="3000" b="1" dirty="0">
              <a:latin typeface="Anselm Sans Medium"/>
            </a:endParaRPr>
          </a:p>
          <a:p>
            <a:pPr marL="0" indent="0">
              <a:buNone/>
            </a:pPr>
            <a:endParaRPr lang="en-AU" sz="3000" b="1" dirty="0">
              <a:latin typeface="Anselm Sans Medium"/>
            </a:endParaRPr>
          </a:p>
        </p:txBody>
      </p:sp>
    </p:spTree>
    <p:extLst>
      <p:ext uri="{BB962C8B-B14F-4D97-AF65-F5344CB8AC3E}">
        <p14:creationId xmlns:p14="http://schemas.microsoft.com/office/powerpoint/2010/main" val="288743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A23033-E300-42CA-A22F-475E92361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>
                <a:latin typeface="Anselm Sans Medium"/>
              </a:rPr>
              <a:t>Lázně v. lázeňské municipality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95300" y="1600204"/>
            <a:ext cx="8915400" cy="4853132"/>
          </a:xfrm>
        </p:spPr>
        <p:txBody>
          <a:bodyPr>
            <a:normAutofit/>
          </a:bodyPr>
          <a:lstStyle/>
          <a:p>
            <a:r>
              <a:rPr lang="cs-CZ" sz="3000" b="1" dirty="0">
                <a:latin typeface="Anselm Sans Medium"/>
              </a:rPr>
              <a:t>Máme společné zájmy nebo stojíme proti sobě? </a:t>
            </a:r>
          </a:p>
          <a:p>
            <a:r>
              <a:rPr lang="cs-CZ" sz="3000" b="1" dirty="0">
                <a:latin typeface="Anselm Sans Medium"/>
              </a:rPr>
              <a:t>Kam směřuje výběr místních poplatků?</a:t>
            </a:r>
          </a:p>
          <a:p>
            <a:r>
              <a:rPr lang="cs-CZ" sz="3000" b="1" dirty="0">
                <a:latin typeface="Anselm Sans Medium"/>
              </a:rPr>
              <a:t>Je úroveň podpory českých municipalit srovnatelná s podporu v podobných městech západní Evropy?</a:t>
            </a:r>
          </a:p>
          <a:p>
            <a:r>
              <a:rPr lang="cs-CZ" sz="3000" b="1" dirty="0">
                <a:latin typeface="Anselm Sans Medium"/>
              </a:rPr>
              <a:t>Máme srovnatelné podmínky podnikaní jako jinde v EU?</a:t>
            </a:r>
            <a:endParaRPr lang="en-AU" sz="3000" b="1" dirty="0">
              <a:latin typeface="Anselm Sans Medium"/>
            </a:endParaRPr>
          </a:p>
        </p:txBody>
      </p:sp>
    </p:spTree>
    <p:extLst>
      <p:ext uri="{BB962C8B-B14F-4D97-AF65-F5344CB8AC3E}">
        <p14:creationId xmlns:p14="http://schemas.microsoft.com/office/powerpoint/2010/main" val="180535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A23033-E300-42CA-A22F-475E92361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5445224"/>
            <a:ext cx="8915400" cy="1143000"/>
          </a:xfrm>
        </p:spPr>
        <p:txBody>
          <a:bodyPr>
            <a:normAutofit/>
          </a:bodyPr>
          <a:lstStyle/>
          <a:p>
            <a:r>
              <a:rPr lang="cs-CZ" sz="3600" b="1" dirty="0">
                <a:latin typeface="Anselm Sans Medium"/>
              </a:rPr>
              <a:t>Naše současné i budoucí výzvy?</a:t>
            </a:r>
          </a:p>
        </p:txBody>
      </p:sp>
    </p:spTree>
    <p:extLst>
      <p:ext uri="{BB962C8B-B14F-4D97-AF65-F5344CB8AC3E}">
        <p14:creationId xmlns:p14="http://schemas.microsoft.com/office/powerpoint/2010/main" val="1591002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3BCF2-313D-FEDE-4F99-C59326E61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0A4CE53-4C56-2D96-7D8F-23B1C8D705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03" y="260648"/>
            <a:ext cx="9144793" cy="633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225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04711-804D-B769-A7CA-284B56AD4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4D4242B-93B0-45BE-6A94-1FCC4D12F4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652" y="332656"/>
            <a:ext cx="9138696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87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663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389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3783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4000" t="4000" r="4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71417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ChangeArrowheads="1"/>
          </p:cNvSpPr>
          <p:nvPr>
            <p:ph type="title"/>
          </p:nvPr>
        </p:nvSpPr>
        <p:spPr>
          <a:xfrm>
            <a:off x="1295400" y="3429000"/>
            <a:ext cx="8229600" cy="1143000"/>
          </a:xfrm>
        </p:spPr>
        <p:txBody>
          <a:bodyPr/>
          <a:lstStyle/>
          <a:p>
            <a:pPr algn="l" eaLnBrk="1" hangingPunct="1"/>
            <a:r>
              <a:rPr lang="cs-CZ" altLang="cs-CZ" sz="4000" b="1">
                <a:solidFill>
                  <a:srgbClr val="000066"/>
                </a:solidFill>
              </a:rPr>
              <a:t>Lázně a veřejná podpora</a:t>
            </a:r>
            <a:r>
              <a:rPr lang="cs-CZ" altLang="cs-CZ" sz="4000">
                <a:solidFill>
                  <a:srgbClr val="000066"/>
                </a:solidFill>
              </a:rPr>
              <a:t> </a:t>
            </a:r>
          </a:p>
        </p:txBody>
      </p:sp>
      <p:sp>
        <p:nvSpPr>
          <p:cNvPr id="3686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altLang="cs-CZ">
              <a:solidFill>
                <a:srgbClr val="000066"/>
              </a:solidFill>
            </a:endParaRPr>
          </a:p>
        </p:txBody>
      </p:sp>
      <p:pic>
        <p:nvPicPr>
          <p:cNvPr id="36869" name="Picture 2" descr="C:\Users\Martin Plachý\Documents\SLL\Predstavenstvo SLL\Marketing\FOTO\Děti - pitná kú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0648"/>
            <a:ext cx="9144000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31825" y="5038848"/>
            <a:ext cx="8642350" cy="120015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Arial" charset="0"/>
              </a:rPr>
              <a:t>České léčebné lázně milujete </a:t>
            </a:r>
          </a:p>
          <a:p>
            <a:pPr algn="ctr">
              <a:defRPr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Arial" charset="0"/>
              </a:rPr>
              <a:t>od malička!</a:t>
            </a:r>
          </a:p>
        </p:txBody>
      </p:sp>
    </p:spTree>
    <p:extLst>
      <p:ext uri="{BB962C8B-B14F-4D97-AF65-F5344CB8AC3E}">
        <p14:creationId xmlns:p14="http://schemas.microsoft.com/office/powerpoint/2010/main" val="3364136489"/>
      </p:ext>
    </p:extLst>
  </p:cSld>
  <p:clrMapOvr>
    <a:masterClrMapping/>
  </p:clrMapOvr>
  <p:transition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" t="397" r="3315" b="17261"/>
          <a:stretch/>
        </p:blipFill>
        <p:spPr bwMode="auto">
          <a:xfrm>
            <a:off x="0" y="0"/>
            <a:ext cx="9448799" cy="5686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-15552" y="3019643"/>
            <a:ext cx="9921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baseline="30000" dirty="0">
                <a:solidFill>
                  <a:schemeClr val="accent1">
                    <a:lumMod val="75000"/>
                  </a:schemeClr>
                </a:solidFill>
                <a:latin typeface="Anselm Sans Medium" pitchFamily="50" charset="0"/>
              </a:rPr>
              <a:t>Děkuji Vám za pozornost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latin typeface="Anselm Sans Medium" pitchFamily="50" charset="0"/>
            </a:endParaRPr>
          </a:p>
          <a:p>
            <a:pPr algn="ctr"/>
            <a:r>
              <a:rPr lang="cs-CZ" sz="3600" baseline="30000" dirty="0">
                <a:solidFill>
                  <a:schemeClr val="accent1">
                    <a:lumMod val="75000"/>
                  </a:schemeClr>
                </a:solidFill>
                <a:latin typeface="Mistral" panose="03090702030407020403" pitchFamily="66" charset="0"/>
              </a:rPr>
              <a:t>Martin Plachý</a:t>
            </a:r>
            <a:endParaRPr lang="pt-BR" sz="3600" baseline="30000" dirty="0">
              <a:solidFill>
                <a:schemeClr val="accent1">
                  <a:lumMod val="75000"/>
                </a:schemeClr>
              </a:solidFill>
              <a:latin typeface="Mistral" panose="03090702030407020403" pitchFamily="66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48544" y="6046549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8E1639"/>
                </a:solidFill>
                <a:latin typeface="Etelka Medium Pro" pitchFamily="50" charset="0"/>
              </a:rPr>
              <a:t>MARIÁNSKÉ LÁZNĚ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905758" y="6021288"/>
            <a:ext cx="24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E39741"/>
                </a:solidFill>
                <a:latin typeface="Etelka Medium Pro" pitchFamily="50" charset="0"/>
              </a:rPr>
              <a:t>|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080792" y="6042774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E39741"/>
                </a:solidFill>
                <a:latin typeface="Etelka Medium Pro" pitchFamily="50" charset="0"/>
              </a:rPr>
              <a:t>VELKÉ LOSINY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633950" y="6021288"/>
            <a:ext cx="24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325692"/>
                </a:solidFill>
                <a:latin typeface="Etelka Medium Pro" pitchFamily="50" charset="0"/>
              </a:rPr>
              <a:t>|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808984" y="6042774"/>
            <a:ext cx="14761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325692"/>
                </a:solidFill>
                <a:latin typeface="Etelka Medium Pro" pitchFamily="50" charset="0"/>
              </a:rPr>
              <a:t>LUHAČOVICE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393160" y="6042774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86CAD1"/>
                </a:solidFill>
                <a:latin typeface="Etelka Medium Pro" pitchFamily="50" charset="0"/>
              </a:rPr>
              <a:t>OSTROŽSKÁ NOVÁ VES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218126" y="6021288"/>
            <a:ext cx="247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86CAD1"/>
                </a:solidFill>
                <a:latin typeface="Etelka Medium Pro" pitchFamily="50" charset="0"/>
              </a:rPr>
              <a:t>|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685103" y="4653136"/>
            <a:ext cx="2520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tx2"/>
                </a:solidFill>
                <a:latin typeface="Anselm Sans" pitchFamily="50" charset="0"/>
              </a:rPr>
              <a:t>www.royalspa.cz</a:t>
            </a:r>
          </a:p>
        </p:txBody>
      </p:sp>
    </p:spTree>
    <p:extLst>
      <p:ext uri="{BB962C8B-B14F-4D97-AF65-F5344CB8AC3E}">
        <p14:creationId xmlns:p14="http://schemas.microsoft.com/office/powerpoint/2010/main" val="177289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/>
      <p:bldP spid="7" grpId="0"/>
      <p:bldP spid="9" grpId="0"/>
      <p:bldP spid="10" grpId="0"/>
      <p:bldP spid="11" grpId="0"/>
      <p:bldP spid="12" grpId="0"/>
      <p:bldP spid="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1287</TotalTime>
  <Words>242</Words>
  <Application>Microsoft Office PowerPoint</Application>
  <PresentationFormat>A4 (210 × 297 mm)</PresentationFormat>
  <Paragraphs>66</Paragraphs>
  <Slides>15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15</vt:i4>
      </vt:variant>
    </vt:vector>
  </HeadingPairs>
  <TitlesOfParts>
    <vt:vector size="24" baseType="lpstr">
      <vt:lpstr>Anselm Sans</vt:lpstr>
      <vt:lpstr>Anselm Sans Medium</vt:lpstr>
      <vt:lpstr>Arial</vt:lpstr>
      <vt:lpstr>Calibri</vt:lpstr>
      <vt:lpstr>Etelka Medium Pro</vt:lpstr>
      <vt:lpstr>Mistral</vt:lpstr>
      <vt:lpstr>Motiv systému Office</vt:lpstr>
      <vt:lpstr>1_Motiv systému Office</vt:lpstr>
      <vt:lpstr>Motiv sady Office</vt:lpstr>
      <vt:lpstr>Prezentace aplikace PowerPoint</vt:lpstr>
      <vt:lpstr>Cestovní ruch v letech 2020-2022</vt:lpstr>
      <vt:lpstr>Lázeňství ve Východní Moravě</vt:lpstr>
      <vt:lpstr>ROYAL SPA ve Východní Moravě</vt:lpstr>
      <vt:lpstr>Lázně v. DMO Východní Morava</vt:lpstr>
      <vt:lpstr>Lázně v. lázeňské municipality</vt:lpstr>
      <vt:lpstr>Naše současné i budoucí výzvy?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Lázně a veřejná podpora 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Radan Tyrolt</dc:creator>
  <cp:lastModifiedBy>Martin Plachý</cp:lastModifiedBy>
  <cp:revision>156</cp:revision>
  <dcterms:created xsi:type="dcterms:W3CDTF">2018-09-26T07:19:58Z</dcterms:created>
  <dcterms:modified xsi:type="dcterms:W3CDTF">2024-02-27T07:49:28Z</dcterms:modified>
</cp:coreProperties>
</file>