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64" r:id="rId7"/>
    <p:sldId id="265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684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352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515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47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556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656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256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089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5130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605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026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C9581-30E3-442B-951D-2DDE20A65697}" type="datetimeFigureOut">
              <a:rPr lang="cs-CZ" smtClean="0"/>
              <a:t>21.02.2024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1127A-E2C2-4441-ADE6-7906B9CB5A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35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584" y="1338072"/>
            <a:ext cx="5966769" cy="1844001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chemeClr val="bg1"/>
                </a:solidFill>
                <a:latin typeface="Gill Sans MT" panose="020B0502020104020203" pitchFamily="34" charset="-18"/>
              </a:rPr>
              <a:t>MUZEUM </a:t>
            </a:r>
            <a:br>
              <a:rPr lang="cs-CZ" dirty="0" smtClean="0">
                <a:solidFill>
                  <a:schemeClr val="bg1"/>
                </a:solidFill>
                <a:latin typeface="Gill Sans MT" panose="020B0502020104020203" pitchFamily="34" charset="-18"/>
              </a:rPr>
            </a:br>
            <a:r>
              <a:rPr lang="cs-CZ" dirty="0" smtClean="0">
                <a:solidFill>
                  <a:schemeClr val="bg1"/>
                </a:solidFill>
                <a:latin typeface="Gill Sans MT" panose="020B0502020104020203" pitchFamily="34" charset="-18"/>
              </a:rPr>
              <a:t>JIHOVÝCHODNÍ </a:t>
            </a:r>
            <a:br>
              <a:rPr lang="cs-CZ" dirty="0" smtClean="0">
                <a:solidFill>
                  <a:schemeClr val="bg1"/>
                </a:solidFill>
                <a:latin typeface="Gill Sans MT" panose="020B0502020104020203" pitchFamily="34" charset="-18"/>
              </a:rPr>
            </a:br>
            <a:r>
              <a:rPr lang="cs-CZ" dirty="0" smtClean="0">
                <a:solidFill>
                  <a:schemeClr val="bg1"/>
                </a:solidFill>
                <a:latin typeface="Gill Sans MT" panose="020B0502020104020203" pitchFamily="34" charset="-18"/>
              </a:rPr>
              <a:t>MORAVY </a:t>
            </a:r>
            <a:br>
              <a:rPr lang="cs-CZ" dirty="0" smtClean="0">
                <a:solidFill>
                  <a:schemeClr val="bg1"/>
                </a:solidFill>
                <a:latin typeface="Gill Sans MT" panose="020B0502020104020203" pitchFamily="34" charset="-18"/>
              </a:rPr>
            </a:br>
            <a:r>
              <a:rPr lang="cs-CZ" dirty="0" smtClean="0">
                <a:solidFill>
                  <a:schemeClr val="bg1"/>
                </a:solidFill>
                <a:latin typeface="Gill Sans MT" panose="020B0502020104020203" pitchFamily="34" charset="-18"/>
              </a:rPr>
              <a:t>VE ZLÍNĚ</a:t>
            </a:r>
            <a:endParaRPr lang="cs-CZ" dirty="0">
              <a:solidFill>
                <a:schemeClr val="bg1"/>
              </a:solidFill>
              <a:latin typeface="Gill Sans MT" panose="020B0502020104020203" pitchFamily="34" charset="-18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6981" y="175085"/>
            <a:ext cx="1253715" cy="125371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44553" y="6333565"/>
            <a:ext cx="2393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www.muzeum-zlin.cz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90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619" y="0"/>
            <a:ext cx="3227083" cy="2212857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4922982" cy="221534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930" y="376700"/>
            <a:ext cx="2742437" cy="609430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316181"/>
            <a:ext cx="4922982" cy="221534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977" y="4657042"/>
            <a:ext cx="4887025" cy="2200958"/>
          </a:xfrm>
          <a:prstGeom prst="rect">
            <a:avLst/>
          </a:prstGeom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01367" y="2289551"/>
            <a:ext cx="9144000" cy="471198"/>
          </a:xfrm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EXPOZICE </a:t>
            </a:r>
            <a:r>
              <a:rPr lang="cs-CZ" b="1" dirty="0" smtClean="0">
                <a:solidFill>
                  <a:schemeClr val="bg1"/>
                </a:solidFill>
              </a:rPr>
              <a:t>PRINCIP BAŤA: dnes fantazie, zítra skutečnost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19372" y="4673600"/>
            <a:ext cx="386557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 smtClean="0"/>
              <a:t>historie firmy Baťa přehledně a moderně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n</a:t>
            </a:r>
            <a:r>
              <a:rPr lang="cs-CZ" sz="1400" b="1" dirty="0" smtClean="0"/>
              <a:t>a šest set exponátů </a:t>
            </a:r>
            <a:r>
              <a:rPr lang="cs-CZ" sz="1400" dirty="0" smtClean="0"/>
              <a:t>obuvi</a:t>
            </a:r>
            <a:r>
              <a:rPr lang="cs-CZ" sz="1400" b="1" dirty="0" smtClean="0"/>
              <a:t> z celého světa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j</a:t>
            </a:r>
            <a:r>
              <a:rPr lang="cs-CZ" sz="1400" b="1" dirty="0" smtClean="0"/>
              <a:t>ako bonus příběh </a:t>
            </a:r>
            <a:r>
              <a:rPr lang="cs-CZ" sz="1400" dirty="0" smtClean="0"/>
              <a:t>cest Hanzelky a Zikmunda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 smtClean="0"/>
              <a:t>jako druhý bonus příběh </a:t>
            </a:r>
            <a:r>
              <a:rPr lang="cs-CZ" sz="1400" dirty="0" smtClean="0"/>
              <a:t>zlínského filmu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v</a:t>
            </a:r>
            <a:r>
              <a:rPr lang="cs-CZ" sz="1400" b="1" dirty="0" smtClean="0"/>
              <a:t> ceně vstup do aktuálních </a:t>
            </a:r>
            <a:r>
              <a:rPr lang="cs-CZ" sz="1400" dirty="0" smtClean="0"/>
              <a:t>výstav</a:t>
            </a:r>
            <a:r>
              <a:rPr lang="cs-CZ" sz="1400" b="1" dirty="0" smtClean="0"/>
              <a:t> muzea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 smtClean="0"/>
              <a:t>lze kombinovat s prohlídkou tzv. </a:t>
            </a:r>
            <a:r>
              <a:rPr lang="cs-CZ" sz="1400" dirty="0" smtClean="0"/>
              <a:t>mrakodrapu</a:t>
            </a:r>
            <a:r>
              <a:rPr lang="cs-CZ" sz="1400" b="1" dirty="0" smtClean="0"/>
              <a:t> včetně vyjížďky původním výtahem Jana Bati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238482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6"/>
            <a:ext cx="4571342" cy="685701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779704" y="-14194"/>
            <a:ext cx="3412295" cy="190826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705" y="2139111"/>
            <a:ext cx="3392463" cy="226164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584" y="4607683"/>
            <a:ext cx="3351416" cy="2234277"/>
          </a:xfrm>
          <a:prstGeom prst="rect">
            <a:avLst/>
          </a:prstGeom>
        </p:spPr>
      </p:pic>
      <p:sp>
        <p:nvSpPr>
          <p:cNvPr id="42" name="Podnadpis 2"/>
          <p:cNvSpPr txBox="1">
            <a:spLocks/>
          </p:cNvSpPr>
          <p:nvPr/>
        </p:nvSpPr>
        <p:spPr>
          <a:xfrm>
            <a:off x="2657597" y="4136485"/>
            <a:ext cx="7598597" cy="471198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 HRAD </a:t>
            </a:r>
            <a:r>
              <a:rPr lang="cs-CZ" b="1" dirty="0" smtClean="0">
                <a:solidFill>
                  <a:schemeClr val="bg1"/>
                </a:solidFill>
              </a:rPr>
              <a:t>MALENOVICE </a:t>
            </a:r>
            <a:r>
              <a:rPr lang="cs-CZ" dirty="0" smtClean="0">
                <a:solidFill>
                  <a:schemeClr val="bg1"/>
                </a:solidFill>
              </a:rPr>
              <a:t>– nenápadný klenot Zlínska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019372" y="4673600"/>
            <a:ext cx="386557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s</a:t>
            </a:r>
            <a:r>
              <a:rPr lang="cs-CZ" sz="1400" dirty="0" smtClean="0"/>
              <a:t>edm staletí dějin </a:t>
            </a:r>
            <a:r>
              <a:rPr lang="cs-CZ" sz="1400" b="1" dirty="0" smtClean="0"/>
              <a:t>na jednom místě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m</a:t>
            </a:r>
            <a:r>
              <a:rPr lang="cs-CZ" sz="1400" b="1" dirty="0" smtClean="0"/>
              <a:t>alý hrad s komorní atmosférou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p</a:t>
            </a:r>
            <a:r>
              <a:rPr lang="cs-CZ" sz="1400" b="1" dirty="0" smtClean="0"/>
              <a:t>rohlídkové trasy s vyhlídkou z </a:t>
            </a:r>
            <a:r>
              <a:rPr lang="cs-CZ" sz="1400" dirty="0" smtClean="0"/>
              <a:t>věže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v</a:t>
            </a:r>
            <a:r>
              <a:rPr lang="cs-CZ" sz="1400" b="1" dirty="0" smtClean="0"/>
              <a:t> ceně stálé </a:t>
            </a:r>
            <a:r>
              <a:rPr lang="cs-CZ" sz="1400" dirty="0" smtClean="0"/>
              <a:t>expozice</a:t>
            </a:r>
            <a:r>
              <a:rPr lang="cs-CZ" sz="1400" b="1" dirty="0" smtClean="0"/>
              <a:t> a sezónní </a:t>
            </a:r>
            <a:r>
              <a:rPr lang="cs-CZ" sz="1400" dirty="0" smtClean="0"/>
              <a:t>výstavy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noční prohlídky </a:t>
            </a:r>
            <a:r>
              <a:rPr lang="cs-CZ" sz="1400" b="1" dirty="0" smtClean="0"/>
              <a:t>a další programy pro veřejnost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 smtClean="0">
                <a:solidFill>
                  <a:schemeClr val="accent2">
                    <a:lumMod val="50000"/>
                  </a:schemeClr>
                </a:solidFill>
              </a:rPr>
              <a:t>v září 2024 bude zahájena rozsáhlá rekonstrukce nových expozic</a:t>
            </a:r>
            <a:endParaRPr lang="cs-CZ" sz="1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51" name="Obrázek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Obrázek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7" r="52554" b="18677"/>
          <a:stretch>
            <a:fillRect/>
          </a:stretch>
        </p:blipFill>
        <p:spPr bwMode="auto">
          <a:xfrm>
            <a:off x="0" y="0"/>
            <a:ext cx="24765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Obrázek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Obrázek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Obrázek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Obrázek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7" r="52554" b="18677"/>
          <a:stretch>
            <a:fillRect/>
          </a:stretch>
        </p:blipFill>
        <p:spPr bwMode="auto">
          <a:xfrm>
            <a:off x="0" y="0"/>
            <a:ext cx="24765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Obrázek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Obrázek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Obrázek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Obrázek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Obrázek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7" r="52554" b="18677"/>
          <a:stretch>
            <a:fillRect/>
          </a:stretch>
        </p:blipFill>
        <p:spPr bwMode="auto">
          <a:xfrm>
            <a:off x="0" y="0"/>
            <a:ext cx="24765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Obrázek 1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Obrázek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Obrázek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Obrázek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Obrázek 2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7" r="52554" b="18677"/>
          <a:stretch>
            <a:fillRect/>
          </a:stretch>
        </p:blipFill>
        <p:spPr bwMode="auto">
          <a:xfrm>
            <a:off x="0" y="0"/>
            <a:ext cx="24765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Obrázek 2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Obrázek 3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7" r="52554" b="18677"/>
          <a:stretch>
            <a:fillRect/>
          </a:stretch>
        </p:blipFill>
        <p:spPr bwMode="auto">
          <a:xfrm>
            <a:off x="0" y="0"/>
            <a:ext cx="24765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Obrázek 2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Obrázek 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Obrázek 2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Obrázek 2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Obrázek 2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Obrázek 2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Obrázek 2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7" r="52554" b="18677"/>
          <a:stretch>
            <a:fillRect/>
          </a:stretch>
        </p:blipFill>
        <p:spPr bwMode="auto">
          <a:xfrm>
            <a:off x="0" y="0"/>
            <a:ext cx="24765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Obrázek 2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1" t="14963" b="16801"/>
          <a:stretch>
            <a:fillRect/>
          </a:stretch>
        </p:blipFill>
        <p:spPr bwMode="auto">
          <a:xfrm>
            <a:off x="0" y="0"/>
            <a:ext cx="25717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27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4086808" cy="272453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1004" y="2836506"/>
            <a:ext cx="2680996" cy="402149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268" y="-1"/>
            <a:ext cx="2612894" cy="272453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191" y="0"/>
            <a:ext cx="4086809" cy="272453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346" y="2836506"/>
            <a:ext cx="4183738" cy="2789159"/>
          </a:xfrm>
          <a:prstGeom prst="rect">
            <a:avLst/>
          </a:prstGeom>
        </p:spPr>
      </p:pic>
      <p:sp>
        <p:nvSpPr>
          <p:cNvPr id="2" name="Podnadpis 2"/>
          <p:cNvSpPr txBox="1">
            <a:spLocks/>
          </p:cNvSpPr>
          <p:nvPr/>
        </p:nvSpPr>
        <p:spPr>
          <a:xfrm>
            <a:off x="0" y="5390066"/>
            <a:ext cx="7598597" cy="471198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MUZEUM LUHAČOVICKÉHO ZÁLESÍ 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31378" y="3430866"/>
            <a:ext cx="41865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cs-CZ" sz="1400" b="1" dirty="0"/>
              <a:t>k</a:t>
            </a:r>
            <a:r>
              <a:rPr lang="cs-CZ" sz="1400" b="1" dirty="0" smtClean="0"/>
              <a:t>omorní muzeum zdejšího </a:t>
            </a:r>
            <a:r>
              <a:rPr lang="cs-CZ" sz="1400" dirty="0" smtClean="0"/>
              <a:t>etnografického</a:t>
            </a:r>
            <a:r>
              <a:rPr lang="cs-CZ" sz="1400" b="1" dirty="0" smtClean="0"/>
              <a:t> regionu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cs-CZ" sz="1400" dirty="0"/>
              <a:t>h</a:t>
            </a:r>
            <a:r>
              <a:rPr lang="cs-CZ" sz="1400" dirty="0" smtClean="0"/>
              <a:t>istorie lázeňství </a:t>
            </a:r>
            <a:r>
              <a:rPr lang="cs-CZ" sz="1400" b="1" dirty="0" smtClean="0"/>
              <a:t>v Luhačovicích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cs-CZ" sz="1400" b="1" dirty="0"/>
              <a:t>a</a:t>
            </a:r>
            <a:r>
              <a:rPr lang="cs-CZ" sz="1400" b="1" dirty="0" smtClean="0"/>
              <a:t>rchitekt Dušan </a:t>
            </a:r>
            <a:r>
              <a:rPr lang="cs-CZ" sz="1400" dirty="0" smtClean="0"/>
              <a:t>Jurkovič</a:t>
            </a:r>
            <a:r>
              <a:rPr lang="cs-CZ" sz="1400" b="1" dirty="0" smtClean="0"/>
              <a:t> a Luhačovice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cs-CZ" sz="1400" b="1" dirty="0" smtClean="0"/>
              <a:t>krátkodobé </a:t>
            </a:r>
            <a:r>
              <a:rPr lang="cs-CZ" sz="1400" dirty="0" smtClean="0"/>
              <a:t>výstavy</a:t>
            </a:r>
            <a:r>
              <a:rPr lang="cs-CZ" sz="1400" b="1" dirty="0" smtClean="0"/>
              <a:t>, doprovodné </a:t>
            </a:r>
            <a:r>
              <a:rPr lang="cs-CZ" sz="1400" dirty="0" smtClean="0"/>
              <a:t>programy</a:t>
            </a:r>
            <a:r>
              <a:rPr lang="cs-CZ" sz="1400" b="1" dirty="0" smtClean="0"/>
              <a:t> pro rodiny i lázeňské hosty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cs-CZ" sz="1400" b="1" dirty="0" smtClean="0"/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313824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23120" y="876512"/>
            <a:ext cx="246888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 smtClean="0"/>
              <a:t>silný </a:t>
            </a:r>
            <a:r>
              <a:rPr lang="cs-CZ" sz="1400" dirty="0" smtClean="0"/>
              <a:t>příběh</a:t>
            </a:r>
            <a:r>
              <a:rPr lang="cs-CZ" sz="1400" b="1" dirty="0" smtClean="0"/>
              <a:t> zasazený do krásné krajiny Valašska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n</a:t>
            </a:r>
            <a:r>
              <a:rPr lang="cs-CZ" sz="1400" b="1" dirty="0" smtClean="0"/>
              <a:t>ový objekt moderního </a:t>
            </a:r>
            <a:r>
              <a:rPr lang="cs-CZ" sz="1400" dirty="0" smtClean="0"/>
              <a:t>návštěvnického centra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n</a:t>
            </a:r>
            <a:r>
              <a:rPr lang="cs-CZ" sz="1400" b="1" dirty="0" smtClean="0"/>
              <a:t>ové </a:t>
            </a:r>
            <a:r>
              <a:rPr lang="cs-CZ" sz="1400" dirty="0" smtClean="0"/>
              <a:t>expozice</a:t>
            </a:r>
            <a:r>
              <a:rPr lang="cs-CZ" sz="1400" b="1" dirty="0" smtClean="0"/>
              <a:t> a </a:t>
            </a:r>
            <a:r>
              <a:rPr lang="cs-CZ" sz="1400" dirty="0" smtClean="0"/>
              <a:t>výstavy</a:t>
            </a:r>
            <a:r>
              <a:rPr lang="cs-CZ" sz="1400" b="1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 smtClean="0"/>
              <a:t>s komfortním </a:t>
            </a:r>
            <a:r>
              <a:rPr lang="cs-CZ" sz="1400" dirty="0" smtClean="0"/>
              <a:t>zázemím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p</a:t>
            </a:r>
            <a:r>
              <a:rPr lang="cs-CZ" sz="1400" b="1" dirty="0" smtClean="0"/>
              <a:t>rostory pro lektorské </a:t>
            </a:r>
            <a:r>
              <a:rPr lang="cs-CZ" sz="1400" dirty="0" smtClean="0"/>
              <a:t>programy</a:t>
            </a:r>
            <a:r>
              <a:rPr lang="cs-CZ" sz="1400" b="1" dirty="0" smtClean="0"/>
              <a:t>, </a:t>
            </a:r>
            <a:r>
              <a:rPr lang="cs-CZ" sz="1400" dirty="0" smtClean="0"/>
              <a:t>semináře</a:t>
            </a:r>
            <a:r>
              <a:rPr lang="cs-CZ" sz="1400" b="1" dirty="0" smtClean="0"/>
              <a:t>, </a:t>
            </a:r>
            <a:r>
              <a:rPr lang="cs-CZ" sz="1400" dirty="0" smtClean="0"/>
              <a:t>konference</a:t>
            </a:r>
            <a:r>
              <a:rPr lang="cs-CZ" sz="1400" b="1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43505" cy="3891393"/>
          </a:xfrm>
          <a:prstGeom prst="rect">
            <a:avLst/>
          </a:prstGeom>
        </p:spPr>
      </p:pic>
      <p:sp>
        <p:nvSpPr>
          <p:cNvPr id="3" name="Podnadpis 2"/>
          <p:cNvSpPr txBox="1">
            <a:spLocks/>
          </p:cNvSpPr>
          <p:nvPr/>
        </p:nvSpPr>
        <p:spPr>
          <a:xfrm>
            <a:off x="4593403" y="202657"/>
            <a:ext cx="7598597" cy="471198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PLOŠTINA </a:t>
            </a:r>
            <a:r>
              <a:rPr lang="cs-CZ" dirty="0" smtClean="0">
                <a:solidFill>
                  <a:schemeClr val="bg1"/>
                </a:solidFill>
              </a:rPr>
              <a:t>– místo s pamětí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5281" y="3316778"/>
            <a:ext cx="2216719" cy="354122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619" y="4688379"/>
            <a:ext cx="3174703" cy="216962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688379"/>
            <a:ext cx="4200507" cy="216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9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9" t="8727" r="1088" b="16242"/>
          <a:stretch/>
        </p:blipFill>
        <p:spPr>
          <a:xfrm>
            <a:off x="3391593" y="290945"/>
            <a:ext cx="8345978" cy="514557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48246" cy="221118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9260"/>
            <a:ext cx="4713316" cy="3538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7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47400" cy="640715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pPr algn="r"/>
            <a:r>
              <a:rPr lang="cs-CZ" b="1" dirty="0" smtClean="0">
                <a:solidFill>
                  <a:schemeClr val="bg1"/>
                </a:solidFill>
              </a:rPr>
              <a:t>          </a:t>
            </a:r>
            <a:r>
              <a:rPr lang="cs-CZ" sz="4000" b="1" dirty="0" smtClean="0">
                <a:solidFill>
                  <a:schemeClr val="bg1"/>
                </a:solidFill>
              </a:rPr>
              <a:t>1</a:t>
            </a:r>
            <a:r>
              <a:rPr lang="cs-CZ" b="1" dirty="0" smtClean="0">
                <a:solidFill>
                  <a:schemeClr val="bg1"/>
                </a:solidFill>
              </a:rPr>
              <a:t>. </a:t>
            </a:r>
            <a:r>
              <a:rPr lang="cs-CZ" sz="3600" b="1" smtClean="0">
                <a:solidFill>
                  <a:schemeClr val="bg1"/>
                </a:solidFill>
                <a:latin typeface="Gill Sans MT" panose="020B0502020104020203" pitchFamily="34" charset="-18"/>
              </a:rPr>
              <a:t>sezóna nové Ploštiny</a:t>
            </a:r>
            <a:endParaRPr lang="cs-CZ" b="1" dirty="0">
              <a:solidFill>
                <a:schemeClr val="bg1"/>
              </a:solidFill>
              <a:latin typeface="Gill Sans MT" panose="020B0502020104020203" pitchFamily="34" charset="-18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1062" y="1188720"/>
            <a:ext cx="94515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Slavnostní otevření </a:t>
            </a:r>
            <a:r>
              <a:rPr lang="cs-CZ" dirty="0" smtClean="0"/>
              <a:t>	</a:t>
            </a:r>
            <a:r>
              <a:rPr lang="cs-CZ" b="1" dirty="0" smtClean="0"/>
              <a:t>21. 4. 2023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Sezóna ukončena  </a:t>
            </a:r>
            <a:r>
              <a:rPr lang="cs-CZ" dirty="0" smtClean="0"/>
              <a:t>	</a:t>
            </a:r>
            <a:r>
              <a:rPr lang="cs-CZ" b="1" dirty="0" smtClean="0"/>
              <a:t>29. 10. 2024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Mimořádné akce </a:t>
            </a:r>
            <a:r>
              <a:rPr lang="cs-CZ" dirty="0" smtClean="0"/>
              <a:t>	</a:t>
            </a:r>
            <a:r>
              <a:rPr lang="cs-CZ" b="1" dirty="0" smtClean="0"/>
              <a:t>návštěva </a:t>
            </a:r>
            <a:r>
              <a:rPr lang="cs-CZ" dirty="0" smtClean="0"/>
              <a:t>starostů</a:t>
            </a:r>
            <a:r>
              <a:rPr lang="cs-CZ" b="1" dirty="0" smtClean="0"/>
              <a:t> okolních obcí 20. 4.</a:t>
            </a:r>
          </a:p>
          <a:p>
            <a:pPr lvl="1"/>
            <a:r>
              <a:rPr lang="cs-CZ" b="1" dirty="0" smtClean="0"/>
              <a:t>			</a:t>
            </a:r>
            <a:r>
              <a:rPr lang="cs-CZ" dirty="0" smtClean="0"/>
              <a:t>pietní akt</a:t>
            </a:r>
          </a:p>
          <a:p>
            <a:pPr lvl="1"/>
            <a:r>
              <a:rPr lang="cs-CZ" b="1" dirty="0"/>
              <a:t>	</a:t>
            </a:r>
            <a:r>
              <a:rPr lang="cs-CZ" b="1" dirty="0" smtClean="0"/>
              <a:t>		návštěva komise Asociace muzeí a galerií ČR pro zhodnocení projektu</a:t>
            </a:r>
          </a:p>
          <a:p>
            <a:pPr lvl="1"/>
            <a:r>
              <a:rPr lang="cs-CZ" b="1" dirty="0"/>
              <a:t>	</a:t>
            </a:r>
            <a:r>
              <a:rPr lang="cs-CZ" b="1" dirty="0" smtClean="0"/>
              <a:t>			pro soutěž </a:t>
            </a:r>
            <a:r>
              <a:rPr lang="cs-CZ" dirty="0" smtClean="0"/>
              <a:t>Gloria </a:t>
            </a:r>
            <a:r>
              <a:rPr lang="cs-CZ" dirty="0" err="1" smtClean="0"/>
              <a:t>Musaealis</a:t>
            </a:r>
            <a:endParaRPr lang="cs-CZ" dirty="0" smtClean="0"/>
          </a:p>
          <a:p>
            <a:pPr lvl="1"/>
            <a:r>
              <a:rPr lang="cs-CZ" b="1" dirty="0"/>
              <a:t>	</a:t>
            </a:r>
            <a:r>
              <a:rPr lang="cs-CZ" b="1" dirty="0" smtClean="0"/>
              <a:t>		návštěva komise soutěže </a:t>
            </a:r>
            <a:r>
              <a:rPr lang="cs-CZ" dirty="0" smtClean="0"/>
              <a:t>Stavba roku</a:t>
            </a:r>
          </a:p>
          <a:p>
            <a:pPr lvl="1"/>
            <a:r>
              <a:rPr lang="cs-CZ" b="1" dirty="0" smtClean="0"/>
              <a:t>			setkání ve státní </a:t>
            </a:r>
            <a:r>
              <a:rPr lang="cs-CZ" b="1" dirty="0"/>
              <a:t>svátek </a:t>
            </a:r>
            <a:r>
              <a:rPr lang="cs-CZ" dirty="0"/>
              <a:t>28. 10</a:t>
            </a:r>
            <a:r>
              <a:rPr lang="cs-CZ" dirty="0" smtClean="0"/>
              <a:t>.</a:t>
            </a:r>
          </a:p>
          <a:p>
            <a:pPr lvl="1"/>
            <a:r>
              <a:rPr lang="cs-CZ" dirty="0" smtClean="0"/>
              <a:t>			</a:t>
            </a:r>
            <a:r>
              <a:rPr lang="cs-CZ" b="1" dirty="0" smtClean="0"/>
              <a:t>setkání zástupců vypálených obcí, osad a památníků </a:t>
            </a:r>
            <a:r>
              <a:rPr lang="cs-CZ" dirty="0" smtClean="0"/>
              <a:t>15.-16. 11.</a:t>
            </a:r>
            <a:endParaRPr lang="cs-CZ" dirty="0"/>
          </a:p>
          <a:p>
            <a:pPr lvl="1"/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4051042"/>
            <a:ext cx="9135687" cy="1107996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Gill Sans MT" panose="020B0502020104020203" pitchFamily="34" charset="-18"/>
              </a:rPr>
              <a:t>	návštěvnost: </a:t>
            </a:r>
            <a:r>
              <a:rPr lang="cs-CZ" sz="2800" dirty="0" smtClean="0">
                <a:solidFill>
                  <a:srgbClr val="FFFF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10 922 </a:t>
            </a:r>
            <a:r>
              <a:rPr lang="cs-CZ" sz="2800" b="1" dirty="0" smtClean="0">
                <a:solidFill>
                  <a:schemeClr val="bg1"/>
                </a:solidFill>
                <a:latin typeface="Gill Sans MT" panose="020B0502020104020203" pitchFamily="34" charset="-18"/>
              </a:rPr>
              <a:t>fyzických osob </a:t>
            </a:r>
          </a:p>
          <a:p>
            <a:endParaRPr lang="cs-CZ" dirty="0"/>
          </a:p>
          <a:p>
            <a:r>
              <a:rPr lang="cs-CZ" dirty="0" smtClean="0"/>
              <a:t>	</a:t>
            </a:r>
            <a:r>
              <a:rPr lang="cs-CZ" sz="2000" dirty="0" smtClean="0">
                <a:solidFill>
                  <a:schemeClr val="bg1"/>
                </a:solidFill>
              </a:rPr>
              <a:t>(pro srovnání 1 186 osob (r. 2017), 1 018 osob (2018), 880 (2019), 647 (2020)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57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299</Words>
  <Application>Microsoft Office PowerPoint</Application>
  <PresentationFormat>Širokoúhlá obrazovka</PresentationFormat>
  <Paragraphs>40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Verdana</vt:lpstr>
      <vt:lpstr>Motiv Office</vt:lpstr>
      <vt:lpstr>MUZEUM  JIHOVÝCHODNÍ  MORAVY  VE ZLÍNĚ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     1. sezóna nové Ploštiny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MUZEUM JIHOVÝCHODNÍ MORAVY VE ZLÍNĚ</dc:title>
  <dc:creator>Lečíková Silvie</dc:creator>
  <cp:lastModifiedBy>Lečíková Silvie</cp:lastModifiedBy>
  <cp:revision>32</cp:revision>
  <dcterms:created xsi:type="dcterms:W3CDTF">2023-10-25T11:35:20Z</dcterms:created>
  <dcterms:modified xsi:type="dcterms:W3CDTF">2024-02-21T10:25:41Z</dcterms:modified>
</cp:coreProperties>
</file>