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5" r:id="rId2"/>
    <p:sldMasterId id="2147483689" r:id="rId3"/>
    <p:sldMasterId id="2147483703" r:id="rId4"/>
  </p:sldMasterIdLst>
  <p:sldIdLst>
    <p:sldId id="279" r:id="rId5"/>
    <p:sldId id="286" r:id="rId6"/>
    <p:sldId id="287" r:id="rId7"/>
    <p:sldId id="256" r:id="rId8"/>
    <p:sldId id="289" r:id="rId9"/>
    <p:sldId id="259" r:id="rId10"/>
    <p:sldId id="260" r:id="rId11"/>
    <p:sldId id="280" r:id="rId12"/>
    <p:sldId id="263" r:id="rId13"/>
    <p:sldId id="266" r:id="rId14"/>
    <p:sldId id="265" r:id="rId15"/>
    <p:sldId id="268" r:id="rId16"/>
    <p:sldId id="276" r:id="rId17"/>
    <p:sldId id="272" r:id="rId18"/>
    <p:sldId id="273" r:id="rId19"/>
    <p:sldId id="274" r:id="rId20"/>
    <p:sldId id="281" r:id="rId21"/>
    <p:sldId id="295" r:id="rId22"/>
    <p:sldId id="296" r:id="rId23"/>
    <p:sldId id="300" r:id="rId24"/>
    <p:sldId id="299" r:id="rId25"/>
    <p:sldId id="297" r:id="rId26"/>
    <p:sldId id="298" r:id="rId27"/>
    <p:sldId id="301" r:id="rId28"/>
    <p:sldId id="302" r:id="rId29"/>
    <p:sldId id="319" r:id="rId30"/>
    <p:sldId id="320" r:id="rId31"/>
    <p:sldId id="293" r:id="rId32"/>
    <p:sldId id="291" r:id="rId33"/>
    <p:sldId id="292" r:id="rId34"/>
    <p:sldId id="290" r:id="rId35"/>
    <p:sldId id="294" r:id="rId36"/>
    <p:sldId id="317" r:id="rId37"/>
    <p:sldId id="304" r:id="rId38"/>
    <p:sldId id="305" r:id="rId39"/>
    <p:sldId id="306" r:id="rId40"/>
    <p:sldId id="307" r:id="rId41"/>
    <p:sldId id="308" r:id="rId42"/>
    <p:sldId id="309" r:id="rId43"/>
    <p:sldId id="310" r:id="rId44"/>
    <p:sldId id="311" r:id="rId45"/>
    <p:sldId id="312" r:id="rId46"/>
    <p:sldId id="314" r:id="rId47"/>
    <p:sldId id="315" r:id="rId48"/>
    <p:sldId id="318" r:id="rId49"/>
    <p:sldId id="316" r:id="rId50"/>
    <p:sldId id="321" r:id="rId51"/>
    <p:sldId id="323" r:id="rId52"/>
    <p:sldId id="288" r:id="rId5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0" d="100"/>
          <a:sy n="40" d="100"/>
        </p:scale>
        <p:origin x="66" y="14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C80F-7ABE-4679-81C8-8011622F06E1}" type="datetimeFigureOut">
              <a:rPr lang="cs-CZ" smtClean="0"/>
              <a:t>22.02.2024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5C12-E86F-4F1D-98ED-E0991C186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8724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C80F-7ABE-4679-81C8-8011622F06E1}" type="datetimeFigureOut">
              <a:rPr lang="cs-CZ" smtClean="0"/>
              <a:t>22.02.2024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5C12-E86F-4F1D-98ED-E0991C186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592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C80F-7ABE-4679-81C8-8011622F06E1}" type="datetimeFigureOut">
              <a:rPr lang="cs-CZ" smtClean="0"/>
              <a:t>22.02.2024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5C12-E86F-4F1D-98ED-E0991C186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893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C80F-7ABE-4679-81C8-8011622F06E1}" type="datetimeFigureOut">
              <a:rPr lang="cs-CZ" smtClean="0"/>
              <a:t>22.02.2024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5C12-E86F-4F1D-98ED-E0991C186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192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C80F-7ABE-4679-81C8-8011622F06E1}" type="datetimeFigureOut">
              <a:rPr lang="cs-CZ" smtClean="0"/>
              <a:t>22.02.2024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5C12-E86F-4F1D-98ED-E0991C186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276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C80F-7ABE-4679-81C8-8011622F06E1}" type="datetimeFigureOut">
              <a:rPr lang="cs-CZ" smtClean="0"/>
              <a:t>22.02.2024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5C12-E86F-4F1D-98ED-E0991C186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52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C80F-7ABE-4679-81C8-8011622F06E1}" type="datetimeFigureOut">
              <a:rPr lang="cs-CZ" smtClean="0"/>
              <a:t>22.02.2024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5C12-E86F-4F1D-98ED-E0991C186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8568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C80F-7ABE-4679-81C8-8011622F06E1}" type="datetimeFigureOut">
              <a:rPr lang="cs-CZ" smtClean="0"/>
              <a:t>22.02.2024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5C12-E86F-4F1D-98ED-E0991C186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904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C80F-7ABE-4679-81C8-8011622F06E1}" type="datetimeFigureOut">
              <a:rPr lang="cs-CZ" smtClean="0"/>
              <a:t>22.02.2024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5C12-E86F-4F1D-98ED-E0991C186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6636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C80F-7ABE-4679-81C8-8011622F06E1}" type="datetimeFigureOut">
              <a:rPr lang="cs-CZ" smtClean="0"/>
              <a:t>22.02.2024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5C12-E86F-4F1D-98ED-E0991C186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114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C80F-7ABE-4679-81C8-8011622F06E1}" type="datetimeFigureOut">
              <a:rPr lang="cs-CZ" smtClean="0"/>
              <a:t>22.02.2024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35C12-E86F-4F1D-98ED-E0991C186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9365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0E82637-4426-59A3-E226-D9D08E6340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7E9B71D-8838-E693-5716-C871EE9D91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2E17D09-9621-247D-3B21-C44CA10C9B7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DFC9F7-DA14-44B1-883B-25D13360958D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188996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392C857-D0A6-F7B2-FC6E-BB1343879C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8BFFCEF-F8B2-94D3-A229-3E97BA6864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0AFF3FC-84C7-BD9A-6F1A-25269DAC70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55DB2E-102A-4D92-BA29-E7F3B5687FEF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13719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0E7C04C-0D37-3A7B-B815-03B9A13D33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3F99C34-3F82-150F-0C9F-629A8E0099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E053497-4AF8-91E3-2745-CCADC50F20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C33F97-3E5C-463E-9D8A-77FDACAB6DF6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239991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FE0D00-FA91-1575-8F62-768B850A2A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FAED69-43D3-F767-EAE0-A5E5D13012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B168A01-24C9-26E6-79B0-7632300B35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812D032-B3BF-443F-BEF0-36FD69B44167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201559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39AF529-8B60-CAE0-5687-85A5BB5FE2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0710B5BD-60F4-855D-ACC2-8484248216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C1550F7-EB3B-242A-6B2C-0EEFE5BB79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C5DB7D2-5639-412B-981E-A2E88EB9E418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083132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9B32106-ADF5-225F-B8EA-3CA1AC4D3B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A879E7B-20C8-37CF-A4CE-E5AB4F8837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7141696-4BEE-FA9A-7D9B-296BC819A8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C4D065-C46B-4E30-8513-302DC2F5DEA6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58705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C78E63C-2884-570D-E2DB-D269EA89A4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9E03C20-9158-DE02-F391-1B954E325B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8711196-C659-28A5-BDE5-28208E5882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C3FBBA-0D96-4FDF-96E8-0A04D47CDE21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629092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A9914E-DDF0-DBEA-EA73-006D87F095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E9755E-44E0-E725-1812-36F4FBCE8E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6A13DF-AF2A-2833-1DA0-F2474277B8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B3C3CB1-3F39-47A1-8010-789C39F3C837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039711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19C4FC-7FF6-A2B8-B139-3E8A54CA25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4FED52-2889-FC40-FE81-DB5359C83D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D8186A-D9E0-0683-65FB-5A864923236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4A5584-51CB-43AB-AD05-4F5B08195EF6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757868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B4563AF-2254-8265-52F7-97A77161E1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EB2FB4D-C438-9BE0-528B-BB5C17A5E0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4D3582F-0B6B-EDE2-A8F5-4A8AB2109F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C62A4E-71E4-4B8E-99B3-323A4D951D78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238469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92A005A-0B27-D00F-60D9-7B2583DD15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7588EE3-643A-E498-36EC-C1209EDAE7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25A2AF-E98B-D1C2-A32E-30A9A1CAAE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6ACBA08-273E-40C3-8F63-AFB7EF781625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555573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6D1FBD-51FF-BDF7-E648-CFEEC4C423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413FA9D-4E0A-93D2-DA63-4BEF1A2072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6709BC-71C2-A9A3-0CE5-6C8F033304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9A6F95-C6A8-4F57-BF93-4FB9F3D1F3D9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296778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obsah 4"/>
          <p:cNvSpPr>
            <a:spLocks noGrp="1"/>
          </p:cNvSpPr>
          <p:nvPr>
            <p:ph sz="quarter" idx="3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2F06CA42-5F17-D021-33D7-8F8852AFB3E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E1C61C53-51E9-0E87-C5EF-4A6767F685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8EAE1746-72CB-A772-1EA4-DDC72EFDE6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447DC19-B41C-4845-B35A-47E342E579F0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37828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0E82637-4426-59A3-E226-D9D08E6340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7E9B71D-8838-E693-5716-C871EE9D91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2E17D09-9621-247D-3B21-C44CA10C9B7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DFC9F7-DA14-44B1-883B-25D13360958D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026686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392C857-D0A6-F7B2-FC6E-BB1343879C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8BFFCEF-F8B2-94D3-A229-3E97BA6864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0AFF3FC-84C7-BD9A-6F1A-25269DAC70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55DB2E-102A-4D92-BA29-E7F3B5687FEF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022571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0E7C04C-0D37-3A7B-B815-03B9A13D33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3F99C34-3F82-150F-0C9F-629A8E0099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E053497-4AF8-91E3-2745-CCADC50F20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C33F97-3E5C-463E-9D8A-77FDACAB6DF6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346920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FE0D00-FA91-1575-8F62-768B850A2A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FAED69-43D3-F767-EAE0-A5E5D13012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B168A01-24C9-26E6-79B0-7632300B35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812D032-B3BF-443F-BEF0-36FD69B44167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603440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39AF529-8B60-CAE0-5687-85A5BB5FE2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0710B5BD-60F4-855D-ACC2-8484248216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C1550F7-EB3B-242A-6B2C-0EEFE5BB79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C5DB7D2-5639-412B-981E-A2E88EB9E418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433882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9B32106-ADF5-225F-B8EA-3CA1AC4D3B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A879E7B-20C8-37CF-A4CE-E5AB4F8837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7141696-4BEE-FA9A-7D9B-296BC819A8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C4D065-C46B-4E30-8513-302DC2F5DEA6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614022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C78E63C-2884-570D-E2DB-D269EA89A4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9E03C20-9158-DE02-F391-1B954E325B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8711196-C659-28A5-BDE5-28208E5882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C3FBBA-0D96-4FDF-96E8-0A04D47CDE21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695093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A9914E-DDF0-DBEA-EA73-006D87F095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E9755E-44E0-E725-1812-36F4FBCE8E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6A13DF-AF2A-2833-1DA0-F2474277B8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B3C3CB1-3F39-47A1-8010-789C39F3C837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954665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19C4FC-7FF6-A2B8-B139-3E8A54CA25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4FED52-2889-FC40-FE81-DB5359C83D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D8186A-D9E0-0683-65FB-5A864923236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4A5584-51CB-43AB-AD05-4F5B08195EF6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67264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B4563AF-2254-8265-52F7-97A77161E1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EB2FB4D-C438-9BE0-528B-BB5C17A5E0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4D3582F-0B6B-EDE2-A8F5-4A8AB2109F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C62A4E-71E4-4B8E-99B3-323A4D951D78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019801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92A005A-0B27-D00F-60D9-7B2583DD15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7588EE3-643A-E498-36EC-C1209EDAE7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25A2AF-E98B-D1C2-A32E-30A9A1CAAE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6ACBA08-273E-40C3-8F63-AFB7EF781625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95860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6D1FBD-51FF-BDF7-E648-CFEEC4C423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413FA9D-4E0A-93D2-DA63-4BEF1A2072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6709BC-71C2-A9A3-0CE5-6C8F033304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9A6F95-C6A8-4F57-BF93-4FB9F3D1F3D9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34988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obsah 4"/>
          <p:cNvSpPr>
            <a:spLocks noGrp="1"/>
          </p:cNvSpPr>
          <p:nvPr>
            <p:ph sz="quarter" idx="3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2F06CA42-5F17-D021-33D7-8F8852AFB3E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E1C61C53-51E9-0E87-C5EF-4A6767F685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8EAE1746-72CB-A772-1EA4-DDC72EFDE6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447DC19-B41C-4845-B35A-47E342E579F0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803072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0E82637-4426-59A3-E226-D9D08E6340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7E9B71D-8838-E693-5716-C871EE9D91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2E17D09-9621-247D-3B21-C44CA10C9B7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DFC9F7-DA14-44B1-883B-25D13360958D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189686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392C857-D0A6-F7B2-FC6E-BB1343879C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8BFFCEF-F8B2-94D3-A229-3E97BA6864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0AFF3FC-84C7-BD9A-6F1A-25269DAC70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55DB2E-102A-4D92-BA29-E7F3B5687FEF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523043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0E7C04C-0D37-3A7B-B815-03B9A13D33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3F99C34-3F82-150F-0C9F-629A8E0099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E053497-4AF8-91E3-2745-CCADC50F20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C33F97-3E5C-463E-9D8A-77FDACAB6DF6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966099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FE0D00-FA91-1575-8F62-768B850A2A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FAED69-43D3-F767-EAE0-A5E5D13012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B168A01-24C9-26E6-79B0-7632300B35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812D032-B3BF-443F-BEF0-36FD69B44167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759388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39AF529-8B60-CAE0-5687-85A5BB5FE2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0710B5BD-60F4-855D-ACC2-8484248216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C1550F7-EB3B-242A-6B2C-0EEFE5BB79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C5DB7D2-5639-412B-981E-A2E88EB9E418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401427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9B32106-ADF5-225F-B8EA-3CA1AC4D3B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A879E7B-20C8-37CF-A4CE-E5AB4F8837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7141696-4BEE-FA9A-7D9B-296BC819A8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C4D065-C46B-4E30-8513-302DC2F5DEA6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823859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C78E63C-2884-570D-E2DB-D269EA89A4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9E03C20-9158-DE02-F391-1B954E325B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8711196-C659-28A5-BDE5-28208E5882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C3FBBA-0D96-4FDF-96E8-0A04D47CDE21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422276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A9914E-DDF0-DBEA-EA73-006D87F095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E9755E-44E0-E725-1812-36F4FBCE8E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6A13DF-AF2A-2833-1DA0-F2474277B8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B3C3CB1-3F39-47A1-8010-789C39F3C837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756428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19C4FC-7FF6-A2B8-B139-3E8A54CA25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4FED52-2889-FC40-FE81-DB5359C83D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D8186A-D9E0-0683-65FB-5A864923236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4A5584-51CB-43AB-AD05-4F5B08195EF6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854302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B4563AF-2254-8265-52F7-97A77161E1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EB2FB4D-C438-9BE0-528B-BB5C17A5E0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4D3582F-0B6B-EDE2-A8F5-4A8AB2109F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C62A4E-71E4-4B8E-99B3-323A4D951D78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529894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92A005A-0B27-D00F-60D9-7B2583DD15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7588EE3-643A-E498-36EC-C1209EDAE7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25A2AF-E98B-D1C2-A32E-30A9A1CAAE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6ACBA08-273E-40C3-8F63-AFB7EF781625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893654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6D1FBD-51FF-BDF7-E648-CFEEC4C423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413FA9D-4E0A-93D2-DA63-4BEF1A2072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6709BC-71C2-A9A3-0CE5-6C8F033304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9A6F95-C6A8-4F57-BF93-4FB9F3D1F3D9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115587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obsah 4"/>
          <p:cNvSpPr>
            <a:spLocks noGrp="1"/>
          </p:cNvSpPr>
          <p:nvPr>
            <p:ph sz="quarter" idx="3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2F06CA42-5F17-D021-33D7-8F8852AFB3E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E1C61C53-51E9-0E87-C5EF-4A6767F685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8EAE1746-72CB-A772-1EA4-DDC72EFDE6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447DC19-B41C-4845-B35A-47E342E579F0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375330"/>
      </p:ext>
    </p:extLst>
  </p:cSld>
  <p:clrMapOvr>
    <a:masterClrMapping/>
  </p:clrMapOvr>
  <p:transition spd="slow">
    <p:fade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AC80F-7ABE-4679-81C8-8011622F06E1}" type="datetimeFigureOut">
              <a:rPr lang="cs-CZ" smtClean="0"/>
              <a:t>22.02.2024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35C12-E86F-4F1D-98ED-E0991C1868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2429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F4907B4-EE65-F9C9-EA16-2ABFB0F2A2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4AFD551-2869-1078-B6DC-ACFE1AA25F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FDCAED4-3320-23FC-73A4-45B3B50D611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03D546A-FAA9-076B-1055-350C7A9E758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A7C1430-569C-FD50-C493-671B487EEE7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E209212-D3ED-4B00-A123-CD33C97E344B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218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</p:sldLayoutIdLst>
  <p:transition spd="slow">
    <p:fade/>
    <p:sndAc>
      <p:stSnd>
        <p:snd r:embed="rId15" name="camera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F4907B4-EE65-F9C9-EA16-2ABFB0F2A2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4AFD551-2869-1078-B6DC-ACFE1AA25F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FDCAED4-3320-23FC-73A4-45B3B50D611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03D546A-FAA9-076B-1055-350C7A9E758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A7C1430-569C-FD50-C493-671B487EEE7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E209212-D3ED-4B00-A123-CD33C97E344B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782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</p:sldLayoutIdLst>
  <p:transition spd="slow">
    <p:fade/>
    <p:sndAc>
      <p:stSnd>
        <p:snd r:embed="rId15" name="camera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F4907B4-EE65-F9C9-EA16-2ABFB0F2A2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4AFD551-2869-1078-B6DC-ACFE1AA25F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FDCAED4-3320-23FC-73A4-45B3B50D611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03D546A-FAA9-076B-1055-350C7A9E758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A7C1430-569C-FD50-C493-671B487EEE7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E209212-D3ED-4B00-A123-CD33C97E344B}" type="slidenum">
              <a:rPr lang="cs-CZ" altLang="cs-CZ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74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</p:sldLayoutIdLst>
  <p:transition spd="slow">
    <p:fade/>
    <p:sndAc>
      <p:stSnd>
        <p:snd r:embed="rId15" name="camera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2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4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4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4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5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5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5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5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5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5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5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5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59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63.pn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05344" y="365125"/>
            <a:ext cx="10148455" cy="1325563"/>
          </a:xfrm>
        </p:spPr>
        <p:txBody>
          <a:bodyPr>
            <a:normAutofit/>
          </a:bodyPr>
          <a:lstStyle/>
          <a:p>
            <a:r>
              <a:rPr lang="cs-CZ" sz="7200" dirty="0" smtClean="0">
                <a:latin typeface="Arial Black" panose="020B0A04020102020204" pitchFamily="34" charset="0"/>
              </a:rPr>
              <a:t>        </a:t>
            </a:r>
            <a:r>
              <a:rPr lang="cs-CZ" sz="7200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>1990 - 2024</a:t>
            </a:r>
            <a:endParaRPr lang="cs-CZ" sz="7200" dirty="0">
              <a:solidFill>
                <a:srgbClr val="0066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993" y="1473312"/>
            <a:ext cx="8321040" cy="4992624"/>
          </a:xfrm>
        </p:spPr>
      </p:pic>
    </p:spTree>
    <p:extLst>
      <p:ext uri="{BB962C8B-B14F-4D97-AF65-F5344CB8AC3E}">
        <p14:creationId xmlns:p14="http://schemas.microsoft.com/office/powerpoint/2010/main" val="366442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35CFB6C3-06A6-31A0-32FE-57D0D053D51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14067" y="207034"/>
            <a:ext cx="11576650" cy="665096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b="1" dirty="0">
                <a:solidFill>
                  <a:srgbClr val="FF0000"/>
                </a:solidFill>
                <a:latin typeface="Arial" panose="020B0604020202020204" pitchFamily="34" charset="0"/>
              </a:rPr>
              <a:t>Cílový produkt CK ATIS:</a:t>
            </a:r>
            <a:r>
              <a:rPr lang="cs-CZ" altLang="cs-CZ" b="1" dirty="0">
                <a:solidFill>
                  <a:srgbClr val="009900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b="1" dirty="0">
                <a:solidFill>
                  <a:srgbClr val="008000"/>
                </a:solidFill>
                <a:latin typeface="Arial" panose="020B0604020202020204" pitchFamily="34" charset="0"/>
              </a:rPr>
              <a:t>"DOVOLENÁ S DĚTMI",   "DOVOLENÁ PRO ZRALÝ VĚK"</a:t>
            </a:r>
            <a:br>
              <a:rPr lang="cs-CZ" altLang="cs-CZ" sz="2800" b="1" dirty="0">
                <a:solidFill>
                  <a:srgbClr val="008000"/>
                </a:solidFill>
                <a:latin typeface="Arial" panose="020B0604020202020204" pitchFamily="34" charset="0"/>
              </a:rPr>
            </a:br>
            <a:r>
              <a:rPr lang="cs-CZ" altLang="cs-CZ" sz="2800" b="1" dirty="0">
                <a:solidFill>
                  <a:srgbClr val="008000"/>
                </a:solidFill>
                <a:latin typeface="Arial" panose="020B0604020202020204" pitchFamily="34" charset="0"/>
              </a:rPr>
              <a:t>chaty, penziony, hotely, lázně, dětská rekreace, firemní akce.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altLang="cs-CZ" sz="2800" dirty="0">
              <a:solidFill>
                <a:srgbClr val="008000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Počet zákazníků:		</a:t>
            </a:r>
            <a:r>
              <a:rPr lang="cs-CZ" altLang="cs-CZ" sz="2800" dirty="0" smtClean="0">
                <a:solidFill>
                  <a:srgbClr val="008000"/>
                </a:solidFill>
                <a:latin typeface="Arial" panose="020B0604020202020204" pitchFamily="34" charset="0"/>
              </a:rPr>
              <a:t>45</a:t>
            </a: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 000  ročně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Domácí turistika		</a:t>
            </a:r>
            <a:r>
              <a:rPr lang="cs-CZ" altLang="cs-CZ" sz="2800" dirty="0" smtClean="0">
                <a:solidFill>
                  <a:srgbClr val="008000"/>
                </a:solidFill>
                <a:latin typeface="Arial" panose="020B0604020202020204" pitchFamily="34" charset="0"/>
              </a:rPr>
              <a:t>30</a:t>
            </a: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 000  zákazníků    </a:t>
            </a:r>
            <a:r>
              <a:rPr lang="cs-CZ" altLang="cs-CZ" sz="2800" dirty="0" smtClean="0">
                <a:solidFill>
                  <a:srgbClr val="008000"/>
                </a:solidFill>
                <a:latin typeface="Arial" panose="020B0604020202020204" pitchFamily="34" charset="0"/>
              </a:rPr>
              <a:t>(1. - 2</a:t>
            </a: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. místo v ČR)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Příjezdová turistika:	</a:t>
            </a:r>
            <a:r>
              <a:rPr lang="cs-CZ" altLang="cs-CZ" sz="2800" dirty="0" smtClean="0">
                <a:solidFill>
                  <a:srgbClr val="008000"/>
                </a:solidFill>
                <a:latin typeface="Arial" panose="020B0604020202020204" pitchFamily="34" charset="0"/>
              </a:rPr>
              <a:t> 	10</a:t>
            </a: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 000  zákazníků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Výjezdová turistika:	</a:t>
            </a:r>
            <a:r>
              <a:rPr lang="cs-CZ" altLang="cs-CZ" sz="2800" dirty="0" smtClean="0">
                <a:solidFill>
                  <a:srgbClr val="008000"/>
                </a:solidFill>
                <a:latin typeface="Arial" panose="020B0604020202020204" pitchFamily="34" charset="0"/>
              </a:rPr>
              <a:t>  	  5</a:t>
            </a: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 000  zákazníků	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Průměrná délka pobytu:	</a:t>
            </a:r>
            <a:r>
              <a:rPr lang="cs-CZ" altLang="cs-CZ" sz="2800" dirty="0" smtClean="0">
                <a:solidFill>
                  <a:srgbClr val="008000"/>
                </a:solidFill>
                <a:latin typeface="Arial" panose="020B0604020202020204" pitchFamily="34" charset="0"/>
              </a:rPr>
              <a:t>  4,5 </a:t>
            </a: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dne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Počty vydávaných katalogů:	</a:t>
            </a:r>
            <a:r>
              <a:rPr lang="cs-CZ" altLang="cs-CZ" sz="2800" dirty="0" smtClean="0">
                <a:solidFill>
                  <a:srgbClr val="008000"/>
                </a:solidFill>
                <a:latin typeface="Arial" panose="020B0604020202020204" pitchFamily="34" charset="0"/>
              </a:rPr>
              <a:t>50</a:t>
            </a:r>
            <a:r>
              <a:rPr lang="cs-CZ" altLang="cs-CZ" sz="2800" dirty="0">
                <a:solidFill>
                  <a:srgbClr val="008000"/>
                </a:solidFill>
                <a:latin typeface="Arial" panose="020B0604020202020204" pitchFamily="34" charset="0"/>
              </a:rPr>
              <a:t> 000 ks   </a:t>
            </a:r>
            <a:r>
              <a:rPr lang="cs-CZ" altLang="cs-CZ" sz="2800" dirty="0" smtClean="0">
                <a:solidFill>
                  <a:srgbClr val="008000"/>
                </a:solidFill>
                <a:latin typeface="Arial" panose="020B0604020202020204" pitchFamily="34" charset="0"/>
              </a:rPr>
              <a:t> </a:t>
            </a:r>
            <a:r>
              <a:rPr lang="cs-CZ" altLang="cs-CZ" sz="2800" b="1" dirty="0">
                <a:solidFill>
                  <a:srgbClr val="008000"/>
                </a:solidFill>
                <a:latin typeface="Arial" panose="020B0604020202020204" pitchFamily="34" charset="0"/>
              </a:rPr>
              <a:t>						</a:t>
            </a:r>
            <a:r>
              <a:rPr lang="cs-CZ" altLang="cs-CZ" sz="1600" b="1" dirty="0">
                <a:solidFill>
                  <a:srgbClr val="008000"/>
                </a:solidFill>
                <a:latin typeface="Arial" panose="020B0604020202020204" pitchFamily="34" charset="0"/>
              </a:rPr>
              <a:t>  </a:t>
            </a:r>
            <a:r>
              <a:rPr lang="cs-CZ" altLang="cs-CZ" sz="1600" b="1" dirty="0" smtClean="0">
                <a:solidFill>
                  <a:srgbClr val="008000"/>
                </a:solidFill>
                <a:latin typeface="Arial" panose="020B0604020202020204" pitchFamily="34" charset="0"/>
              </a:rPr>
              <a:t> </a:t>
            </a:r>
            <a:endParaRPr lang="cs-CZ" altLang="cs-CZ" sz="1600" b="1" dirty="0">
              <a:solidFill>
                <a:srgbClr val="008000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altLang="cs-CZ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Prodej </a:t>
            </a:r>
            <a:r>
              <a:rPr lang="cs-CZ" altLang="cs-CZ" b="1" dirty="0">
                <a:solidFill>
                  <a:srgbClr val="FF0000"/>
                </a:solidFill>
                <a:latin typeface="Arial" panose="020B0604020202020204" pitchFamily="34" charset="0"/>
              </a:rPr>
              <a:t>pobytů CK ATIS:  </a:t>
            </a:r>
            <a:r>
              <a:rPr lang="cs-CZ" altLang="cs-CZ" sz="2400" b="1" dirty="0">
                <a:solidFill>
                  <a:srgbClr val="FF0000"/>
                </a:solidFill>
                <a:latin typeface="Arial" panose="020B0604020202020204" pitchFamily="34" charset="0"/>
              </a:rPr>
              <a:t/>
            </a:r>
            <a:br>
              <a:rPr lang="cs-CZ" altLang="cs-CZ" sz="2400" b="1" dirty="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cs-CZ" altLang="cs-CZ" sz="2400" b="1" dirty="0">
                <a:solidFill>
                  <a:srgbClr val="008000"/>
                </a:solidFill>
                <a:latin typeface="Arial" panose="020B0604020202020204" pitchFamily="34" charset="0"/>
              </a:rPr>
              <a:t>se realizuje v síti „Autorizovaných prodejců pobytů ATIS, </a:t>
            </a:r>
            <a:br>
              <a:rPr lang="cs-CZ" altLang="cs-CZ" sz="2400" b="1" dirty="0">
                <a:solidFill>
                  <a:srgbClr val="008000"/>
                </a:solidFill>
                <a:latin typeface="Arial" panose="020B0604020202020204" pitchFamily="34" charset="0"/>
              </a:rPr>
            </a:br>
            <a:r>
              <a:rPr lang="cs-CZ" altLang="cs-CZ" sz="2400" b="1" dirty="0">
                <a:solidFill>
                  <a:srgbClr val="008000"/>
                </a:solidFill>
                <a:latin typeface="Arial" panose="020B0604020202020204" pitchFamily="34" charset="0"/>
              </a:rPr>
              <a:t>kterou tvoří </a:t>
            </a:r>
            <a:r>
              <a:rPr lang="cs-CZ" altLang="cs-CZ" sz="2400" b="1" dirty="0" smtClean="0">
                <a:solidFill>
                  <a:srgbClr val="008000"/>
                </a:solidFill>
                <a:latin typeface="Arial" panose="020B0604020202020204" pitchFamily="34" charset="0"/>
              </a:rPr>
              <a:t>přes 1000 </a:t>
            </a:r>
            <a:r>
              <a:rPr lang="cs-CZ" altLang="cs-CZ" sz="2400" b="1" dirty="0">
                <a:solidFill>
                  <a:srgbClr val="008000"/>
                </a:solidFill>
                <a:latin typeface="Arial" panose="020B0604020202020204" pitchFamily="34" charset="0"/>
              </a:rPr>
              <a:t>smluvních CK a CA na území ČR a SR.</a:t>
            </a:r>
            <a:r>
              <a:rPr lang="cs-CZ" altLang="cs-CZ" sz="2400" dirty="0">
                <a:solidFill>
                  <a:srgbClr val="008000"/>
                </a:solidFill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4099" name="Picture 3">
            <a:extLst>
              <a:ext uri="{FF2B5EF4-FFF2-40B4-BE49-F238E27FC236}">
                <a16:creationId xmlns:a16="http://schemas.microsoft.com/office/drawing/2014/main" id="{F1AD7A48-E28D-49C9-75C7-08B28F56F77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60681" y="5434530"/>
            <a:ext cx="1930036" cy="96627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515137"/>
      </p:ext>
    </p:extLst>
  </p:cSld>
  <p:clrMapOvr>
    <a:masterClrMapping/>
  </p:clrMapOvr>
  <p:transition spd="slow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>
            <a:extLst>
              <a:ext uri="{FF2B5EF4-FFF2-40B4-BE49-F238E27FC236}">
                <a16:creationId xmlns:a16="http://schemas.microsoft.com/office/drawing/2014/main" id="{FE974238-DFD0-4C1F-EEE9-55735224020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11900" y="836614"/>
            <a:ext cx="4065588" cy="58324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5123" name="Group 12">
            <a:extLst>
              <a:ext uri="{FF2B5EF4-FFF2-40B4-BE49-F238E27FC236}">
                <a16:creationId xmlns:a16="http://schemas.microsoft.com/office/drawing/2014/main" id="{3F8CB1F2-8936-7000-CA3A-D3538497EF52}"/>
              </a:ext>
            </a:extLst>
          </p:cNvPr>
          <p:cNvGrpSpPr>
            <a:grpSpLocks/>
          </p:cNvGrpSpPr>
          <p:nvPr/>
        </p:nvGrpSpPr>
        <p:grpSpPr bwMode="auto">
          <a:xfrm>
            <a:off x="1836738" y="836614"/>
            <a:ext cx="4114800" cy="5832475"/>
            <a:chOff x="113" y="527"/>
            <a:chExt cx="2676" cy="3793"/>
          </a:xfrm>
        </p:grpSpPr>
        <p:pic>
          <p:nvPicPr>
            <p:cNvPr id="5125" name="Picture 6">
              <a:extLst>
                <a:ext uri="{FF2B5EF4-FFF2-40B4-BE49-F238E27FC236}">
                  <a16:creationId xmlns:a16="http://schemas.microsoft.com/office/drawing/2014/main" id="{073E996C-D9A1-6A5E-A3DA-A6AD5B4376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" y="527"/>
              <a:ext cx="2673" cy="37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5126" name="Rectangle 11">
              <a:extLst>
                <a:ext uri="{FF2B5EF4-FFF2-40B4-BE49-F238E27FC236}">
                  <a16:creationId xmlns:a16="http://schemas.microsoft.com/office/drawing/2014/main" id="{82BF9D60-3E82-7F85-A42B-B7E494DF8F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" y="527"/>
              <a:ext cx="2676" cy="379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cs-CZ" altLang="cs-CZ" sz="2400">
                <a:solidFill>
                  <a:srgbClr val="000000"/>
                </a:solidFill>
              </a:endParaRPr>
            </a:p>
          </p:txBody>
        </p:sp>
      </p:grpSp>
      <p:sp>
        <p:nvSpPr>
          <p:cNvPr id="5124" name="Rectangle 13">
            <a:extLst>
              <a:ext uri="{FF2B5EF4-FFF2-40B4-BE49-F238E27FC236}">
                <a16:creationId xmlns:a16="http://schemas.microsoft.com/office/drawing/2014/main" id="{547461BD-597A-A8E7-3C04-252267A05D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15888"/>
            <a:ext cx="7772400" cy="576262"/>
          </a:xfrm>
          <a:noFill/>
        </p:spPr>
        <p:txBody>
          <a:bodyPr/>
          <a:lstStyle/>
          <a:p>
            <a:pPr eaLnBrk="1" hangingPunct="1"/>
            <a:r>
              <a:rPr lang="cs-CZ" altLang="cs-CZ" sz="4000" b="1">
                <a:solidFill>
                  <a:srgbClr val="009900"/>
                </a:solidFill>
                <a:latin typeface="Arial" panose="020B0604020202020204" pitchFamily="34" charset="0"/>
              </a:rPr>
              <a:t>Výběr z profesního ocenění</a:t>
            </a:r>
          </a:p>
        </p:txBody>
      </p:sp>
    </p:spTree>
    <p:extLst>
      <p:ext uri="{BB962C8B-B14F-4D97-AF65-F5344CB8AC3E}">
        <p14:creationId xmlns:p14="http://schemas.microsoft.com/office/powerpoint/2010/main" val="1034166497"/>
      </p:ext>
    </p:extLst>
  </p:cSld>
  <p:clrMapOvr>
    <a:masterClrMapping/>
  </p:clrMapOvr>
  <p:transition spd="slow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50" y="0"/>
            <a:ext cx="11542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78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1000">
              <a:schemeClr val="accent6">
                <a:lumMod val="57000"/>
                <a:lumOff val="43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254524"/>
            <a:ext cx="10515600" cy="707010"/>
          </a:xfrm>
          <a:noFill/>
        </p:spPr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</a:t>
            </a:r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 NOVÉMU KATALOGU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084081"/>
            <a:ext cx="10515600" cy="5092881"/>
          </a:xfrm>
          <a:gradFill>
            <a:gsLst>
              <a:gs pos="0">
                <a:srgbClr val="FFFF00"/>
              </a:gs>
              <a:gs pos="31000">
                <a:schemeClr val="accent6">
                  <a:lumMod val="57000"/>
                  <a:lumOff val="43000"/>
                </a:schemeClr>
              </a:gs>
              <a:gs pos="100000">
                <a:srgbClr val="FFFF00"/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Jak </a:t>
            </a:r>
            <a:r>
              <a:rPr lang="cs-CZ" sz="4800" b="1" dirty="0">
                <a:latin typeface="Arial" panose="020B0604020202020204" pitchFamily="34" charset="0"/>
                <a:cs typeface="Arial" panose="020B0604020202020204" pitchFamily="34" charset="0"/>
              </a:rPr>
              <a:t>to všechno vzniká ? </a:t>
            </a: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Asi </a:t>
            </a:r>
            <a:r>
              <a:rPr lang="cs-CZ" sz="4800" b="1" dirty="0">
                <a:latin typeface="Arial" panose="020B0604020202020204" pitchFamily="34" charset="0"/>
                <a:cs typeface="Arial" panose="020B0604020202020204" pitchFamily="34" charset="0"/>
              </a:rPr>
              <a:t>tak 1 rok před vlastní sezonou. </a:t>
            </a: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Prostě </a:t>
            </a:r>
            <a:r>
              <a:rPr lang="cs-CZ" sz="4800" b="1" dirty="0">
                <a:latin typeface="Arial" panose="020B0604020202020204" pitchFamily="34" charset="0"/>
                <a:cs typeface="Arial" panose="020B0604020202020204" pitchFamily="34" charset="0"/>
              </a:rPr>
              <a:t>krok za krokem. </a:t>
            </a:r>
            <a:endParaRPr lang="cs-CZ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1522" y="360653"/>
            <a:ext cx="1182278" cy="44926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88147"/>
            <a:ext cx="1182278" cy="449266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793390" y="1015083"/>
            <a:ext cx="9993824" cy="5105482"/>
          </a:xfrm>
          <a:prstGeom prst="rect">
            <a:avLst/>
          </a:prstGeom>
          <a:gradFill>
            <a:gsLst>
              <a:gs pos="0">
                <a:srgbClr val="FFFF00"/>
              </a:gs>
              <a:gs pos="31000">
                <a:schemeClr val="accent6">
                  <a:lumMod val="57000"/>
                  <a:lumOff val="43000"/>
                </a:schemeClr>
              </a:gs>
              <a:gs pos="100000">
                <a:srgbClr val="FFFF00"/>
              </a:gs>
            </a:gsLst>
            <a:lin ang="5400000" scaled="1"/>
          </a:gra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Jak to všechno vzniká ? </a:t>
            </a:r>
            <a:b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Asi tak 1 rok před vlastní sezonou. </a:t>
            </a:r>
            <a:b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Prostě krok za krokem. </a:t>
            </a:r>
            <a:endParaRPr kumimoji="0" lang="cs-CZ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1" name="Picture 2" descr="415 týden Images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563" y="1201874"/>
            <a:ext cx="2743201" cy="1881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Jak může obec napsat žádost o dotaci krok za krokem - Jak na dotace z ES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563" y="3388150"/>
            <a:ext cx="2743201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939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807" y="18818"/>
            <a:ext cx="5265335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00" y="18818"/>
            <a:ext cx="4879571" cy="687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704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509" y="0"/>
            <a:ext cx="5142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67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028" y="0"/>
            <a:ext cx="526402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72" y="0"/>
            <a:ext cx="52629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25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105" y="0"/>
            <a:ext cx="5265335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42" y="0"/>
            <a:ext cx="5265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02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618" y="0"/>
            <a:ext cx="5144243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11" y="0"/>
            <a:ext cx="5265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20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933" y="0"/>
            <a:ext cx="99321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90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927" y="0"/>
            <a:ext cx="4833784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48" y="0"/>
            <a:ext cx="52629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26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853" y="0"/>
            <a:ext cx="5265335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88" y="0"/>
            <a:ext cx="5265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32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65335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665" y="0"/>
            <a:ext cx="5265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88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332" y="0"/>
            <a:ext cx="5265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6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332" y="0"/>
            <a:ext cx="5265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51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332" y="0"/>
            <a:ext cx="5265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90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185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34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550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662083"/>
      </p:ext>
    </p:extLst>
  </p:cSld>
  <p:clrMapOvr>
    <a:masterClrMapping/>
  </p:clrMapOvr>
  <p:transition spd="slow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38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1320"/>
            <a:ext cx="12192377" cy="596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25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550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327678"/>
      </p:ext>
    </p:extLst>
  </p:cSld>
  <p:clrMapOvr>
    <a:masterClrMapping/>
  </p:clrMapOvr>
  <p:transition spd="slow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85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860826"/>
      </p:ext>
    </p:extLst>
  </p:cSld>
  <p:clrMapOvr>
    <a:masterClrMapping/>
  </p:clrMapOvr>
  <p:transition spd="slow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7446" y="1203385"/>
            <a:ext cx="6858000" cy="445123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45038" y="1111370"/>
            <a:ext cx="6858000" cy="463526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849" y="8012502"/>
            <a:ext cx="63500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17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254524"/>
            <a:ext cx="10515600" cy="707010"/>
          </a:xfrm>
          <a:noFill/>
        </p:spPr>
        <p:txBody>
          <a:bodyPr>
            <a:noAutofit/>
          </a:bodyPr>
          <a:lstStyle/>
          <a:p>
            <a:pPr algn="ctr"/>
            <a:r>
              <a:rPr lang="cs-CZ" sz="48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ROZESÍLÁME A ROZVÁŽÍME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61534"/>
            <a:ext cx="12192000" cy="5896466"/>
          </a:xfrm>
          <a:gradFill>
            <a:gsLst>
              <a:gs pos="0">
                <a:srgbClr val="FFFF00"/>
              </a:gs>
              <a:gs pos="31000">
                <a:schemeClr val="accent6">
                  <a:lumMod val="57000"/>
                  <a:lumOff val="43000"/>
                </a:schemeClr>
              </a:gs>
              <a:gs pos="100000">
                <a:srgbClr val="FFFF00"/>
              </a:gs>
            </a:gsLst>
            <a:lin ang="5400000" scaled="1"/>
          </a:gra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Následuje </a:t>
            </a:r>
            <a:r>
              <a:rPr lang="cs-CZ" sz="3600" b="1" dirty="0">
                <a:latin typeface="Arial" panose="020B0604020202020204" pitchFamily="34" charset="0"/>
                <a:cs typeface="Arial" panose="020B0604020202020204" pitchFamily="34" charset="0"/>
              </a:rPr>
              <a:t>vlastní distribuce </a:t>
            </a: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nových katalogů </a:t>
            </a:r>
            <a:r>
              <a:rPr lang="cs-CZ" sz="3600" b="1" dirty="0">
                <a:latin typeface="Arial" panose="020B0604020202020204" pitchFamily="34" charset="0"/>
                <a:cs typeface="Arial" panose="020B0604020202020204" pitchFamily="34" charset="0"/>
              </a:rPr>
              <a:t>prodejcům </a:t>
            </a: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3600" dirty="0">
                <a:latin typeface="Arial" panose="020B0604020202020204" pitchFamily="34" charset="0"/>
                <a:cs typeface="Arial" panose="020B0604020202020204" pitchFamily="34" charset="0"/>
              </a:rPr>
              <a:t>více než 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1000 </a:t>
            </a:r>
            <a:r>
              <a:rPr lang="cs-CZ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CK a CA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600" dirty="0">
                <a:latin typeface="Arial" panose="020B0604020202020204" pitchFamily="34" charset="0"/>
                <a:cs typeface="Arial" panose="020B0604020202020204" pitchFamily="34" charset="0"/>
              </a:rPr>
              <a:t>na území ČR a SR). 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Současně </a:t>
            </a:r>
            <a:r>
              <a:rPr lang="cs-CZ" sz="3600" b="1" dirty="0">
                <a:latin typeface="Arial" panose="020B0604020202020204" pitchFamily="34" charset="0"/>
                <a:cs typeface="Arial" panose="020B0604020202020204" pitchFamily="34" charset="0"/>
              </a:rPr>
              <a:t>rozesíláme poštou nové katalogy </a:t>
            </a:r>
            <a:r>
              <a:rPr lang="cs-CZ" sz="3600" dirty="0">
                <a:latin typeface="Arial" panose="020B0604020202020204" pitchFamily="34" charset="0"/>
                <a:cs typeface="Arial" panose="020B0604020202020204" pitchFamily="34" charset="0"/>
              </a:rPr>
              <a:t>do cca 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14 </a:t>
            </a:r>
            <a:r>
              <a:rPr lang="cs-CZ" sz="3600" dirty="0">
                <a:latin typeface="Arial" panose="020B0604020202020204" pitchFamily="34" charset="0"/>
                <a:cs typeface="Arial" panose="020B0604020202020204" pitchFamily="34" charset="0"/>
              </a:rPr>
              <a:t>tis. schránek našim přímým zákazníkům, kteří si nás 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od </a:t>
            </a:r>
            <a:r>
              <a:rPr lang="cs-CZ" sz="3600" dirty="0">
                <a:latin typeface="Arial" panose="020B0604020202020204" pitchFamily="34" charset="0"/>
                <a:cs typeface="Arial" panose="020B0604020202020204" pitchFamily="34" charset="0"/>
              </a:rPr>
              <a:t>roku 1990 pravidelně nacházejí na výstavách 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600" dirty="0">
                <a:latin typeface="Arial" panose="020B0604020202020204" pitchFamily="34" charset="0"/>
                <a:cs typeface="Arial" panose="020B0604020202020204" pitchFamily="34" charset="0"/>
              </a:rPr>
              <a:t>veletrzích cestovního ruchu po celé republice</a:t>
            </a:r>
            <a:r>
              <a:rPr lang="cs-CZ" sz="3600" dirty="0"/>
              <a:t>. </a:t>
            </a:r>
          </a:p>
        </p:txBody>
      </p:sp>
      <p:pic>
        <p:nvPicPr>
          <p:cNvPr id="19458" name="Picture 2" descr="Cena dopravy obchod.santim.cz | Obchod SANTI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694" y="806260"/>
            <a:ext cx="4911306" cy="379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4831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3" y="406154"/>
            <a:ext cx="12176427" cy="233787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28" y="3350699"/>
            <a:ext cx="12095672" cy="279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65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484"/>
            <a:ext cx="12192000" cy="281353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87716"/>
            <a:ext cx="12220511" cy="2820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02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34" y="0"/>
            <a:ext cx="4614504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592" y="120770"/>
            <a:ext cx="50355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133666"/>
      </p:ext>
    </p:extLst>
  </p:cSld>
  <p:clrMapOvr>
    <a:masterClrMapping/>
  </p:clrMapOvr>
  <p:transition spd="slow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450179"/>
      </p:ext>
    </p:extLst>
  </p:cSld>
  <p:clrMapOvr>
    <a:masterClrMapping/>
  </p:clrMapOvr>
  <p:transition spd="slow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512601"/>
      </p:ext>
    </p:extLst>
  </p:cSld>
  <p:clrMapOvr>
    <a:masterClrMapping/>
  </p:clrMapOvr>
  <p:transition spd="slow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45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5101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2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254524"/>
            <a:ext cx="10515600" cy="707010"/>
          </a:xfrm>
          <a:noFill/>
        </p:spPr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</a:t>
            </a:r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 NOVÉMU KATALOGU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084081"/>
            <a:ext cx="10515600" cy="5092881"/>
          </a:xfrm>
          <a:gradFill>
            <a:gsLst>
              <a:gs pos="0">
                <a:srgbClr val="FFFF00"/>
              </a:gs>
              <a:gs pos="31000">
                <a:schemeClr val="accent6">
                  <a:lumMod val="57000"/>
                  <a:lumOff val="43000"/>
                </a:schemeClr>
              </a:gs>
              <a:gs pos="100000">
                <a:srgbClr val="FFFF00"/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Jak </a:t>
            </a:r>
            <a:r>
              <a:rPr lang="cs-CZ" sz="4800" b="1" dirty="0">
                <a:latin typeface="Arial" panose="020B0604020202020204" pitchFamily="34" charset="0"/>
                <a:cs typeface="Arial" panose="020B0604020202020204" pitchFamily="34" charset="0"/>
              </a:rPr>
              <a:t>to všechno vzniká ? </a:t>
            </a: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Asi </a:t>
            </a:r>
            <a:r>
              <a:rPr lang="cs-CZ" sz="4800" b="1" dirty="0">
                <a:latin typeface="Arial" panose="020B0604020202020204" pitchFamily="34" charset="0"/>
                <a:cs typeface="Arial" panose="020B0604020202020204" pitchFamily="34" charset="0"/>
              </a:rPr>
              <a:t>tak 1 rok před vlastní sezonou. </a:t>
            </a: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Prostě </a:t>
            </a:r>
            <a:r>
              <a:rPr lang="cs-CZ" sz="4800" b="1" dirty="0">
                <a:latin typeface="Arial" panose="020B0604020202020204" pitchFamily="34" charset="0"/>
                <a:cs typeface="Arial" panose="020B0604020202020204" pitchFamily="34" charset="0"/>
              </a:rPr>
              <a:t>krok za krokem. </a:t>
            </a:r>
            <a:endParaRPr lang="cs-CZ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1522" y="360653"/>
            <a:ext cx="1182278" cy="44926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88147"/>
            <a:ext cx="1182278" cy="449266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793390" y="1015083"/>
            <a:ext cx="9993824" cy="5105482"/>
          </a:xfrm>
          <a:prstGeom prst="rect">
            <a:avLst/>
          </a:prstGeom>
          <a:gradFill>
            <a:gsLst>
              <a:gs pos="0">
                <a:srgbClr val="FFFF00"/>
              </a:gs>
              <a:gs pos="31000">
                <a:schemeClr val="accent6">
                  <a:lumMod val="57000"/>
                  <a:lumOff val="43000"/>
                </a:schemeClr>
              </a:gs>
              <a:gs pos="100000">
                <a:srgbClr val="FFFF00"/>
              </a:gs>
            </a:gsLst>
            <a:lin ang="5400000" scaled="1"/>
          </a:gra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Jak to všechno vzniká ? </a:t>
            </a:r>
            <a:b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Asi tak 1 rok před vlastní sezonou. </a:t>
            </a:r>
            <a:b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Prostě krok za krokem. </a:t>
            </a:r>
            <a:endParaRPr kumimoji="0" lang="cs-CZ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1" name="Picture 2" descr="415 týden Images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563" y="1201874"/>
            <a:ext cx="2743201" cy="1881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Jak může obec napsat žádost o dotaci krok za krokem - Jak na dotace z ES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563" y="3388150"/>
            <a:ext cx="2743201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046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4578" name="Picture 2" descr="Není k dispozici žádný popis fotky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62" y="1022465"/>
            <a:ext cx="11596376" cy="5637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868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5602" name="Picture 2" descr="Není k dispozici žádný popis fotky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39" y="1022466"/>
            <a:ext cx="11662914" cy="566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816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6626" name="Picture 2" descr="Není k dispozici žádný popis fotky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86" y="1093910"/>
            <a:ext cx="11749177" cy="571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2836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7650" name="Picture 2" descr="Není k dispozici žádný popis fotky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080969"/>
            <a:ext cx="10399222" cy="544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647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9698" name="Picture 2" descr="Není k dispozici žádný popis fotky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39" y="1126503"/>
            <a:ext cx="11749177" cy="5533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65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22" name="Picture 2" descr="Není k dispozici žádný popis fotky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78" y="1022466"/>
            <a:ext cx="11721428" cy="569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640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1746" name="Picture 2" descr="Není k dispozici žádný popis fotky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502" y="1093909"/>
            <a:ext cx="9109494" cy="571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629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2774" name="Picture 6" descr="Není k dispozici žádný popis fotky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93" y="1022466"/>
            <a:ext cx="11731924" cy="5703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5084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3794" name="Picture 2" descr="Není k dispozici žádný popis fotky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63" y="1093910"/>
            <a:ext cx="11611154" cy="5644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219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0962" name="Picture 2" descr="Není k dispozici žádný popis fotky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478" y="1022466"/>
            <a:ext cx="8016450" cy="5727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964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5058" name="Picture 2" descr="Není k dispozici žádný popis fotky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339" y="989873"/>
            <a:ext cx="9040482" cy="582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274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pic>
        <p:nvPicPr>
          <p:cNvPr id="23554" name="Picture 2" descr="Není k dispozici žádný popis fotky.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736" y="918429"/>
            <a:ext cx="3536830" cy="5698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9540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7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20 </a:t>
            </a:r>
            <a:r>
              <a:rPr lang="cs-CZ" sz="36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KROKŮ K NOVÉMU KATALOGU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69163"/>
            <a:ext cx="1182278" cy="44926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144" y="436570"/>
            <a:ext cx="1182278" cy="449266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6082" name="Picture 2" descr="Není k dispozici žádný popis fotky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803" y="918429"/>
            <a:ext cx="8572082" cy="544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605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50" y="0"/>
            <a:ext cx="11542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56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2087591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dirty="0" smtClean="0">
                <a:latin typeface="Arial Black" panose="020B0A04020102020204" pitchFamily="34" charset="0"/>
              </a:rPr>
              <a:t>  </a:t>
            </a:r>
            <a:r>
              <a:rPr lang="cs-CZ" sz="4800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>KATALOG CESTOVNÍ KANCELÁŘE</a:t>
            </a:r>
            <a:endParaRPr lang="cs-CZ" sz="4800" dirty="0">
              <a:solidFill>
                <a:srgbClr val="0066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087592"/>
            <a:ext cx="12192000" cy="4770408"/>
          </a:xfrm>
          <a:solidFill>
            <a:srgbClr val="FFFF00"/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4000" dirty="0" smtClean="0">
                <a:latin typeface="Arial Black" panose="020B0A04020102020204" pitchFamily="34" charset="0"/>
              </a:rPr>
              <a:t/>
            </a:r>
            <a:br>
              <a:rPr lang="cs-CZ" sz="4000" dirty="0" smtClean="0">
                <a:latin typeface="Arial Black" panose="020B0A04020102020204" pitchFamily="34" charset="0"/>
              </a:rPr>
            </a:br>
            <a:r>
              <a:rPr lang="cs-CZ" sz="4000" dirty="0" smtClean="0">
                <a:latin typeface="Arial Black" panose="020B0A04020102020204" pitchFamily="34" charset="0"/>
              </a:rPr>
              <a:t/>
            </a:r>
            <a:br>
              <a:rPr lang="cs-CZ" sz="4000" dirty="0" smtClean="0">
                <a:latin typeface="Arial Black" panose="020B0A04020102020204" pitchFamily="34" charset="0"/>
              </a:rPr>
            </a:br>
            <a:r>
              <a:rPr lang="cs-CZ" sz="4000" dirty="0" smtClean="0">
                <a:latin typeface="Arial Black" panose="020B0A04020102020204" pitchFamily="34" charset="0"/>
              </a:rPr>
              <a:t/>
            </a:r>
            <a:br>
              <a:rPr lang="cs-CZ" sz="4000" dirty="0" smtClean="0">
                <a:latin typeface="Arial Black" panose="020B0A04020102020204" pitchFamily="34" charset="0"/>
              </a:rPr>
            </a:br>
            <a:r>
              <a:rPr lang="cs-CZ" sz="4600" dirty="0" smtClean="0">
                <a:latin typeface="Arial Black" panose="020B0A04020102020204" pitchFamily="34" charset="0"/>
              </a:rPr>
              <a:t/>
            </a:r>
            <a:br>
              <a:rPr lang="cs-CZ" sz="4600" dirty="0" smtClean="0">
                <a:latin typeface="Arial Black" panose="020B0A04020102020204" pitchFamily="34" charset="0"/>
              </a:rPr>
            </a:br>
            <a:r>
              <a:rPr lang="cs-CZ" sz="4600" dirty="0" smtClean="0">
                <a:latin typeface="Arial Black" panose="020B0A04020102020204" pitchFamily="34" charset="0"/>
              </a:rPr>
              <a:t>    </a:t>
            </a:r>
            <a:r>
              <a:rPr lang="cs-CZ" sz="4600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>-  JE SILNÝ MARKETINGOVÝ NÁSTROJ</a:t>
            </a:r>
            <a:br>
              <a:rPr lang="cs-CZ" sz="4600" dirty="0" smtClean="0">
                <a:solidFill>
                  <a:srgbClr val="006600"/>
                </a:solidFill>
                <a:latin typeface="Arial Black" panose="020B0A04020102020204" pitchFamily="34" charset="0"/>
              </a:rPr>
            </a:br>
            <a:r>
              <a:rPr lang="cs-CZ" sz="4600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/>
            </a:r>
            <a:br>
              <a:rPr lang="cs-CZ" sz="4600" dirty="0" smtClean="0">
                <a:solidFill>
                  <a:srgbClr val="006600"/>
                </a:solidFill>
                <a:latin typeface="Arial Black" panose="020B0A04020102020204" pitchFamily="34" charset="0"/>
              </a:rPr>
            </a:br>
            <a:r>
              <a:rPr lang="cs-CZ" sz="4600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>    -  JE NOSIČ REGIONÁLNÍCH INFORMACÍ</a:t>
            </a:r>
            <a:br>
              <a:rPr lang="cs-CZ" sz="4600" dirty="0" smtClean="0">
                <a:solidFill>
                  <a:srgbClr val="006600"/>
                </a:solidFill>
                <a:latin typeface="Arial Black" panose="020B0A04020102020204" pitchFamily="34" charset="0"/>
              </a:rPr>
            </a:br>
            <a:r>
              <a:rPr lang="cs-CZ" sz="4600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/>
            </a:r>
            <a:br>
              <a:rPr lang="cs-CZ" sz="4600" dirty="0" smtClean="0">
                <a:solidFill>
                  <a:srgbClr val="006600"/>
                </a:solidFill>
                <a:latin typeface="Arial Black" panose="020B0A04020102020204" pitchFamily="34" charset="0"/>
              </a:rPr>
            </a:br>
            <a:r>
              <a:rPr lang="cs-CZ" sz="4600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>    -  EMOTIVNĚ SPOJUJE REGIONÁLNÍ SLUŽBY</a:t>
            </a:r>
            <a:r>
              <a:rPr lang="cs-CZ" sz="4600" dirty="0" smtClean="0">
                <a:solidFill>
                  <a:srgbClr val="006600"/>
                </a:solidFill>
              </a:rPr>
              <a:t/>
            </a:r>
            <a:br>
              <a:rPr lang="cs-CZ" sz="4600" dirty="0" smtClean="0">
                <a:solidFill>
                  <a:srgbClr val="006600"/>
                </a:solidFill>
              </a:rPr>
            </a:br>
            <a:r>
              <a:rPr lang="cs-CZ" sz="4600" dirty="0" smtClean="0"/>
              <a:t/>
            </a:r>
            <a:br>
              <a:rPr lang="cs-CZ" sz="46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</a:t>
            </a:r>
            <a:r>
              <a:rPr lang="cs-CZ" sz="63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ALE NESTAČÍ HO JEN VYTISKNOUT</a:t>
            </a:r>
            <a:endParaRPr lang="cs-CZ" sz="63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585" y="1432254"/>
            <a:ext cx="4130892" cy="156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5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3974DE4E-DA33-1FC3-F771-51146A41E15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00332" y="333375"/>
            <a:ext cx="11214339" cy="61912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2800" b="1">
                <a:solidFill>
                  <a:srgbClr val="008000"/>
                </a:solidFill>
              </a:rPr>
              <a:t>	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450C8875-7A42-984D-847F-1CB776847FFF}"/>
              </a:ext>
            </a:extLst>
          </p:cNvPr>
          <p:cNvSpPr>
            <a:spLocks noGrp="1" noChangeArrowheads="1"/>
          </p:cNvSpPr>
          <p:nvPr>
            <p:ph sz="quarter" idx="3"/>
          </p:nvPr>
        </p:nvSpPr>
        <p:spPr>
          <a:xfrm>
            <a:off x="690114" y="188913"/>
            <a:ext cx="5189988" cy="65224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4400" b="1" dirty="0">
                <a:solidFill>
                  <a:srgbClr val="006600"/>
                </a:solidFill>
                <a:latin typeface="Arial" panose="020B0604020202020204" pitchFamily="34" charset="0"/>
              </a:rPr>
              <a:t>Děkuji </a:t>
            </a:r>
          </a:p>
          <a:p>
            <a:pPr eaLnBrk="1" hangingPunct="1">
              <a:buFontTx/>
              <a:buNone/>
            </a:pPr>
            <a:r>
              <a:rPr lang="cs-CZ" altLang="cs-CZ" sz="4400" b="1" dirty="0">
                <a:solidFill>
                  <a:srgbClr val="006600"/>
                </a:solidFill>
                <a:latin typeface="Arial" panose="020B0604020202020204" pitchFamily="34" charset="0"/>
              </a:rPr>
              <a:t>za pozornost.</a:t>
            </a:r>
          </a:p>
          <a:p>
            <a:pPr eaLnBrk="1" hangingPunct="1">
              <a:buFontTx/>
              <a:buNone/>
            </a:pPr>
            <a:r>
              <a:rPr lang="cs-CZ" altLang="cs-CZ" sz="2500" b="1" dirty="0">
                <a:solidFill>
                  <a:srgbClr val="006600"/>
                </a:solidFill>
                <a:latin typeface="Arial" panose="020B0604020202020204" pitchFamily="34" charset="0"/>
              </a:rPr>
              <a:t/>
            </a:r>
            <a:br>
              <a:rPr lang="cs-CZ" altLang="cs-CZ" sz="2500" b="1" dirty="0">
                <a:solidFill>
                  <a:srgbClr val="006600"/>
                </a:solidFill>
                <a:latin typeface="Arial" panose="020B0604020202020204" pitchFamily="34" charset="0"/>
              </a:rPr>
            </a:br>
            <a:endParaRPr lang="cs-CZ" altLang="cs-CZ" sz="2500" b="1" dirty="0">
              <a:solidFill>
                <a:srgbClr val="006600"/>
              </a:solidFill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cs-CZ" altLang="cs-CZ" b="1" dirty="0">
                <a:solidFill>
                  <a:srgbClr val="006600"/>
                </a:solidFill>
                <a:latin typeface="Arial" panose="020B0604020202020204" pitchFamily="34" charset="0"/>
              </a:rPr>
              <a:t>KRČ Petr</a:t>
            </a:r>
          </a:p>
          <a:p>
            <a:pPr eaLnBrk="1" hangingPunct="1">
              <a:buFontTx/>
              <a:buNone/>
            </a:pPr>
            <a:r>
              <a:rPr lang="cs-CZ" altLang="cs-CZ" sz="2800" b="1" dirty="0">
                <a:solidFill>
                  <a:srgbClr val="006600"/>
                </a:solidFill>
                <a:latin typeface="Arial" panose="020B0604020202020204" pitchFamily="34" charset="0"/>
              </a:rPr>
              <a:t>obchodní a produkční ředitel</a:t>
            </a:r>
          </a:p>
          <a:p>
            <a:pPr eaLnBrk="1" hangingPunct="1"/>
            <a:endParaRPr lang="cs-CZ" altLang="cs-CZ" sz="2000" b="1" dirty="0">
              <a:solidFill>
                <a:srgbClr val="006600"/>
              </a:solidFill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cs-CZ" altLang="cs-CZ" sz="2500" b="1" dirty="0">
                <a:solidFill>
                  <a:srgbClr val="006600"/>
                </a:solidFill>
                <a:latin typeface="Arial" panose="020B0604020202020204" pitchFamily="34" charset="0"/>
              </a:rPr>
              <a:t>+420 554 787 170</a:t>
            </a:r>
          </a:p>
          <a:p>
            <a:pPr eaLnBrk="1" hangingPunct="1">
              <a:buFontTx/>
              <a:buNone/>
            </a:pPr>
            <a:r>
              <a:rPr lang="cs-CZ" altLang="cs-CZ" sz="2500" b="1" dirty="0">
                <a:solidFill>
                  <a:schemeClr val="accent2"/>
                </a:solidFill>
                <a:latin typeface="Arial" panose="020B0604020202020204" pitchFamily="34" charset="0"/>
              </a:rPr>
              <a:t>krc@atis.cz,</a:t>
            </a:r>
            <a:r>
              <a:rPr lang="cs-CZ" altLang="cs-CZ" sz="2500" b="1" dirty="0">
                <a:solidFill>
                  <a:srgbClr val="006600"/>
                </a:solidFill>
                <a:latin typeface="Arial" panose="020B0604020202020204" pitchFamily="34" charset="0"/>
              </a:rPr>
              <a:t>   www.atis.cz</a:t>
            </a:r>
          </a:p>
          <a:p>
            <a:pPr eaLnBrk="1" hangingPunct="1">
              <a:buFontTx/>
              <a:buNone/>
            </a:pPr>
            <a:endParaRPr lang="cs-CZ" altLang="cs-CZ" sz="2500" b="1" dirty="0">
              <a:solidFill>
                <a:srgbClr val="006600"/>
              </a:solidFill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cs-CZ" altLang="cs-CZ" sz="2500" b="1" dirty="0">
                <a:solidFill>
                  <a:srgbClr val="006600"/>
                </a:solidFill>
                <a:latin typeface="Arial" panose="020B0604020202020204" pitchFamily="34" charset="0"/>
              </a:rPr>
              <a:t>ATIS a.s.,  </a:t>
            </a:r>
          </a:p>
          <a:p>
            <a:pPr eaLnBrk="1" hangingPunct="1">
              <a:buFontTx/>
              <a:buNone/>
            </a:pPr>
            <a:r>
              <a:rPr lang="cs-CZ" altLang="cs-CZ" sz="2500" b="1" dirty="0">
                <a:solidFill>
                  <a:srgbClr val="006600"/>
                </a:solidFill>
                <a:latin typeface="Arial" panose="020B0604020202020204" pitchFamily="34" charset="0"/>
              </a:rPr>
              <a:t>Fügnerova7,  </a:t>
            </a:r>
          </a:p>
          <a:p>
            <a:pPr eaLnBrk="1" hangingPunct="1">
              <a:buFontTx/>
              <a:buNone/>
            </a:pPr>
            <a:r>
              <a:rPr lang="cs-CZ" altLang="cs-CZ" sz="2500" b="1" dirty="0">
                <a:solidFill>
                  <a:srgbClr val="006600"/>
                </a:solidFill>
                <a:latin typeface="Arial" panose="020B0604020202020204" pitchFamily="34" charset="0"/>
              </a:rPr>
              <a:t>CZ-792 11 BRUNTÁL</a:t>
            </a:r>
          </a:p>
          <a:p>
            <a:pPr eaLnBrk="1" hangingPunct="1"/>
            <a:endParaRPr lang="cs-CZ" altLang="cs-CZ" sz="2400" dirty="0">
              <a:latin typeface="Arial" panose="020B0604020202020204" pitchFamily="34" charset="0"/>
            </a:endParaRPr>
          </a:p>
        </p:txBody>
      </p:sp>
      <p:pic>
        <p:nvPicPr>
          <p:cNvPr id="58372" name="Picture 4">
            <a:extLst>
              <a:ext uri="{FF2B5EF4-FFF2-40B4-BE49-F238E27FC236}">
                <a16:creationId xmlns:a16="http://schemas.microsoft.com/office/drawing/2014/main" id="{7050531D-805B-256E-448B-F56310E51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2" y="545268"/>
            <a:ext cx="3653317" cy="2097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4" name="Obrázek 4">
            <a:extLst>
              <a:ext uri="{FF2B5EF4-FFF2-40B4-BE49-F238E27FC236}">
                <a16:creationId xmlns:a16="http://schemas.microsoft.com/office/drawing/2014/main" id="{B28CB09E-600A-6BD9-EBCB-A9251312E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215" y="5370074"/>
            <a:ext cx="119062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5" name="Obrázek 6">
            <a:extLst>
              <a:ext uri="{FF2B5EF4-FFF2-40B4-BE49-F238E27FC236}">
                <a16:creationId xmlns:a16="http://schemas.microsoft.com/office/drawing/2014/main" id="{1A3D4F78-80EF-7946-6513-43B0A61B7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462" y="5322588"/>
            <a:ext cx="192722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446" y="2924867"/>
            <a:ext cx="3668033" cy="227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959476"/>
      </p:ext>
    </p:extLst>
  </p:cSld>
  <p:clrMapOvr>
    <a:masterClrMapping/>
  </p:clrMapOvr>
  <p:transition spd="slow">
    <p:fad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ýchozí návrh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ýchozí návrh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ýchozí návrh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137</Words>
  <Application>Microsoft Office PowerPoint</Application>
  <PresentationFormat>Širokoúhlá obrazovka</PresentationFormat>
  <Paragraphs>60</Paragraphs>
  <Slides>49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4</vt:i4>
      </vt:variant>
      <vt:variant>
        <vt:lpstr>Nadpisy snímků</vt:lpstr>
      </vt:variant>
      <vt:variant>
        <vt:i4>49</vt:i4>
      </vt:variant>
    </vt:vector>
  </HeadingPairs>
  <TitlesOfParts>
    <vt:vector size="58" baseType="lpstr">
      <vt:lpstr>Arial</vt:lpstr>
      <vt:lpstr>Arial Black</vt:lpstr>
      <vt:lpstr>Calibri</vt:lpstr>
      <vt:lpstr>Calibri Light</vt:lpstr>
      <vt:lpstr>Times New Roman</vt:lpstr>
      <vt:lpstr>Motiv Office</vt:lpstr>
      <vt:lpstr>1_Výchozí návrh</vt:lpstr>
      <vt:lpstr>Výchozí návrh</vt:lpstr>
      <vt:lpstr>2_Výchozí návrh</vt:lpstr>
      <vt:lpstr>        1990 - 2024</vt:lpstr>
      <vt:lpstr>Prezentace aplikace PowerPoint</vt:lpstr>
      <vt:lpstr>Výběr z profesního ocenění</vt:lpstr>
      <vt:lpstr>Prezentace aplikace PowerPoint</vt:lpstr>
      <vt:lpstr>          20 KROKŮ K NOVÉMU KATALOGU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ROZESÍLÁME A ROZVÁŽÍME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       20 KROKŮ K NOVÉMU KATALOGU</vt:lpstr>
      <vt:lpstr>           20 KROKŮ K NOVÉMU KATALOGU</vt:lpstr>
      <vt:lpstr>           20 KROKŮ K NOVÉMU KATALOGU</vt:lpstr>
      <vt:lpstr>           20 KROKŮ K NOVÉMU KATALOGU</vt:lpstr>
      <vt:lpstr>           20 KROKŮ K NOVÉMU KATALOGU</vt:lpstr>
      <vt:lpstr>           20 KROKŮ K NOVÉMU KATALOGU</vt:lpstr>
      <vt:lpstr>           20 KROKŮ K NOVÉMU KATALOGU</vt:lpstr>
      <vt:lpstr>           20 KROKŮ K NOVÉMU KATALOGU</vt:lpstr>
      <vt:lpstr>           20 KROKŮ K NOVÉMU KATALOGU</vt:lpstr>
      <vt:lpstr>           20 KROKŮ K NOVÉMU KATALOGU</vt:lpstr>
      <vt:lpstr>           20 KROKŮ K NOVÉMU KATALOGU</vt:lpstr>
      <vt:lpstr>           20 KROKŮ K NOVÉMU KATALOGU</vt:lpstr>
      <vt:lpstr>           20 KROKŮ K NOVÉMU KATALOGU</vt:lpstr>
      <vt:lpstr>           20 KROKŮ K NOVÉMU KATALOGU</vt:lpstr>
      <vt:lpstr>Prezentace aplikace PowerPoint</vt:lpstr>
      <vt:lpstr>  KATALOG CESTOVNÍ KANCELÁŘE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 Krč</dc:creator>
  <cp:lastModifiedBy>Petr Krč</cp:lastModifiedBy>
  <cp:revision>22</cp:revision>
  <dcterms:created xsi:type="dcterms:W3CDTF">2024-02-22T15:26:49Z</dcterms:created>
  <dcterms:modified xsi:type="dcterms:W3CDTF">2024-02-22T18:14:50Z</dcterms:modified>
</cp:coreProperties>
</file>