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1532" r:id="rId3"/>
    <p:sldId id="1104" r:id="rId4"/>
    <p:sldId id="1531" r:id="rId5"/>
    <p:sldId id="1533" r:id="rId6"/>
    <p:sldId id="1538" r:id="rId7"/>
    <p:sldId id="1534" r:id="rId8"/>
    <p:sldId id="1535" r:id="rId9"/>
    <p:sldId id="1539" r:id="rId10"/>
    <p:sldId id="278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1E"/>
    <a:srgbClr val="FF5050"/>
    <a:srgbClr val="003C78"/>
    <a:srgbClr val="4D4D4D"/>
    <a:srgbClr val="178FCF"/>
    <a:srgbClr val="E7F4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4660"/>
  </p:normalViewPr>
  <p:slideViewPr>
    <p:cSldViewPr>
      <p:cViewPr varScale="1">
        <p:scale>
          <a:sx n="102" d="100"/>
          <a:sy n="102" d="100"/>
        </p:scale>
        <p:origin x="1050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howGuides="1">
      <p:cViewPr varScale="1">
        <p:scale>
          <a:sx n="64" d="100"/>
          <a:sy n="64" d="100"/>
        </p:scale>
        <p:origin x="-3144" y="-8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9F48E3-EC12-43BD-ABB7-794DF4EA295B}" type="datetimeFigureOut">
              <a:rPr lang="cs-CZ" smtClean="0"/>
              <a:t>20.02.2024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E3E08-9DA9-40A9-BD36-4CE04E8F4A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26988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635A61-53F2-4724-AC3A-C0BA71D3B56A}" type="datetimeFigureOut">
              <a:rPr lang="cs-CZ" smtClean="0"/>
              <a:t>20.02.2024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F36574-84F8-40CA-8302-C2E5582BA47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3222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FD91549-E5CD-497E-ABAA-6CECD864B536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7268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527381" y="3789043"/>
            <a:ext cx="10651232" cy="722511"/>
          </a:xfrm>
        </p:spPr>
        <p:txBody>
          <a:bodyPr>
            <a:normAutofit/>
          </a:bodyPr>
          <a:lstStyle>
            <a:lvl1pPr>
              <a:defRPr sz="3500"/>
            </a:lvl1pPr>
          </a:lstStyle>
          <a:p>
            <a:r>
              <a:rPr lang="cs-CZ" dirty="0"/>
              <a:t>Úvodní </a:t>
            </a:r>
            <a:r>
              <a:rPr lang="cs-CZ" dirty="0" err="1"/>
              <a:t>slide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527381" y="4534272"/>
            <a:ext cx="10657184" cy="478904"/>
          </a:xfrm>
        </p:spPr>
        <p:txBody>
          <a:bodyPr>
            <a:normAutofit/>
          </a:bodyPr>
          <a:lstStyle>
            <a:lvl1pPr marL="0" indent="0" algn="l">
              <a:buNone/>
              <a:defRPr sz="2000" b="0" baseline="0">
                <a:solidFill>
                  <a:srgbClr val="E6001E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podnadpis</a:t>
            </a: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60F3B77D-31D2-AD94-CCD5-EB43AAE0E344}"/>
              </a:ext>
            </a:extLst>
          </p:cNvPr>
          <p:cNvSpPr/>
          <p:nvPr userDrawn="1"/>
        </p:nvSpPr>
        <p:spPr>
          <a:xfrm>
            <a:off x="11178613" y="6237312"/>
            <a:ext cx="678027" cy="4789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7293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cs-CZ" dirty="0"/>
              <a:t>Obsahový </a:t>
            </a:r>
            <a:r>
              <a:rPr lang="cs-CZ" dirty="0" err="1"/>
              <a:t>slide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</p:txBody>
      </p:sp>
    </p:spTree>
    <p:extLst>
      <p:ext uri="{BB962C8B-B14F-4D97-AF65-F5344CB8AC3E}">
        <p14:creationId xmlns:p14="http://schemas.microsoft.com/office/powerpoint/2010/main" val="1997002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/>
              <a:t>Volný </a:t>
            </a:r>
            <a:r>
              <a:rPr lang="cs-CZ" dirty="0" err="1"/>
              <a:t>slide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92755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Závěrečný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hasCustomPrompt="1"/>
          </p:nvPr>
        </p:nvSpPr>
        <p:spPr>
          <a:xfrm>
            <a:off x="527381" y="3789043"/>
            <a:ext cx="10651232" cy="722511"/>
          </a:xfrm>
        </p:spPr>
        <p:txBody>
          <a:bodyPr>
            <a:normAutofit/>
          </a:bodyPr>
          <a:lstStyle>
            <a:lvl1pPr>
              <a:defRPr sz="3500"/>
            </a:lvl1pPr>
          </a:lstStyle>
          <a:p>
            <a:r>
              <a:rPr lang="cs-CZ" dirty="0"/>
              <a:t>Děkuji za pozornost!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 hasCustomPrompt="1"/>
          </p:nvPr>
        </p:nvSpPr>
        <p:spPr>
          <a:xfrm>
            <a:off x="527381" y="4534272"/>
            <a:ext cx="10657184" cy="478904"/>
          </a:xfrm>
        </p:spPr>
        <p:txBody>
          <a:bodyPr>
            <a:normAutofit/>
          </a:bodyPr>
          <a:lstStyle>
            <a:lvl1pPr marL="0" indent="0" algn="l">
              <a:buNone/>
              <a:defRPr sz="2000" b="0" baseline="0">
                <a:solidFill>
                  <a:srgbClr val="E6001E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Autor prezentace</a:t>
            </a:r>
          </a:p>
        </p:txBody>
      </p:sp>
    </p:spTree>
    <p:extLst>
      <p:ext uri="{BB962C8B-B14F-4D97-AF65-F5344CB8AC3E}">
        <p14:creationId xmlns:p14="http://schemas.microsoft.com/office/powerpoint/2010/main" val="1797046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bjec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392" y="332656"/>
            <a:ext cx="9936607" cy="720000"/>
          </a:xfrm>
        </p:spPr>
        <p:txBody>
          <a:bodyPr>
            <a:normAutofit/>
          </a:bodyPr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623392" y="1439999"/>
            <a:ext cx="9936607" cy="410400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3929547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ONE 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3894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0215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527382" y="274637"/>
            <a:ext cx="1113723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27382" y="1600202"/>
            <a:ext cx="11137237" cy="4349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</p:txBody>
      </p:sp>
      <p:pic>
        <p:nvPicPr>
          <p:cNvPr id="4" name="Picture 2" descr="T:\Czech Tourism\_loga\Czechtourism\Sablona\CzT RGB.png">
            <a:extLst>
              <a:ext uri="{FF2B5EF4-FFF2-40B4-BE49-F238E27FC236}">
                <a16:creationId xmlns:a16="http://schemas.microsoft.com/office/drawing/2014/main" id="{277F2A13-B808-A17E-8310-8B7AFBF1E05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382" y="6404912"/>
            <a:ext cx="1128976" cy="178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5">
            <a:extLst>
              <a:ext uri="{FF2B5EF4-FFF2-40B4-BE49-F238E27FC236}">
                <a16:creationId xmlns:a16="http://schemas.microsoft.com/office/drawing/2014/main" id="{521324FC-4AC5-DBFE-1EC3-BF3EBBDCD5E4}"/>
              </a:ext>
            </a:extLst>
          </p:cNvPr>
          <p:cNvSpPr txBox="1">
            <a:spLocks/>
          </p:cNvSpPr>
          <p:nvPr userDrawn="1"/>
        </p:nvSpPr>
        <p:spPr>
          <a:xfrm>
            <a:off x="11218779" y="6304235"/>
            <a:ext cx="4938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cs-CZ"/>
            </a:defPPr>
            <a:lvl1pPr marL="0" algn="r" defTabSz="914400" rtl="0" eaLnBrk="1" latinLnBrk="0" hangingPunct="1">
              <a:defRPr sz="1200" kern="1200">
                <a:solidFill>
                  <a:srgbClr val="003C78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A4CAFFA-4822-4E60-9E16-293B2BB2157F}" type="slidenum">
              <a:rPr lang="cs-CZ" sz="800" b="1" smtClean="0"/>
              <a:pPr/>
              <a:t>‹#›</a:t>
            </a:fld>
            <a:endParaRPr lang="cs-CZ" sz="800" b="1"/>
          </a:p>
        </p:txBody>
      </p:sp>
    </p:spTree>
    <p:extLst>
      <p:ext uri="{BB962C8B-B14F-4D97-AF65-F5344CB8AC3E}">
        <p14:creationId xmlns:p14="http://schemas.microsoft.com/office/powerpoint/2010/main" val="540508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65" r:id="rId4"/>
    <p:sldLayoutId id="2147483680" r:id="rId5"/>
    <p:sldLayoutId id="2147483681" r:id="rId6"/>
    <p:sldLayoutId id="2147483684" r:id="rId7"/>
  </p:sldLayoutIdLst>
  <p:txStyles>
    <p:titleStyle>
      <a:lvl1pPr algn="l" defTabSz="914400" rtl="0" eaLnBrk="1" latinLnBrk="0" hangingPunct="1">
        <a:spcBef>
          <a:spcPct val="0"/>
        </a:spcBef>
        <a:buNone/>
        <a:defRPr sz="2200" b="1" kern="1200">
          <a:solidFill>
            <a:srgbClr val="003C78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1800" b="1" kern="1200">
          <a:solidFill>
            <a:srgbClr val="003C78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914400" rtl="0" eaLnBrk="1" latinLnBrk="0" hangingPunct="1">
        <a:spcBef>
          <a:spcPct val="20000"/>
        </a:spcBef>
        <a:buFont typeface="Arial" panose="020B0604020202020204" pitchFamily="34" charset="0"/>
        <a:buNone/>
        <a:defRPr sz="1400" kern="1200">
          <a:solidFill>
            <a:srgbClr val="4D4D4D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27381" y="3751335"/>
            <a:ext cx="10651232" cy="722511"/>
          </a:xfrm>
        </p:spPr>
        <p:txBody>
          <a:bodyPr>
            <a:noAutofit/>
          </a:bodyPr>
          <a:lstStyle/>
          <a:p>
            <a:br>
              <a:rPr lang="cs-CZ" sz="3200" u="none" dirty="0"/>
            </a:br>
            <a:br>
              <a:rPr lang="cs-CZ" sz="3200" u="none" dirty="0"/>
            </a:br>
            <a:r>
              <a:rPr lang="cs-CZ" sz="3200" u="none" dirty="0"/>
              <a:t>Systém Kategorizace a certifikace </a:t>
            </a:r>
            <a:br>
              <a:rPr lang="cs-CZ" sz="3200" u="none" dirty="0"/>
            </a:br>
            <a:r>
              <a:rPr lang="cs-CZ" sz="3200" u="none" dirty="0"/>
              <a:t>organizací destinačního managementu v Česku</a:t>
            </a:r>
            <a:br>
              <a:rPr lang="cs-CZ" sz="3200" u="none" dirty="0"/>
            </a:br>
            <a:br>
              <a:rPr lang="cs-CZ" sz="3200" u="none" dirty="0"/>
            </a:br>
            <a:r>
              <a:rPr lang="cs-CZ" sz="1600" u="none" dirty="0">
                <a:solidFill>
                  <a:srgbClr val="C00000"/>
                </a:solidFill>
              </a:rPr>
              <a:t>Petr Židlický </a:t>
            </a:r>
            <a:r>
              <a:rPr lang="cs-CZ" sz="1600" b="0" u="none" dirty="0">
                <a:solidFill>
                  <a:srgbClr val="C00000"/>
                </a:solidFill>
              </a:rPr>
              <a:t>(předseda certifikační komise)</a:t>
            </a:r>
            <a:br>
              <a:rPr lang="cs-CZ" sz="1600" b="0" u="none" dirty="0">
                <a:solidFill>
                  <a:srgbClr val="C00000"/>
                </a:solidFill>
              </a:rPr>
            </a:br>
            <a:r>
              <a:rPr lang="cs-CZ" sz="1600" u="none" dirty="0">
                <a:solidFill>
                  <a:srgbClr val="C00000"/>
                </a:solidFill>
              </a:rPr>
              <a:t>Ondřej Špaček </a:t>
            </a:r>
            <a:r>
              <a:rPr lang="cs-CZ" sz="1600" b="0" u="none" dirty="0">
                <a:solidFill>
                  <a:srgbClr val="C00000"/>
                </a:solidFill>
              </a:rPr>
              <a:t>(metodik, hodnotitel, spoluautor systému)</a:t>
            </a:r>
            <a:endParaRPr lang="cs-CZ" sz="16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483932" y="6309000"/>
            <a:ext cx="1224136" cy="288032"/>
          </a:xfrm>
        </p:spPr>
        <p:txBody>
          <a:bodyPr>
            <a:normAutofit/>
          </a:bodyPr>
          <a:lstStyle/>
          <a:p>
            <a:r>
              <a:rPr lang="cs-CZ" sz="1200" i="1" dirty="0">
                <a:solidFill>
                  <a:schemeClr val="tx2"/>
                </a:solidFill>
              </a:rPr>
              <a:t>únor 2023</a:t>
            </a:r>
          </a:p>
          <a:p>
            <a:endParaRPr lang="cs-CZ" i="1" dirty="0"/>
          </a:p>
        </p:txBody>
      </p:sp>
      <p:pic>
        <p:nvPicPr>
          <p:cNvPr id="1026" name="Picture 2" descr="C:\Users\b_koudelova\Desktop\Map_dot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04984"/>
            <a:ext cx="5021796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398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A390F0F-3902-4328-89A7-C2FF940B3A8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75685" y="1091512"/>
            <a:ext cx="11040631" cy="4608512"/>
          </a:xfrm>
        </p:spPr>
        <p:txBody>
          <a:bodyPr>
            <a:normAutofit/>
          </a:bodyPr>
          <a:lstStyle/>
          <a:p>
            <a:pPr marL="457189" indent="-457189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>podzim 2016 – zahájení přípravy systému</a:t>
            </a:r>
          </a:p>
          <a:p>
            <a:pPr marL="457189" indent="-457189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>duben 2018 – zahájení sběru prvních žádostí o certifikaci</a:t>
            </a:r>
          </a:p>
          <a:p>
            <a:pPr marL="457189" indent="-457189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>červen 2018 – první vyhodnocení a udělení prvních certifikátů</a:t>
            </a:r>
          </a:p>
          <a:p>
            <a:pPr marL="457189" indent="-457189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>podzim 2021 – průběžné vyhodnocení systému a jeho aktualizace</a:t>
            </a:r>
          </a:p>
          <a:p>
            <a:pPr marL="457189" indent="-457189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>2023 – zahájení diskuse o komplexní aktualizaci systému</a:t>
            </a:r>
          </a:p>
          <a:p>
            <a:pPr marL="457189" indent="-457189">
              <a:buFont typeface="Arial" panose="020B0604020202020204" pitchFamily="34" charset="0"/>
              <a:buChar char="•"/>
            </a:pPr>
            <a:endParaRPr lang="cs-CZ" dirty="0">
              <a:solidFill>
                <a:schemeClr val="tx1">
                  <a:lumMod val="75000"/>
                </a:schemeClr>
              </a:solidFill>
            </a:endParaRPr>
          </a:p>
          <a:p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>dosud proběhlo 22 kol hodnocení, aktuálně probíhá 23. kolo</a:t>
            </a:r>
          </a:p>
          <a:p>
            <a:pPr marL="457189" indent="-457189">
              <a:buFont typeface="Arial" panose="020B0604020202020204" pitchFamily="34" charset="0"/>
              <a:buChar char="•"/>
            </a:pPr>
            <a:endParaRPr lang="cs-CZ" dirty="0">
              <a:solidFill>
                <a:schemeClr val="tx1">
                  <a:lumMod val="75000"/>
                </a:schemeClr>
              </a:solidFill>
            </a:endParaRPr>
          </a:p>
          <a:p>
            <a:r>
              <a:rPr lang="cs-CZ" b="1" dirty="0">
                <a:solidFill>
                  <a:schemeClr val="accent1">
                    <a:lumMod val="50000"/>
                  </a:schemeClr>
                </a:solidFill>
              </a:rPr>
              <a:t>Aktuálně je certifikováno:</a:t>
            </a:r>
          </a:p>
          <a:p>
            <a:pPr marL="457189" indent="-457189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>11 krajských centrál cestovního ruchu</a:t>
            </a:r>
          </a:p>
          <a:p>
            <a:pPr marL="457189" indent="-457189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>56 oblastních DMO</a:t>
            </a:r>
          </a:p>
          <a:p>
            <a:pPr marL="457189" indent="-457189">
              <a:buFont typeface="Arial" panose="020B0604020202020204" pitchFamily="34" charset="0"/>
              <a:buChar char="•"/>
            </a:pPr>
            <a:r>
              <a:rPr lang="cs-CZ" b="1" dirty="0">
                <a:solidFill>
                  <a:schemeClr val="tx1">
                    <a:lumMod val="75000"/>
                  </a:schemeClr>
                </a:solidFill>
              </a:rPr>
              <a:t>8 lokálních DMO</a:t>
            </a:r>
          </a:p>
          <a:p>
            <a:pPr marL="457189" indent="-457189">
              <a:buFont typeface="Arial" panose="020B0604020202020204" pitchFamily="34" charset="0"/>
              <a:buChar char="•"/>
            </a:pPr>
            <a:endParaRPr lang="cs-CZ" dirty="0">
              <a:solidFill>
                <a:schemeClr val="tx1">
                  <a:lumMod val="75000"/>
                </a:schemeClr>
              </a:solidFill>
            </a:endParaRPr>
          </a:p>
          <a:p>
            <a:r>
              <a:rPr lang="cs-CZ" sz="1200" b="0" i="1" dirty="0">
                <a:solidFill>
                  <a:schemeClr val="tx1">
                    <a:lumMod val="75000"/>
                  </a:schemeClr>
                </a:solidFill>
              </a:rPr>
              <a:t>Pozn. </a:t>
            </a:r>
            <a:r>
              <a:rPr lang="cs-CZ" sz="1200" i="1" dirty="0">
                <a:solidFill>
                  <a:schemeClr val="tx1">
                    <a:lumMod val="75000"/>
                  </a:schemeClr>
                </a:solidFill>
              </a:rPr>
              <a:t>DMO </a:t>
            </a:r>
            <a:r>
              <a:rPr lang="cs-CZ" sz="1200" b="0" i="1" dirty="0">
                <a:solidFill>
                  <a:schemeClr val="tx1">
                    <a:lumMod val="75000"/>
                  </a:schemeClr>
                </a:solidFill>
              </a:rPr>
              <a:t>– zkratka pro „organizace destinačního managementu“</a:t>
            </a:r>
          </a:p>
        </p:txBody>
      </p:sp>
      <p:sp>
        <p:nvSpPr>
          <p:cNvPr id="7" name="Nadpis 5">
            <a:extLst>
              <a:ext uri="{FF2B5EF4-FFF2-40B4-BE49-F238E27FC236}">
                <a16:creationId xmlns:a16="http://schemas.microsoft.com/office/drawing/2014/main" id="{F7213437-4838-46FB-B40D-36736441B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350" y="260649"/>
            <a:ext cx="11713301" cy="70934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rmAutofit/>
          </a:bodyPr>
          <a:lstStyle/>
          <a:p>
            <a:pPr lvl="2" algn="ctr"/>
            <a:r>
              <a:rPr lang="cs-CZ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Vývoj systému Kategorizace a certifikace DMO v Česku</a:t>
            </a:r>
            <a:endParaRPr lang="cs-CZ" sz="2000" b="1" i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" name="Skupina 1">
            <a:extLst>
              <a:ext uri="{FF2B5EF4-FFF2-40B4-BE49-F238E27FC236}">
                <a16:creationId xmlns:a16="http://schemas.microsoft.com/office/drawing/2014/main" id="{289A373A-8203-8A7E-3556-76267F972164}"/>
              </a:ext>
            </a:extLst>
          </p:cNvPr>
          <p:cNvGrpSpPr/>
          <p:nvPr/>
        </p:nvGrpSpPr>
        <p:grpSpPr>
          <a:xfrm>
            <a:off x="6672064" y="3437655"/>
            <a:ext cx="4824535" cy="3234525"/>
            <a:chOff x="560512" y="701478"/>
            <a:chExt cx="8929797" cy="5455044"/>
          </a:xfrm>
        </p:grpSpPr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E8E29398-EEFB-EBEA-2EB3-EA5F658284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16413" t="16401" r="9842" b="19551"/>
            <a:stretch/>
          </p:blipFill>
          <p:spPr>
            <a:xfrm>
              <a:off x="682099" y="701478"/>
              <a:ext cx="8808210" cy="5319810"/>
            </a:xfrm>
            <a:prstGeom prst="rect">
              <a:avLst/>
            </a:prstGeom>
          </p:spPr>
        </p:pic>
        <p:sp>
          <p:nvSpPr>
            <p:cNvPr id="5" name="Obdélník 4">
              <a:extLst>
                <a:ext uri="{FF2B5EF4-FFF2-40B4-BE49-F238E27FC236}">
                  <a16:creationId xmlns:a16="http://schemas.microsoft.com/office/drawing/2014/main" id="{A4363ACC-58C6-C5EC-86F2-E4C54F2D346A}"/>
                </a:ext>
              </a:extLst>
            </p:cNvPr>
            <p:cNvSpPr/>
            <p:nvPr/>
          </p:nvSpPr>
          <p:spPr>
            <a:xfrm>
              <a:off x="560512" y="5013176"/>
              <a:ext cx="1800200" cy="114334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" tIns="54000" rIns="54000" bIns="54000" rtlCol="0" anchor="ctr"/>
            <a:lstStyle/>
            <a:p>
              <a:pPr algn="ctr"/>
              <a:endParaRPr lang="cs-CZ" sz="900" dirty="0" err="1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1975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5">
            <a:extLst>
              <a:ext uri="{FF2B5EF4-FFF2-40B4-BE49-F238E27FC236}">
                <a16:creationId xmlns:a16="http://schemas.microsoft.com/office/drawing/2014/main" id="{B5B970CC-4461-4EE4-801B-6665DCBEF89F}"/>
              </a:ext>
            </a:extLst>
          </p:cNvPr>
          <p:cNvSpPr txBox="1">
            <a:spLocks/>
          </p:cNvSpPr>
          <p:nvPr/>
        </p:nvSpPr>
        <p:spPr bwMode="gray">
          <a:xfrm>
            <a:off x="1143002" y="106653"/>
            <a:ext cx="9905999" cy="57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rmAutofit/>
          </a:bodyPr>
          <a:lstStyle>
            <a:lvl1pPr>
              <a:spcBef>
                <a:spcPct val="0"/>
              </a:spcBef>
              <a:buNone/>
              <a:defRPr sz="2000" b="1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3pPr lvl="2" algn="ctr">
              <a:defRPr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</a:lstStyle>
          <a:p>
            <a:pPr lvl="2"/>
            <a:r>
              <a:rPr lang="cs-CZ" dirty="0"/>
              <a:t>Hlavní úkoly organizace podporující destinační spolupráci</a:t>
            </a:r>
          </a:p>
        </p:txBody>
      </p:sp>
      <p:sp>
        <p:nvSpPr>
          <p:cNvPr id="20" name="Volný tvar: obrazec 19">
            <a:extLst>
              <a:ext uri="{FF2B5EF4-FFF2-40B4-BE49-F238E27FC236}">
                <a16:creationId xmlns:a16="http://schemas.microsoft.com/office/drawing/2014/main" id="{9814A181-9C08-4CF9-BC0E-DD881E8A523A}"/>
              </a:ext>
            </a:extLst>
          </p:cNvPr>
          <p:cNvSpPr/>
          <p:nvPr/>
        </p:nvSpPr>
        <p:spPr>
          <a:xfrm rot="21249926">
            <a:off x="8066230" y="1792537"/>
            <a:ext cx="2529228" cy="1596617"/>
          </a:xfrm>
          <a:custGeom>
            <a:avLst/>
            <a:gdLst>
              <a:gd name="connsiteX0" fmla="*/ 1908977 w 2689442"/>
              <a:gd name="connsiteY0" fmla="*/ 428800 h 2689442"/>
              <a:gd name="connsiteX1" fmla="*/ 2118173 w 2689442"/>
              <a:gd name="connsiteY1" fmla="*/ 253255 h 2689442"/>
              <a:gd name="connsiteX2" fmla="*/ 2285297 w 2689442"/>
              <a:gd name="connsiteY2" fmla="*/ 393488 h 2689442"/>
              <a:gd name="connsiteX3" fmla="*/ 2148745 w 2689442"/>
              <a:gd name="connsiteY3" fmla="*/ 629989 h 2689442"/>
              <a:gd name="connsiteX4" fmla="*/ 2365709 w 2689442"/>
              <a:gd name="connsiteY4" fmla="*/ 1005782 h 2689442"/>
              <a:gd name="connsiteX5" fmla="*/ 2638801 w 2689442"/>
              <a:gd name="connsiteY5" fmla="*/ 1005775 h 2689442"/>
              <a:gd name="connsiteX6" fmla="*/ 2676684 w 2689442"/>
              <a:gd name="connsiteY6" fmla="*/ 1220625 h 2689442"/>
              <a:gd name="connsiteX7" fmla="*/ 2420060 w 2689442"/>
              <a:gd name="connsiteY7" fmla="*/ 1314021 h 2689442"/>
              <a:gd name="connsiteX8" fmla="*/ 2344709 w 2689442"/>
              <a:gd name="connsiteY8" fmla="*/ 1741357 h 2689442"/>
              <a:gd name="connsiteX9" fmla="*/ 2553914 w 2689442"/>
              <a:gd name="connsiteY9" fmla="*/ 1916892 h 2689442"/>
              <a:gd name="connsiteX10" fmla="*/ 2444832 w 2689442"/>
              <a:gd name="connsiteY10" fmla="*/ 2105827 h 2689442"/>
              <a:gd name="connsiteX11" fmla="*/ 2188212 w 2689442"/>
              <a:gd name="connsiteY11" fmla="*/ 2012418 h 2689442"/>
              <a:gd name="connsiteX12" fmla="*/ 1855803 w 2689442"/>
              <a:gd name="connsiteY12" fmla="*/ 2291342 h 2689442"/>
              <a:gd name="connsiteX13" fmla="*/ 1903232 w 2689442"/>
              <a:gd name="connsiteY13" fmla="*/ 2560283 h 2689442"/>
              <a:gd name="connsiteX14" fmla="*/ 1698225 w 2689442"/>
              <a:gd name="connsiteY14" fmla="*/ 2634900 h 2689442"/>
              <a:gd name="connsiteX15" fmla="*/ 1561685 w 2689442"/>
              <a:gd name="connsiteY15" fmla="*/ 2398392 h 2689442"/>
              <a:gd name="connsiteX16" fmla="*/ 1127756 w 2689442"/>
              <a:gd name="connsiteY16" fmla="*/ 2398392 h 2689442"/>
              <a:gd name="connsiteX17" fmla="*/ 991217 w 2689442"/>
              <a:gd name="connsiteY17" fmla="*/ 2634900 h 2689442"/>
              <a:gd name="connsiteX18" fmla="*/ 786210 w 2689442"/>
              <a:gd name="connsiteY18" fmla="*/ 2560283 h 2689442"/>
              <a:gd name="connsiteX19" fmla="*/ 833639 w 2689442"/>
              <a:gd name="connsiteY19" fmla="*/ 2291342 h 2689442"/>
              <a:gd name="connsiteX20" fmla="*/ 501230 w 2689442"/>
              <a:gd name="connsiteY20" fmla="*/ 2012418 h 2689442"/>
              <a:gd name="connsiteX21" fmla="*/ 244610 w 2689442"/>
              <a:gd name="connsiteY21" fmla="*/ 2105827 h 2689442"/>
              <a:gd name="connsiteX22" fmla="*/ 135528 w 2689442"/>
              <a:gd name="connsiteY22" fmla="*/ 1916892 h 2689442"/>
              <a:gd name="connsiteX23" fmla="*/ 344733 w 2689442"/>
              <a:gd name="connsiteY23" fmla="*/ 1741357 h 2689442"/>
              <a:gd name="connsiteX24" fmla="*/ 269382 w 2689442"/>
              <a:gd name="connsiteY24" fmla="*/ 1314021 h 2689442"/>
              <a:gd name="connsiteX25" fmla="*/ 12758 w 2689442"/>
              <a:gd name="connsiteY25" fmla="*/ 1220625 h 2689442"/>
              <a:gd name="connsiteX26" fmla="*/ 50641 w 2689442"/>
              <a:gd name="connsiteY26" fmla="*/ 1005775 h 2689442"/>
              <a:gd name="connsiteX27" fmla="*/ 323733 w 2689442"/>
              <a:gd name="connsiteY27" fmla="*/ 1005782 h 2689442"/>
              <a:gd name="connsiteX28" fmla="*/ 540697 w 2689442"/>
              <a:gd name="connsiteY28" fmla="*/ 629989 h 2689442"/>
              <a:gd name="connsiteX29" fmla="*/ 404145 w 2689442"/>
              <a:gd name="connsiteY29" fmla="*/ 393488 h 2689442"/>
              <a:gd name="connsiteX30" fmla="*/ 571269 w 2689442"/>
              <a:gd name="connsiteY30" fmla="*/ 253255 h 2689442"/>
              <a:gd name="connsiteX31" fmla="*/ 780465 w 2689442"/>
              <a:gd name="connsiteY31" fmla="*/ 428800 h 2689442"/>
              <a:gd name="connsiteX32" fmla="*/ 1188225 w 2689442"/>
              <a:gd name="connsiteY32" fmla="*/ 280388 h 2689442"/>
              <a:gd name="connsiteX33" fmla="*/ 1235639 w 2689442"/>
              <a:gd name="connsiteY33" fmla="*/ 11444 h 2689442"/>
              <a:gd name="connsiteX34" fmla="*/ 1453803 w 2689442"/>
              <a:gd name="connsiteY34" fmla="*/ 11444 h 2689442"/>
              <a:gd name="connsiteX35" fmla="*/ 1501218 w 2689442"/>
              <a:gd name="connsiteY35" fmla="*/ 280388 h 2689442"/>
              <a:gd name="connsiteX36" fmla="*/ 1908978 w 2689442"/>
              <a:gd name="connsiteY36" fmla="*/ 428800 h 2689442"/>
              <a:gd name="connsiteX37" fmla="*/ 1908977 w 2689442"/>
              <a:gd name="connsiteY37" fmla="*/ 428800 h 268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689442" h="2689442">
                <a:moveTo>
                  <a:pt x="1908977" y="428800"/>
                </a:moveTo>
                <a:lnTo>
                  <a:pt x="2118173" y="253255"/>
                </a:lnTo>
                <a:lnTo>
                  <a:pt x="2285297" y="393488"/>
                </a:lnTo>
                <a:lnTo>
                  <a:pt x="2148745" y="629989"/>
                </a:lnTo>
                <a:cubicBezTo>
                  <a:pt x="2245841" y="739216"/>
                  <a:pt x="2319665" y="867081"/>
                  <a:pt x="2365709" y="1005782"/>
                </a:cubicBezTo>
                <a:lnTo>
                  <a:pt x="2638801" y="1005775"/>
                </a:lnTo>
                <a:lnTo>
                  <a:pt x="2676684" y="1220625"/>
                </a:lnTo>
                <a:lnTo>
                  <a:pt x="2420060" y="1314021"/>
                </a:lnTo>
                <a:cubicBezTo>
                  <a:pt x="2424231" y="1460106"/>
                  <a:pt x="2398592" y="1605509"/>
                  <a:pt x="2344709" y="1741357"/>
                </a:cubicBezTo>
                <a:lnTo>
                  <a:pt x="2553914" y="1916892"/>
                </a:lnTo>
                <a:lnTo>
                  <a:pt x="2444832" y="2105827"/>
                </a:lnTo>
                <a:lnTo>
                  <a:pt x="2188212" y="2012418"/>
                </a:lnTo>
                <a:cubicBezTo>
                  <a:pt x="2097505" y="2127006"/>
                  <a:pt x="1984402" y="2221911"/>
                  <a:pt x="1855803" y="2291342"/>
                </a:cubicBezTo>
                <a:lnTo>
                  <a:pt x="1903232" y="2560283"/>
                </a:lnTo>
                <a:lnTo>
                  <a:pt x="1698225" y="2634900"/>
                </a:lnTo>
                <a:lnTo>
                  <a:pt x="1561685" y="2398392"/>
                </a:lnTo>
                <a:cubicBezTo>
                  <a:pt x="1418544" y="2427867"/>
                  <a:pt x="1270898" y="2427867"/>
                  <a:pt x="1127756" y="2398392"/>
                </a:cubicBezTo>
                <a:lnTo>
                  <a:pt x="991217" y="2634900"/>
                </a:lnTo>
                <a:lnTo>
                  <a:pt x="786210" y="2560283"/>
                </a:lnTo>
                <a:lnTo>
                  <a:pt x="833639" y="2291342"/>
                </a:lnTo>
                <a:cubicBezTo>
                  <a:pt x="705040" y="2221911"/>
                  <a:pt x="591937" y="2127006"/>
                  <a:pt x="501230" y="2012418"/>
                </a:cubicBezTo>
                <a:lnTo>
                  <a:pt x="244610" y="2105827"/>
                </a:lnTo>
                <a:lnTo>
                  <a:pt x="135528" y="1916892"/>
                </a:lnTo>
                <a:lnTo>
                  <a:pt x="344733" y="1741357"/>
                </a:lnTo>
                <a:cubicBezTo>
                  <a:pt x="290850" y="1605509"/>
                  <a:pt x="265211" y="1460106"/>
                  <a:pt x="269382" y="1314021"/>
                </a:cubicBezTo>
                <a:lnTo>
                  <a:pt x="12758" y="1220625"/>
                </a:lnTo>
                <a:lnTo>
                  <a:pt x="50641" y="1005775"/>
                </a:lnTo>
                <a:lnTo>
                  <a:pt x="323733" y="1005782"/>
                </a:lnTo>
                <a:cubicBezTo>
                  <a:pt x="369778" y="867081"/>
                  <a:pt x="443601" y="739215"/>
                  <a:pt x="540697" y="629989"/>
                </a:cubicBezTo>
                <a:lnTo>
                  <a:pt x="404145" y="393488"/>
                </a:lnTo>
                <a:lnTo>
                  <a:pt x="571269" y="253255"/>
                </a:lnTo>
                <a:lnTo>
                  <a:pt x="780465" y="428800"/>
                </a:lnTo>
                <a:cubicBezTo>
                  <a:pt x="904893" y="352146"/>
                  <a:pt x="1043635" y="301648"/>
                  <a:pt x="1188225" y="280388"/>
                </a:cubicBezTo>
                <a:lnTo>
                  <a:pt x="1235639" y="11444"/>
                </a:lnTo>
                <a:lnTo>
                  <a:pt x="1453803" y="11444"/>
                </a:lnTo>
                <a:lnTo>
                  <a:pt x="1501218" y="280388"/>
                </a:lnTo>
                <a:cubicBezTo>
                  <a:pt x="1645808" y="301648"/>
                  <a:pt x="1784550" y="352146"/>
                  <a:pt x="1908978" y="428800"/>
                </a:cubicBezTo>
                <a:lnTo>
                  <a:pt x="1908977" y="428800"/>
                </a:lnTo>
                <a:close/>
              </a:path>
            </a:pathLst>
          </a:custGeom>
          <a:solidFill>
            <a:schemeClr val="tx2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88847" tIns="561396" rIns="488847" bIns="599612" numCol="1" spcCol="1270" anchor="ctr" anchorCtr="0">
            <a:noAutofit/>
          </a:bodyPr>
          <a:lstStyle/>
          <a:p>
            <a:pPr algn="ctr" defTabSz="173345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Marketing</a:t>
            </a:r>
          </a:p>
          <a:p>
            <a:pPr algn="ctr" defTabSz="173345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</a:t>
            </a:r>
          </a:p>
        </p:txBody>
      </p:sp>
      <p:sp>
        <p:nvSpPr>
          <p:cNvPr id="7" name="Volný tvar: obrazec 6">
            <a:extLst>
              <a:ext uri="{FF2B5EF4-FFF2-40B4-BE49-F238E27FC236}">
                <a16:creationId xmlns:a16="http://schemas.microsoft.com/office/drawing/2014/main" id="{6C1937F2-CF41-4511-A115-D617AD09188E}"/>
              </a:ext>
            </a:extLst>
          </p:cNvPr>
          <p:cNvSpPr/>
          <p:nvPr/>
        </p:nvSpPr>
        <p:spPr>
          <a:xfrm rot="21122048">
            <a:off x="1402821" y="1483934"/>
            <a:ext cx="2529228" cy="1676225"/>
          </a:xfrm>
          <a:custGeom>
            <a:avLst/>
            <a:gdLst>
              <a:gd name="connsiteX0" fmla="*/ 1908977 w 2689442"/>
              <a:gd name="connsiteY0" fmla="*/ 428800 h 2689442"/>
              <a:gd name="connsiteX1" fmla="*/ 2118173 w 2689442"/>
              <a:gd name="connsiteY1" fmla="*/ 253255 h 2689442"/>
              <a:gd name="connsiteX2" fmla="*/ 2285297 w 2689442"/>
              <a:gd name="connsiteY2" fmla="*/ 393488 h 2689442"/>
              <a:gd name="connsiteX3" fmla="*/ 2148745 w 2689442"/>
              <a:gd name="connsiteY3" fmla="*/ 629989 h 2689442"/>
              <a:gd name="connsiteX4" fmla="*/ 2365709 w 2689442"/>
              <a:gd name="connsiteY4" fmla="*/ 1005782 h 2689442"/>
              <a:gd name="connsiteX5" fmla="*/ 2638801 w 2689442"/>
              <a:gd name="connsiteY5" fmla="*/ 1005775 h 2689442"/>
              <a:gd name="connsiteX6" fmla="*/ 2676684 w 2689442"/>
              <a:gd name="connsiteY6" fmla="*/ 1220625 h 2689442"/>
              <a:gd name="connsiteX7" fmla="*/ 2420060 w 2689442"/>
              <a:gd name="connsiteY7" fmla="*/ 1314021 h 2689442"/>
              <a:gd name="connsiteX8" fmla="*/ 2344709 w 2689442"/>
              <a:gd name="connsiteY8" fmla="*/ 1741357 h 2689442"/>
              <a:gd name="connsiteX9" fmla="*/ 2553914 w 2689442"/>
              <a:gd name="connsiteY9" fmla="*/ 1916892 h 2689442"/>
              <a:gd name="connsiteX10" fmla="*/ 2444832 w 2689442"/>
              <a:gd name="connsiteY10" fmla="*/ 2105827 h 2689442"/>
              <a:gd name="connsiteX11" fmla="*/ 2188212 w 2689442"/>
              <a:gd name="connsiteY11" fmla="*/ 2012418 h 2689442"/>
              <a:gd name="connsiteX12" fmla="*/ 1855803 w 2689442"/>
              <a:gd name="connsiteY12" fmla="*/ 2291342 h 2689442"/>
              <a:gd name="connsiteX13" fmla="*/ 1903232 w 2689442"/>
              <a:gd name="connsiteY13" fmla="*/ 2560283 h 2689442"/>
              <a:gd name="connsiteX14" fmla="*/ 1698225 w 2689442"/>
              <a:gd name="connsiteY14" fmla="*/ 2634900 h 2689442"/>
              <a:gd name="connsiteX15" fmla="*/ 1561685 w 2689442"/>
              <a:gd name="connsiteY15" fmla="*/ 2398392 h 2689442"/>
              <a:gd name="connsiteX16" fmla="*/ 1127756 w 2689442"/>
              <a:gd name="connsiteY16" fmla="*/ 2398392 h 2689442"/>
              <a:gd name="connsiteX17" fmla="*/ 991217 w 2689442"/>
              <a:gd name="connsiteY17" fmla="*/ 2634900 h 2689442"/>
              <a:gd name="connsiteX18" fmla="*/ 786210 w 2689442"/>
              <a:gd name="connsiteY18" fmla="*/ 2560283 h 2689442"/>
              <a:gd name="connsiteX19" fmla="*/ 833639 w 2689442"/>
              <a:gd name="connsiteY19" fmla="*/ 2291342 h 2689442"/>
              <a:gd name="connsiteX20" fmla="*/ 501230 w 2689442"/>
              <a:gd name="connsiteY20" fmla="*/ 2012418 h 2689442"/>
              <a:gd name="connsiteX21" fmla="*/ 244610 w 2689442"/>
              <a:gd name="connsiteY21" fmla="*/ 2105827 h 2689442"/>
              <a:gd name="connsiteX22" fmla="*/ 135528 w 2689442"/>
              <a:gd name="connsiteY22" fmla="*/ 1916892 h 2689442"/>
              <a:gd name="connsiteX23" fmla="*/ 344733 w 2689442"/>
              <a:gd name="connsiteY23" fmla="*/ 1741357 h 2689442"/>
              <a:gd name="connsiteX24" fmla="*/ 269382 w 2689442"/>
              <a:gd name="connsiteY24" fmla="*/ 1314021 h 2689442"/>
              <a:gd name="connsiteX25" fmla="*/ 12758 w 2689442"/>
              <a:gd name="connsiteY25" fmla="*/ 1220625 h 2689442"/>
              <a:gd name="connsiteX26" fmla="*/ 50641 w 2689442"/>
              <a:gd name="connsiteY26" fmla="*/ 1005775 h 2689442"/>
              <a:gd name="connsiteX27" fmla="*/ 323733 w 2689442"/>
              <a:gd name="connsiteY27" fmla="*/ 1005782 h 2689442"/>
              <a:gd name="connsiteX28" fmla="*/ 540697 w 2689442"/>
              <a:gd name="connsiteY28" fmla="*/ 629989 h 2689442"/>
              <a:gd name="connsiteX29" fmla="*/ 404145 w 2689442"/>
              <a:gd name="connsiteY29" fmla="*/ 393488 h 2689442"/>
              <a:gd name="connsiteX30" fmla="*/ 571269 w 2689442"/>
              <a:gd name="connsiteY30" fmla="*/ 253255 h 2689442"/>
              <a:gd name="connsiteX31" fmla="*/ 780465 w 2689442"/>
              <a:gd name="connsiteY31" fmla="*/ 428800 h 2689442"/>
              <a:gd name="connsiteX32" fmla="*/ 1188225 w 2689442"/>
              <a:gd name="connsiteY32" fmla="*/ 280388 h 2689442"/>
              <a:gd name="connsiteX33" fmla="*/ 1235639 w 2689442"/>
              <a:gd name="connsiteY33" fmla="*/ 11444 h 2689442"/>
              <a:gd name="connsiteX34" fmla="*/ 1453803 w 2689442"/>
              <a:gd name="connsiteY34" fmla="*/ 11444 h 2689442"/>
              <a:gd name="connsiteX35" fmla="*/ 1501218 w 2689442"/>
              <a:gd name="connsiteY35" fmla="*/ 280388 h 2689442"/>
              <a:gd name="connsiteX36" fmla="*/ 1908978 w 2689442"/>
              <a:gd name="connsiteY36" fmla="*/ 428800 h 2689442"/>
              <a:gd name="connsiteX37" fmla="*/ 1908977 w 2689442"/>
              <a:gd name="connsiteY37" fmla="*/ 428800 h 268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689442" h="2689442">
                <a:moveTo>
                  <a:pt x="1908977" y="428800"/>
                </a:moveTo>
                <a:lnTo>
                  <a:pt x="2118173" y="253255"/>
                </a:lnTo>
                <a:lnTo>
                  <a:pt x="2285297" y="393488"/>
                </a:lnTo>
                <a:lnTo>
                  <a:pt x="2148745" y="629989"/>
                </a:lnTo>
                <a:cubicBezTo>
                  <a:pt x="2245841" y="739216"/>
                  <a:pt x="2319665" y="867081"/>
                  <a:pt x="2365709" y="1005782"/>
                </a:cubicBezTo>
                <a:lnTo>
                  <a:pt x="2638801" y="1005775"/>
                </a:lnTo>
                <a:lnTo>
                  <a:pt x="2676684" y="1220625"/>
                </a:lnTo>
                <a:lnTo>
                  <a:pt x="2420060" y="1314021"/>
                </a:lnTo>
                <a:cubicBezTo>
                  <a:pt x="2424231" y="1460106"/>
                  <a:pt x="2398592" y="1605509"/>
                  <a:pt x="2344709" y="1741357"/>
                </a:cubicBezTo>
                <a:lnTo>
                  <a:pt x="2553914" y="1916892"/>
                </a:lnTo>
                <a:lnTo>
                  <a:pt x="2444832" y="2105827"/>
                </a:lnTo>
                <a:lnTo>
                  <a:pt x="2188212" y="2012418"/>
                </a:lnTo>
                <a:cubicBezTo>
                  <a:pt x="2097505" y="2127006"/>
                  <a:pt x="1984402" y="2221911"/>
                  <a:pt x="1855803" y="2291342"/>
                </a:cubicBezTo>
                <a:lnTo>
                  <a:pt x="1903232" y="2560283"/>
                </a:lnTo>
                <a:lnTo>
                  <a:pt x="1698225" y="2634900"/>
                </a:lnTo>
                <a:lnTo>
                  <a:pt x="1561685" y="2398392"/>
                </a:lnTo>
                <a:cubicBezTo>
                  <a:pt x="1418544" y="2427867"/>
                  <a:pt x="1270898" y="2427867"/>
                  <a:pt x="1127756" y="2398392"/>
                </a:cubicBezTo>
                <a:lnTo>
                  <a:pt x="991217" y="2634900"/>
                </a:lnTo>
                <a:lnTo>
                  <a:pt x="786210" y="2560283"/>
                </a:lnTo>
                <a:lnTo>
                  <a:pt x="833639" y="2291342"/>
                </a:lnTo>
                <a:cubicBezTo>
                  <a:pt x="705040" y="2221911"/>
                  <a:pt x="591937" y="2127006"/>
                  <a:pt x="501230" y="2012418"/>
                </a:cubicBezTo>
                <a:lnTo>
                  <a:pt x="244610" y="2105827"/>
                </a:lnTo>
                <a:lnTo>
                  <a:pt x="135528" y="1916892"/>
                </a:lnTo>
                <a:lnTo>
                  <a:pt x="344733" y="1741357"/>
                </a:lnTo>
                <a:cubicBezTo>
                  <a:pt x="290850" y="1605509"/>
                  <a:pt x="265211" y="1460106"/>
                  <a:pt x="269382" y="1314021"/>
                </a:cubicBezTo>
                <a:lnTo>
                  <a:pt x="12758" y="1220625"/>
                </a:lnTo>
                <a:lnTo>
                  <a:pt x="50641" y="1005775"/>
                </a:lnTo>
                <a:lnTo>
                  <a:pt x="323733" y="1005782"/>
                </a:lnTo>
                <a:cubicBezTo>
                  <a:pt x="369778" y="867081"/>
                  <a:pt x="443601" y="739215"/>
                  <a:pt x="540697" y="629989"/>
                </a:cubicBezTo>
                <a:lnTo>
                  <a:pt x="404145" y="393488"/>
                </a:lnTo>
                <a:lnTo>
                  <a:pt x="571269" y="253255"/>
                </a:lnTo>
                <a:lnTo>
                  <a:pt x="780465" y="428800"/>
                </a:lnTo>
                <a:cubicBezTo>
                  <a:pt x="904893" y="352146"/>
                  <a:pt x="1043635" y="301648"/>
                  <a:pt x="1188225" y="280388"/>
                </a:cubicBezTo>
                <a:lnTo>
                  <a:pt x="1235639" y="11444"/>
                </a:lnTo>
                <a:lnTo>
                  <a:pt x="1453803" y="11444"/>
                </a:lnTo>
                <a:lnTo>
                  <a:pt x="1501218" y="280388"/>
                </a:lnTo>
                <a:cubicBezTo>
                  <a:pt x="1645808" y="301648"/>
                  <a:pt x="1784550" y="352146"/>
                  <a:pt x="1908978" y="428800"/>
                </a:cubicBezTo>
                <a:lnTo>
                  <a:pt x="1908977" y="42880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88847" tIns="561396" rIns="488847" bIns="599612" numCol="1" spcCol="1270" anchor="ctr" anchorCtr="0">
            <a:noAutofit/>
          </a:bodyPr>
          <a:lstStyle/>
          <a:p>
            <a:pPr algn="ctr" defTabSz="173345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Strategie</a:t>
            </a:r>
          </a:p>
          <a:p>
            <a:pPr algn="ctr" defTabSz="173345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Plán</a:t>
            </a:r>
          </a:p>
        </p:txBody>
      </p:sp>
      <p:sp>
        <p:nvSpPr>
          <p:cNvPr id="17" name="Volný tvar: obrazec 16">
            <a:extLst>
              <a:ext uri="{FF2B5EF4-FFF2-40B4-BE49-F238E27FC236}">
                <a16:creationId xmlns:a16="http://schemas.microsoft.com/office/drawing/2014/main" id="{09648C93-0E05-42B9-81D6-445D0579EC7B}"/>
              </a:ext>
            </a:extLst>
          </p:cNvPr>
          <p:cNvSpPr/>
          <p:nvPr/>
        </p:nvSpPr>
        <p:spPr>
          <a:xfrm rot="260565">
            <a:off x="3725702" y="1603252"/>
            <a:ext cx="2308647" cy="1715869"/>
          </a:xfrm>
          <a:custGeom>
            <a:avLst/>
            <a:gdLst>
              <a:gd name="connsiteX0" fmla="*/ 1908977 w 2689442"/>
              <a:gd name="connsiteY0" fmla="*/ 428800 h 2689442"/>
              <a:gd name="connsiteX1" fmla="*/ 2118173 w 2689442"/>
              <a:gd name="connsiteY1" fmla="*/ 253255 h 2689442"/>
              <a:gd name="connsiteX2" fmla="*/ 2285297 w 2689442"/>
              <a:gd name="connsiteY2" fmla="*/ 393488 h 2689442"/>
              <a:gd name="connsiteX3" fmla="*/ 2148745 w 2689442"/>
              <a:gd name="connsiteY3" fmla="*/ 629989 h 2689442"/>
              <a:gd name="connsiteX4" fmla="*/ 2365709 w 2689442"/>
              <a:gd name="connsiteY4" fmla="*/ 1005782 h 2689442"/>
              <a:gd name="connsiteX5" fmla="*/ 2638801 w 2689442"/>
              <a:gd name="connsiteY5" fmla="*/ 1005775 h 2689442"/>
              <a:gd name="connsiteX6" fmla="*/ 2676684 w 2689442"/>
              <a:gd name="connsiteY6" fmla="*/ 1220625 h 2689442"/>
              <a:gd name="connsiteX7" fmla="*/ 2420060 w 2689442"/>
              <a:gd name="connsiteY7" fmla="*/ 1314021 h 2689442"/>
              <a:gd name="connsiteX8" fmla="*/ 2344709 w 2689442"/>
              <a:gd name="connsiteY8" fmla="*/ 1741357 h 2689442"/>
              <a:gd name="connsiteX9" fmla="*/ 2553914 w 2689442"/>
              <a:gd name="connsiteY9" fmla="*/ 1916892 h 2689442"/>
              <a:gd name="connsiteX10" fmla="*/ 2444832 w 2689442"/>
              <a:gd name="connsiteY10" fmla="*/ 2105827 h 2689442"/>
              <a:gd name="connsiteX11" fmla="*/ 2188212 w 2689442"/>
              <a:gd name="connsiteY11" fmla="*/ 2012418 h 2689442"/>
              <a:gd name="connsiteX12" fmla="*/ 1855803 w 2689442"/>
              <a:gd name="connsiteY12" fmla="*/ 2291342 h 2689442"/>
              <a:gd name="connsiteX13" fmla="*/ 1903232 w 2689442"/>
              <a:gd name="connsiteY13" fmla="*/ 2560283 h 2689442"/>
              <a:gd name="connsiteX14" fmla="*/ 1698225 w 2689442"/>
              <a:gd name="connsiteY14" fmla="*/ 2634900 h 2689442"/>
              <a:gd name="connsiteX15" fmla="*/ 1561685 w 2689442"/>
              <a:gd name="connsiteY15" fmla="*/ 2398392 h 2689442"/>
              <a:gd name="connsiteX16" fmla="*/ 1127756 w 2689442"/>
              <a:gd name="connsiteY16" fmla="*/ 2398392 h 2689442"/>
              <a:gd name="connsiteX17" fmla="*/ 991217 w 2689442"/>
              <a:gd name="connsiteY17" fmla="*/ 2634900 h 2689442"/>
              <a:gd name="connsiteX18" fmla="*/ 786210 w 2689442"/>
              <a:gd name="connsiteY18" fmla="*/ 2560283 h 2689442"/>
              <a:gd name="connsiteX19" fmla="*/ 833639 w 2689442"/>
              <a:gd name="connsiteY19" fmla="*/ 2291342 h 2689442"/>
              <a:gd name="connsiteX20" fmla="*/ 501230 w 2689442"/>
              <a:gd name="connsiteY20" fmla="*/ 2012418 h 2689442"/>
              <a:gd name="connsiteX21" fmla="*/ 244610 w 2689442"/>
              <a:gd name="connsiteY21" fmla="*/ 2105827 h 2689442"/>
              <a:gd name="connsiteX22" fmla="*/ 135528 w 2689442"/>
              <a:gd name="connsiteY22" fmla="*/ 1916892 h 2689442"/>
              <a:gd name="connsiteX23" fmla="*/ 344733 w 2689442"/>
              <a:gd name="connsiteY23" fmla="*/ 1741357 h 2689442"/>
              <a:gd name="connsiteX24" fmla="*/ 269382 w 2689442"/>
              <a:gd name="connsiteY24" fmla="*/ 1314021 h 2689442"/>
              <a:gd name="connsiteX25" fmla="*/ 12758 w 2689442"/>
              <a:gd name="connsiteY25" fmla="*/ 1220625 h 2689442"/>
              <a:gd name="connsiteX26" fmla="*/ 50641 w 2689442"/>
              <a:gd name="connsiteY26" fmla="*/ 1005775 h 2689442"/>
              <a:gd name="connsiteX27" fmla="*/ 323733 w 2689442"/>
              <a:gd name="connsiteY27" fmla="*/ 1005782 h 2689442"/>
              <a:gd name="connsiteX28" fmla="*/ 540697 w 2689442"/>
              <a:gd name="connsiteY28" fmla="*/ 629989 h 2689442"/>
              <a:gd name="connsiteX29" fmla="*/ 404145 w 2689442"/>
              <a:gd name="connsiteY29" fmla="*/ 393488 h 2689442"/>
              <a:gd name="connsiteX30" fmla="*/ 571269 w 2689442"/>
              <a:gd name="connsiteY30" fmla="*/ 253255 h 2689442"/>
              <a:gd name="connsiteX31" fmla="*/ 780465 w 2689442"/>
              <a:gd name="connsiteY31" fmla="*/ 428800 h 2689442"/>
              <a:gd name="connsiteX32" fmla="*/ 1188225 w 2689442"/>
              <a:gd name="connsiteY32" fmla="*/ 280388 h 2689442"/>
              <a:gd name="connsiteX33" fmla="*/ 1235639 w 2689442"/>
              <a:gd name="connsiteY33" fmla="*/ 11444 h 2689442"/>
              <a:gd name="connsiteX34" fmla="*/ 1453803 w 2689442"/>
              <a:gd name="connsiteY34" fmla="*/ 11444 h 2689442"/>
              <a:gd name="connsiteX35" fmla="*/ 1501218 w 2689442"/>
              <a:gd name="connsiteY35" fmla="*/ 280388 h 2689442"/>
              <a:gd name="connsiteX36" fmla="*/ 1908978 w 2689442"/>
              <a:gd name="connsiteY36" fmla="*/ 428800 h 2689442"/>
              <a:gd name="connsiteX37" fmla="*/ 1908977 w 2689442"/>
              <a:gd name="connsiteY37" fmla="*/ 428800 h 268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689442" h="2689442">
                <a:moveTo>
                  <a:pt x="1908977" y="428800"/>
                </a:moveTo>
                <a:lnTo>
                  <a:pt x="2118173" y="253255"/>
                </a:lnTo>
                <a:lnTo>
                  <a:pt x="2285297" y="393488"/>
                </a:lnTo>
                <a:lnTo>
                  <a:pt x="2148745" y="629989"/>
                </a:lnTo>
                <a:cubicBezTo>
                  <a:pt x="2245841" y="739216"/>
                  <a:pt x="2319665" y="867081"/>
                  <a:pt x="2365709" y="1005782"/>
                </a:cubicBezTo>
                <a:lnTo>
                  <a:pt x="2638801" y="1005775"/>
                </a:lnTo>
                <a:lnTo>
                  <a:pt x="2676684" y="1220625"/>
                </a:lnTo>
                <a:lnTo>
                  <a:pt x="2420060" y="1314021"/>
                </a:lnTo>
                <a:cubicBezTo>
                  <a:pt x="2424231" y="1460106"/>
                  <a:pt x="2398592" y="1605509"/>
                  <a:pt x="2344709" y="1741357"/>
                </a:cubicBezTo>
                <a:lnTo>
                  <a:pt x="2553914" y="1916892"/>
                </a:lnTo>
                <a:lnTo>
                  <a:pt x="2444832" y="2105827"/>
                </a:lnTo>
                <a:lnTo>
                  <a:pt x="2188212" y="2012418"/>
                </a:lnTo>
                <a:cubicBezTo>
                  <a:pt x="2097505" y="2127006"/>
                  <a:pt x="1984402" y="2221911"/>
                  <a:pt x="1855803" y="2291342"/>
                </a:cubicBezTo>
                <a:lnTo>
                  <a:pt x="1903232" y="2560283"/>
                </a:lnTo>
                <a:lnTo>
                  <a:pt x="1698225" y="2634900"/>
                </a:lnTo>
                <a:lnTo>
                  <a:pt x="1561685" y="2398392"/>
                </a:lnTo>
                <a:cubicBezTo>
                  <a:pt x="1418544" y="2427867"/>
                  <a:pt x="1270898" y="2427867"/>
                  <a:pt x="1127756" y="2398392"/>
                </a:cubicBezTo>
                <a:lnTo>
                  <a:pt x="991217" y="2634900"/>
                </a:lnTo>
                <a:lnTo>
                  <a:pt x="786210" y="2560283"/>
                </a:lnTo>
                <a:lnTo>
                  <a:pt x="833639" y="2291342"/>
                </a:lnTo>
                <a:cubicBezTo>
                  <a:pt x="705040" y="2221911"/>
                  <a:pt x="591937" y="2127006"/>
                  <a:pt x="501230" y="2012418"/>
                </a:cubicBezTo>
                <a:lnTo>
                  <a:pt x="244610" y="2105827"/>
                </a:lnTo>
                <a:lnTo>
                  <a:pt x="135528" y="1916892"/>
                </a:lnTo>
                <a:lnTo>
                  <a:pt x="344733" y="1741357"/>
                </a:lnTo>
                <a:cubicBezTo>
                  <a:pt x="290850" y="1605509"/>
                  <a:pt x="265211" y="1460106"/>
                  <a:pt x="269382" y="1314021"/>
                </a:cubicBezTo>
                <a:lnTo>
                  <a:pt x="12758" y="1220625"/>
                </a:lnTo>
                <a:lnTo>
                  <a:pt x="50641" y="1005775"/>
                </a:lnTo>
                <a:lnTo>
                  <a:pt x="323733" y="1005782"/>
                </a:lnTo>
                <a:cubicBezTo>
                  <a:pt x="369778" y="867081"/>
                  <a:pt x="443601" y="739215"/>
                  <a:pt x="540697" y="629989"/>
                </a:cubicBezTo>
                <a:lnTo>
                  <a:pt x="404145" y="393488"/>
                </a:lnTo>
                <a:lnTo>
                  <a:pt x="571269" y="253255"/>
                </a:lnTo>
                <a:lnTo>
                  <a:pt x="780465" y="428800"/>
                </a:lnTo>
                <a:cubicBezTo>
                  <a:pt x="904893" y="352146"/>
                  <a:pt x="1043635" y="301648"/>
                  <a:pt x="1188225" y="280388"/>
                </a:cubicBezTo>
                <a:lnTo>
                  <a:pt x="1235639" y="11444"/>
                </a:lnTo>
                <a:lnTo>
                  <a:pt x="1453803" y="11444"/>
                </a:lnTo>
                <a:lnTo>
                  <a:pt x="1501218" y="280388"/>
                </a:lnTo>
                <a:cubicBezTo>
                  <a:pt x="1645808" y="301648"/>
                  <a:pt x="1784550" y="352146"/>
                  <a:pt x="1908978" y="428800"/>
                </a:cubicBezTo>
                <a:lnTo>
                  <a:pt x="1908977" y="428800"/>
                </a:lnTo>
                <a:close/>
              </a:path>
            </a:pathLst>
          </a:custGeom>
          <a:solidFill>
            <a:schemeClr val="accent3">
              <a:lumMod val="1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88847" tIns="561396" rIns="488847" bIns="599612" numCol="1" spcCol="1270" anchor="ctr" anchorCtr="0">
            <a:noAutofit/>
          </a:bodyPr>
          <a:lstStyle/>
          <a:p>
            <a:pPr algn="ctr" defTabSz="173345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Jednotný branding</a:t>
            </a:r>
          </a:p>
        </p:txBody>
      </p:sp>
      <p:sp>
        <p:nvSpPr>
          <p:cNvPr id="18" name="Volný tvar: obrazec 17">
            <a:extLst>
              <a:ext uri="{FF2B5EF4-FFF2-40B4-BE49-F238E27FC236}">
                <a16:creationId xmlns:a16="http://schemas.microsoft.com/office/drawing/2014/main" id="{E5F937EC-ADA7-4FA0-A580-A35228693ED7}"/>
              </a:ext>
            </a:extLst>
          </p:cNvPr>
          <p:cNvSpPr/>
          <p:nvPr/>
        </p:nvSpPr>
        <p:spPr>
          <a:xfrm rot="21433386">
            <a:off x="8289339" y="3209680"/>
            <a:ext cx="2559387" cy="1769779"/>
          </a:xfrm>
          <a:custGeom>
            <a:avLst/>
            <a:gdLst>
              <a:gd name="connsiteX0" fmla="*/ 1908977 w 2689442"/>
              <a:gd name="connsiteY0" fmla="*/ 428800 h 2689442"/>
              <a:gd name="connsiteX1" fmla="*/ 2118173 w 2689442"/>
              <a:gd name="connsiteY1" fmla="*/ 253255 h 2689442"/>
              <a:gd name="connsiteX2" fmla="*/ 2285297 w 2689442"/>
              <a:gd name="connsiteY2" fmla="*/ 393488 h 2689442"/>
              <a:gd name="connsiteX3" fmla="*/ 2148745 w 2689442"/>
              <a:gd name="connsiteY3" fmla="*/ 629989 h 2689442"/>
              <a:gd name="connsiteX4" fmla="*/ 2365709 w 2689442"/>
              <a:gd name="connsiteY4" fmla="*/ 1005782 h 2689442"/>
              <a:gd name="connsiteX5" fmla="*/ 2638801 w 2689442"/>
              <a:gd name="connsiteY5" fmla="*/ 1005775 h 2689442"/>
              <a:gd name="connsiteX6" fmla="*/ 2676684 w 2689442"/>
              <a:gd name="connsiteY6" fmla="*/ 1220625 h 2689442"/>
              <a:gd name="connsiteX7" fmla="*/ 2420060 w 2689442"/>
              <a:gd name="connsiteY7" fmla="*/ 1314021 h 2689442"/>
              <a:gd name="connsiteX8" fmla="*/ 2344709 w 2689442"/>
              <a:gd name="connsiteY8" fmla="*/ 1741357 h 2689442"/>
              <a:gd name="connsiteX9" fmla="*/ 2553914 w 2689442"/>
              <a:gd name="connsiteY9" fmla="*/ 1916892 h 2689442"/>
              <a:gd name="connsiteX10" fmla="*/ 2444832 w 2689442"/>
              <a:gd name="connsiteY10" fmla="*/ 2105827 h 2689442"/>
              <a:gd name="connsiteX11" fmla="*/ 2188212 w 2689442"/>
              <a:gd name="connsiteY11" fmla="*/ 2012418 h 2689442"/>
              <a:gd name="connsiteX12" fmla="*/ 1855803 w 2689442"/>
              <a:gd name="connsiteY12" fmla="*/ 2291342 h 2689442"/>
              <a:gd name="connsiteX13" fmla="*/ 1903232 w 2689442"/>
              <a:gd name="connsiteY13" fmla="*/ 2560283 h 2689442"/>
              <a:gd name="connsiteX14" fmla="*/ 1698225 w 2689442"/>
              <a:gd name="connsiteY14" fmla="*/ 2634900 h 2689442"/>
              <a:gd name="connsiteX15" fmla="*/ 1561685 w 2689442"/>
              <a:gd name="connsiteY15" fmla="*/ 2398392 h 2689442"/>
              <a:gd name="connsiteX16" fmla="*/ 1127756 w 2689442"/>
              <a:gd name="connsiteY16" fmla="*/ 2398392 h 2689442"/>
              <a:gd name="connsiteX17" fmla="*/ 991217 w 2689442"/>
              <a:gd name="connsiteY17" fmla="*/ 2634900 h 2689442"/>
              <a:gd name="connsiteX18" fmla="*/ 786210 w 2689442"/>
              <a:gd name="connsiteY18" fmla="*/ 2560283 h 2689442"/>
              <a:gd name="connsiteX19" fmla="*/ 833639 w 2689442"/>
              <a:gd name="connsiteY19" fmla="*/ 2291342 h 2689442"/>
              <a:gd name="connsiteX20" fmla="*/ 501230 w 2689442"/>
              <a:gd name="connsiteY20" fmla="*/ 2012418 h 2689442"/>
              <a:gd name="connsiteX21" fmla="*/ 244610 w 2689442"/>
              <a:gd name="connsiteY21" fmla="*/ 2105827 h 2689442"/>
              <a:gd name="connsiteX22" fmla="*/ 135528 w 2689442"/>
              <a:gd name="connsiteY22" fmla="*/ 1916892 h 2689442"/>
              <a:gd name="connsiteX23" fmla="*/ 344733 w 2689442"/>
              <a:gd name="connsiteY23" fmla="*/ 1741357 h 2689442"/>
              <a:gd name="connsiteX24" fmla="*/ 269382 w 2689442"/>
              <a:gd name="connsiteY24" fmla="*/ 1314021 h 2689442"/>
              <a:gd name="connsiteX25" fmla="*/ 12758 w 2689442"/>
              <a:gd name="connsiteY25" fmla="*/ 1220625 h 2689442"/>
              <a:gd name="connsiteX26" fmla="*/ 50641 w 2689442"/>
              <a:gd name="connsiteY26" fmla="*/ 1005775 h 2689442"/>
              <a:gd name="connsiteX27" fmla="*/ 323733 w 2689442"/>
              <a:gd name="connsiteY27" fmla="*/ 1005782 h 2689442"/>
              <a:gd name="connsiteX28" fmla="*/ 540697 w 2689442"/>
              <a:gd name="connsiteY28" fmla="*/ 629989 h 2689442"/>
              <a:gd name="connsiteX29" fmla="*/ 404145 w 2689442"/>
              <a:gd name="connsiteY29" fmla="*/ 393488 h 2689442"/>
              <a:gd name="connsiteX30" fmla="*/ 571269 w 2689442"/>
              <a:gd name="connsiteY30" fmla="*/ 253255 h 2689442"/>
              <a:gd name="connsiteX31" fmla="*/ 780465 w 2689442"/>
              <a:gd name="connsiteY31" fmla="*/ 428800 h 2689442"/>
              <a:gd name="connsiteX32" fmla="*/ 1188225 w 2689442"/>
              <a:gd name="connsiteY32" fmla="*/ 280388 h 2689442"/>
              <a:gd name="connsiteX33" fmla="*/ 1235639 w 2689442"/>
              <a:gd name="connsiteY33" fmla="*/ 11444 h 2689442"/>
              <a:gd name="connsiteX34" fmla="*/ 1453803 w 2689442"/>
              <a:gd name="connsiteY34" fmla="*/ 11444 h 2689442"/>
              <a:gd name="connsiteX35" fmla="*/ 1501218 w 2689442"/>
              <a:gd name="connsiteY35" fmla="*/ 280388 h 2689442"/>
              <a:gd name="connsiteX36" fmla="*/ 1908978 w 2689442"/>
              <a:gd name="connsiteY36" fmla="*/ 428800 h 2689442"/>
              <a:gd name="connsiteX37" fmla="*/ 1908977 w 2689442"/>
              <a:gd name="connsiteY37" fmla="*/ 428800 h 268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689442" h="2689442">
                <a:moveTo>
                  <a:pt x="1908977" y="428800"/>
                </a:moveTo>
                <a:lnTo>
                  <a:pt x="2118173" y="253255"/>
                </a:lnTo>
                <a:lnTo>
                  <a:pt x="2285297" y="393488"/>
                </a:lnTo>
                <a:lnTo>
                  <a:pt x="2148745" y="629989"/>
                </a:lnTo>
                <a:cubicBezTo>
                  <a:pt x="2245841" y="739216"/>
                  <a:pt x="2319665" y="867081"/>
                  <a:pt x="2365709" y="1005782"/>
                </a:cubicBezTo>
                <a:lnTo>
                  <a:pt x="2638801" y="1005775"/>
                </a:lnTo>
                <a:lnTo>
                  <a:pt x="2676684" y="1220625"/>
                </a:lnTo>
                <a:lnTo>
                  <a:pt x="2420060" y="1314021"/>
                </a:lnTo>
                <a:cubicBezTo>
                  <a:pt x="2424231" y="1460106"/>
                  <a:pt x="2398592" y="1605509"/>
                  <a:pt x="2344709" y="1741357"/>
                </a:cubicBezTo>
                <a:lnTo>
                  <a:pt x="2553914" y="1916892"/>
                </a:lnTo>
                <a:lnTo>
                  <a:pt x="2444832" y="2105827"/>
                </a:lnTo>
                <a:lnTo>
                  <a:pt x="2188212" y="2012418"/>
                </a:lnTo>
                <a:cubicBezTo>
                  <a:pt x="2097505" y="2127006"/>
                  <a:pt x="1984402" y="2221911"/>
                  <a:pt x="1855803" y="2291342"/>
                </a:cubicBezTo>
                <a:lnTo>
                  <a:pt x="1903232" y="2560283"/>
                </a:lnTo>
                <a:lnTo>
                  <a:pt x="1698225" y="2634900"/>
                </a:lnTo>
                <a:lnTo>
                  <a:pt x="1561685" y="2398392"/>
                </a:lnTo>
                <a:cubicBezTo>
                  <a:pt x="1418544" y="2427867"/>
                  <a:pt x="1270898" y="2427867"/>
                  <a:pt x="1127756" y="2398392"/>
                </a:cubicBezTo>
                <a:lnTo>
                  <a:pt x="991217" y="2634900"/>
                </a:lnTo>
                <a:lnTo>
                  <a:pt x="786210" y="2560283"/>
                </a:lnTo>
                <a:lnTo>
                  <a:pt x="833639" y="2291342"/>
                </a:lnTo>
                <a:cubicBezTo>
                  <a:pt x="705040" y="2221911"/>
                  <a:pt x="591937" y="2127006"/>
                  <a:pt x="501230" y="2012418"/>
                </a:cubicBezTo>
                <a:lnTo>
                  <a:pt x="244610" y="2105827"/>
                </a:lnTo>
                <a:lnTo>
                  <a:pt x="135528" y="1916892"/>
                </a:lnTo>
                <a:lnTo>
                  <a:pt x="344733" y="1741357"/>
                </a:lnTo>
                <a:cubicBezTo>
                  <a:pt x="290850" y="1605509"/>
                  <a:pt x="265211" y="1460106"/>
                  <a:pt x="269382" y="1314021"/>
                </a:cubicBezTo>
                <a:lnTo>
                  <a:pt x="12758" y="1220625"/>
                </a:lnTo>
                <a:lnTo>
                  <a:pt x="50641" y="1005775"/>
                </a:lnTo>
                <a:lnTo>
                  <a:pt x="323733" y="1005782"/>
                </a:lnTo>
                <a:cubicBezTo>
                  <a:pt x="369778" y="867081"/>
                  <a:pt x="443601" y="739215"/>
                  <a:pt x="540697" y="629989"/>
                </a:cubicBezTo>
                <a:lnTo>
                  <a:pt x="404145" y="393488"/>
                </a:lnTo>
                <a:lnTo>
                  <a:pt x="571269" y="253255"/>
                </a:lnTo>
                <a:lnTo>
                  <a:pt x="780465" y="428800"/>
                </a:lnTo>
                <a:cubicBezTo>
                  <a:pt x="904893" y="352146"/>
                  <a:pt x="1043635" y="301648"/>
                  <a:pt x="1188225" y="280388"/>
                </a:cubicBezTo>
                <a:lnTo>
                  <a:pt x="1235639" y="11444"/>
                </a:lnTo>
                <a:lnTo>
                  <a:pt x="1453803" y="11444"/>
                </a:lnTo>
                <a:lnTo>
                  <a:pt x="1501218" y="280388"/>
                </a:lnTo>
                <a:cubicBezTo>
                  <a:pt x="1645808" y="301648"/>
                  <a:pt x="1784550" y="352146"/>
                  <a:pt x="1908978" y="428800"/>
                </a:cubicBezTo>
                <a:lnTo>
                  <a:pt x="1908977" y="428800"/>
                </a:lnTo>
                <a:close/>
              </a:path>
            </a:pathLst>
          </a:custGeom>
          <a:solidFill>
            <a:schemeClr val="accent5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88847" tIns="561396" rIns="488847" bIns="599612" numCol="1" spcCol="1270" anchor="ctr" anchorCtr="0">
            <a:noAutofit/>
          </a:bodyPr>
          <a:lstStyle/>
          <a:p>
            <a:pPr algn="ctr" defTabSz="173345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Spolupráce </a:t>
            </a:r>
            <a:b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partnery</a:t>
            </a:r>
          </a:p>
        </p:txBody>
      </p:sp>
      <p:sp>
        <p:nvSpPr>
          <p:cNvPr id="19" name="Volný tvar: obrazec 18">
            <a:extLst>
              <a:ext uri="{FF2B5EF4-FFF2-40B4-BE49-F238E27FC236}">
                <a16:creationId xmlns:a16="http://schemas.microsoft.com/office/drawing/2014/main" id="{5701CB6A-7107-420F-8BD3-C606A2FC8F16}"/>
              </a:ext>
            </a:extLst>
          </p:cNvPr>
          <p:cNvSpPr/>
          <p:nvPr/>
        </p:nvSpPr>
        <p:spPr>
          <a:xfrm rot="333922">
            <a:off x="5704317" y="1564371"/>
            <a:ext cx="2620164" cy="1622500"/>
          </a:xfrm>
          <a:custGeom>
            <a:avLst/>
            <a:gdLst>
              <a:gd name="connsiteX0" fmla="*/ 1908977 w 2689442"/>
              <a:gd name="connsiteY0" fmla="*/ 428800 h 2689442"/>
              <a:gd name="connsiteX1" fmla="*/ 2118173 w 2689442"/>
              <a:gd name="connsiteY1" fmla="*/ 253255 h 2689442"/>
              <a:gd name="connsiteX2" fmla="*/ 2285297 w 2689442"/>
              <a:gd name="connsiteY2" fmla="*/ 393488 h 2689442"/>
              <a:gd name="connsiteX3" fmla="*/ 2148745 w 2689442"/>
              <a:gd name="connsiteY3" fmla="*/ 629989 h 2689442"/>
              <a:gd name="connsiteX4" fmla="*/ 2365709 w 2689442"/>
              <a:gd name="connsiteY4" fmla="*/ 1005782 h 2689442"/>
              <a:gd name="connsiteX5" fmla="*/ 2638801 w 2689442"/>
              <a:gd name="connsiteY5" fmla="*/ 1005775 h 2689442"/>
              <a:gd name="connsiteX6" fmla="*/ 2676684 w 2689442"/>
              <a:gd name="connsiteY6" fmla="*/ 1220625 h 2689442"/>
              <a:gd name="connsiteX7" fmla="*/ 2420060 w 2689442"/>
              <a:gd name="connsiteY7" fmla="*/ 1314021 h 2689442"/>
              <a:gd name="connsiteX8" fmla="*/ 2344709 w 2689442"/>
              <a:gd name="connsiteY8" fmla="*/ 1741357 h 2689442"/>
              <a:gd name="connsiteX9" fmla="*/ 2553914 w 2689442"/>
              <a:gd name="connsiteY9" fmla="*/ 1916892 h 2689442"/>
              <a:gd name="connsiteX10" fmla="*/ 2444832 w 2689442"/>
              <a:gd name="connsiteY10" fmla="*/ 2105827 h 2689442"/>
              <a:gd name="connsiteX11" fmla="*/ 2188212 w 2689442"/>
              <a:gd name="connsiteY11" fmla="*/ 2012418 h 2689442"/>
              <a:gd name="connsiteX12" fmla="*/ 1855803 w 2689442"/>
              <a:gd name="connsiteY12" fmla="*/ 2291342 h 2689442"/>
              <a:gd name="connsiteX13" fmla="*/ 1903232 w 2689442"/>
              <a:gd name="connsiteY13" fmla="*/ 2560283 h 2689442"/>
              <a:gd name="connsiteX14" fmla="*/ 1698225 w 2689442"/>
              <a:gd name="connsiteY14" fmla="*/ 2634900 h 2689442"/>
              <a:gd name="connsiteX15" fmla="*/ 1561685 w 2689442"/>
              <a:gd name="connsiteY15" fmla="*/ 2398392 h 2689442"/>
              <a:gd name="connsiteX16" fmla="*/ 1127756 w 2689442"/>
              <a:gd name="connsiteY16" fmla="*/ 2398392 h 2689442"/>
              <a:gd name="connsiteX17" fmla="*/ 991217 w 2689442"/>
              <a:gd name="connsiteY17" fmla="*/ 2634900 h 2689442"/>
              <a:gd name="connsiteX18" fmla="*/ 786210 w 2689442"/>
              <a:gd name="connsiteY18" fmla="*/ 2560283 h 2689442"/>
              <a:gd name="connsiteX19" fmla="*/ 833639 w 2689442"/>
              <a:gd name="connsiteY19" fmla="*/ 2291342 h 2689442"/>
              <a:gd name="connsiteX20" fmla="*/ 501230 w 2689442"/>
              <a:gd name="connsiteY20" fmla="*/ 2012418 h 2689442"/>
              <a:gd name="connsiteX21" fmla="*/ 244610 w 2689442"/>
              <a:gd name="connsiteY21" fmla="*/ 2105827 h 2689442"/>
              <a:gd name="connsiteX22" fmla="*/ 135528 w 2689442"/>
              <a:gd name="connsiteY22" fmla="*/ 1916892 h 2689442"/>
              <a:gd name="connsiteX23" fmla="*/ 344733 w 2689442"/>
              <a:gd name="connsiteY23" fmla="*/ 1741357 h 2689442"/>
              <a:gd name="connsiteX24" fmla="*/ 269382 w 2689442"/>
              <a:gd name="connsiteY24" fmla="*/ 1314021 h 2689442"/>
              <a:gd name="connsiteX25" fmla="*/ 12758 w 2689442"/>
              <a:gd name="connsiteY25" fmla="*/ 1220625 h 2689442"/>
              <a:gd name="connsiteX26" fmla="*/ 50641 w 2689442"/>
              <a:gd name="connsiteY26" fmla="*/ 1005775 h 2689442"/>
              <a:gd name="connsiteX27" fmla="*/ 323733 w 2689442"/>
              <a:gd name="connsiteY27" fmla="*/ 1005782 h 2689442"/>
              <a:gd name="connsiteX28" fmla="*/ 540697 w 2689442"/>
              <a:gd name="connsiteY28" fmla="*/ 629989 h 2689442"/>
              <a:gd name="connsiteX29" fmla="*/ 404145 w 2689442"/>
              <a:gd name="connsiteY29" fmla="*/ 393488 h 2689442"/>
              <a:gd name="connsiteX30" fmla="*/ 571269 w 2689442"/>
              <a:gd name="connsiteY30" fmla="*/ 253255 h 2689442"/>
              <a:gd name="connsiteX31" fmla="*/ 780465 w 2689442"/>
              <a:gd name="connsiteY31" fmla="*/ 428800 h 2689442"/>
              <a:gd name="connsiteX32" fmla="*/ 1188225 w 2689442"/>
              <a:gd name="connsiteY32" fmla="*/ 280388 h 2689442"/>
              <a:gd name="connsiteX33" fmla="*/ 1235639 w 2689442"/>
              <a:gd name="connsiteY33" fmla="*/ 11444 h 2689442"/>
              <a:gd name="connsiteX34" fmla="*/ 1453803 w 2689442"/>
              <a:gd name="connsiteY34" fmla="*/ 11444 h 2689442"/>
              <a:gd name="connsiteX35" fmla="*/ 1501218 w 2689442"/>
              <a:gd name="connsiteY35" fmla="*/ 280388 h 2689442"/>
              <a:gd name="connsiteX36" fmla="*/ 1908978 w 2689442"/>
              <a:gd name="connsiteY36" fmla="*/ 428800 h 2689442"/>
              <a:gd name="connsiteX37" fmla="*/ 1908977 w 2689442"/>
              <a:gd name="connsiteY37" fmla="*/ 428800 h 268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689442" h="2689442">
                <a:moveTo>
                  <a:pt x="1908977" y="428800"/>
                </a:moveTo>
                <a:lnTo>
                  <a:pt x="2118173" y="253255"/>
                </a:lnTo>
                <a:lnTo>
                  <a:pt x="2285297" y="393488"/>
                </a:lnTo>
                <a:lnTo>
                  <a:pt x="2148745" y="629989"/>
                </a:lnTo>
                <a:cubicBezTo>
                  <a:pt x="2245841" y="739216"/>
                  <a:pt x="2319665" y="867081"/>
                  <a:pt x="2365709" y="1005782"/>
                </a:cubicBezTo>
                <a:lnTo>
                  <a:pt x="2638801" y="1005775"/>
                </a:lnTo>
                <a:lnTo>
                  <a:pt x="2676684" y="1220625"/>
                </a:lnTo>
                <a:lnTo>
                  <a:pt x="2420060" y="1314021"/>
                </a:lnTo>
                <a:cubicBezTo>
                  <a:pt x="2424231" y="1460106"/>
                  <a:pt x="2398592" y="1605509"/>
                  <a:pt x="2344709" y="1741357"/>
                </a:cubicBezTo>
                <a:lnTo>
                  <a:pt x="2553914" y="1916892"/>
                </a:lnTo>
                <a:lnTo>
                  <a:pt x="2444832" y="2105827"/>
                </a:lnTo>
                <a:lnTo>
                  <a:pt x="2188212" y="2012418"/>
                </a:lnTo>
                <a:cubicBezTo>
                  <a:pt x="2097505" y="2127006"/>
                  <a:pt x="1984402" y="2221911"/>
                  <a:pt x="1855803" y="2291342"/>
                </a:cubicBezTo>
                <a:lnTo>
                  <a:pt x="1903232" y="2560283"/>
                </a:lnTo>
                <a:lnTo>
                  <a:pt x="1698225" y="2634900"/>
                </a:lnTo>
                <a:lnTo>
                  <a:pt x="1561685" y="2398392"/>
                </a:lnTo>
                <a:cubicBezTo>
                  <a:pt x="1418544" y="2427867"/>
                  <a:pt x="1270898" y="2427867"/>
                  <a:pt x="1127756" y="2398392"/>
                </a:cubicBezTo>
                <a:lnTo>
                  <a:pt x="991217" y="2634900"/>
                </a:lnTo>
                <a:lnTo>
                  <a:pt x="786210" y="2560283"/>
                </a:lnTo>
                <a:lnTo>
                  <a:pt x="833639" y="2291342"/>
                </a:lnTo>
                <a:cubicBezTo>
                  <a:pt x="705040" y="2221911"/>
                  <a:pt x="591937" y="2127006"/>
                  <a:pt x="501230" y="2012418"/>
                </a:cubicBezTo>
                <a:lnTo>
                  <a:pt x="244610" y="2105827"/>
                </a:lnTo>
                <a:lnTo>
                  <a:pt x="135528" y="1916892"/>
                </a:lnTo>
                <a:lnTo>
                  <a:pt x="344733" y="1741357"/>
                </a:lnTo>
                <a:cubicBezTo>
                  <a:pt x="290850" y="1605509"/>
                  <a:pt x="265211" y="1460106"/>
                  <a:pt x="269382" y="1314021"/>
                </a:cubicBezTo>
                <a:lnTo>
                  <a:pt x="12758" y="1220625"/>
                </a:lnTo>
                <a:lnTo>
                  <a:pt x="50641" y="1005775"/>
                </a:lnTo>
                <a:lnTo>
                  <a:pt x="323733" y="1005782"/>
                </a:lnTo>
                <a:cubicBezTo>
                  <a:pt x="369778" y="867081"/>
                  <a:pt x="443601" y="739215"/>
                  <a:pt x="540697" y="629989"/>
                </a:cubicBezTo>
                <a:lnTo>
                  <a:pt x="404145" y="393488"/>
                </a:lnTo>
                <a:lnTo>
                  <a:pt x="571269" y="253255"/>
                </a:lnTo>
                <a:lnTo>
                  <a:pt x="780465" y="428800"/>
                </a:lnTo>
                <a:cubicBezTo>
                  <a:pt x="904893" y="352146"/>
                  <a:pt x="1043635" y="301648"/>
                  <a:pt x="1188225" y="280388"/>
                </a:cubicBezTo>
                <a:lnTo>
                  <a:pt x="1235639" y="11444"/>
                </a:lnTo>
                <a:lnTo>
                  <a:pt x="1453803" y="11444"/>
                </a:lnTo>
                <a:lnTo>
                  <a:pt x="1501218" y="280388"/>
                </a:lnTo>
                <a:cubicBezTo>
                  <a:pt x="1645808" y="301648"/>
                  <a:pt x="1784550" y="352146"/>
                  <a:pt x="1908978" y="428800"/>
                </a:cubicBezTo>
                <a:lnTo>
                  <a:pt x="1908977" y="428800"/>
                </a:lnTo>
                <a:close/>
              </a:path>
            </a:pathLst>
          </a:custGeom>
          <a:solidFill>
            <a:srgbClr val="C00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88847" tIns="561396" rIns="488847" bIns="599612" numCol="1" spcCol="1270" anchor="ctr" anchorCtr="0">
            <a:noAutofit/>
          </a:bodyPr>
          <a:lstStyle/>
          <a:p>
            <a:pPr algn="ctr" defTabSz="173345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Produkty</a:t>
            </a:r>
          </a:p>
          <a:p>
            <a:pPr algn="ctr" defTabSz="173345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cest. ruchu</a:t>
            </a:r>
          </a:p>
        </p:txBody>
      </p:sp>
      <p:sp>
        <p:nvSpPr>
          <p:cNvPr id="21" name="Volný tvar: obrazec 20">
            <a:extLst>
              <a:ext uri="{FF2B5EF4-FFF2-40B4-BE49-F238E27FC236}">
                <a16:creationId xmlns:a16="http://schemas.microsoft.com/office/drawing/2014/main" id="{AFE520E1-389B-46DD-A5AC-590B149893E6}"/>
              </a:ext>
            </a:extLst>
          </p:cNvPr>
          <p:cNvSpPr/>
          <p:nvPr/>
        </p:nvSpPr>
        <p:spPr>
          <a:xfrm rot="835763">
            <a:off x="5969989" y="3259798"/>
            <a:ext cx="2596665" cy="1669543"/>
          </a:xfrm>
          <a:custGeom>
            <a:avLst/>
            <a:gdLst>
              <a:gd name="connsiteX0" fmla="*/ 1908977 w 2689442"/>
              <a:gd name="connsiteY0" fmla="*/ 428800 h 2689442"/>
              <a:gd name="connsiteX1" fmla="*/ 2118173 w 2689442"/>
              <a:gd name="connsiteY1" fmla="*/ 253255 h 2689442"/>
              <a:gd name="connsiteX2" fmla="*/ 2285297 w 2689442"/>
              <a:gd name="connsiteY2" fmla="*/ 393488 h 2689442"/>
              <a:gd name="connsiteX3" fmla="*/ 2148745 w 2689442"/>
              <a:gd name="connsiteY3" fmla="*/ 629989 h 2689442"/>
              <a:gd name="connsiteX4" fmla="*/ 2365709 w 2689442"/>
              <a:gd name="connsiteY4" fmla="*/ 1005782 h 2689442"/>
              <a:gd name="connsiteX5" fmla="*/ 2638801 w 2689442"/>
              <a:gd name="connsiteY5" fmla="*/ 1005775 h 2689442"/>
              <a:gd name="connsiteX6" fmla="*/ 2676684 w 2689442"/>
              <a:gd name="connsiteY6" fmla="*/ 1220625 h 2689442"/>
              <a:gd name="connsiteX7" fmla="*/ 2420060 w 2689442"/>
              <a:gd name="connsiteY7" fmla="*/ 1314021 h 2689442"/>
              <a:gd name="connsiteX8" fmla="*/ 2344709 w 2689442"/>
              <a:gd name="connsiteY8" fmla="*/ 1741357 h 2689442"/>
              <a:gd name="connsiteX9" fmla="*/ 2553914 w 2689442"/>
              <a:gd name="connsiteY9" fmla="*/ 1916892 h 2689442"/>
              <a:gd name="connsiteX10" fmla="*/ 2444832 w 2689442"/>
              <a:gd name="connsiteY10" fmla="*/ 2105827 h 2689442"/>
              <a:gd name="connsiteX11" fmla="*/ 2188212 w 2689442"/>
              <a:gd name="connsiteY11" fmla="*/ 2012418 h 2689442"/>
              <a:gd name="connsiteX12" fmla="*/ 1855803 w 2689442"/>
              <a:gd name="connsiteY12" fmla="*/ 2291342 h 2689442"/>
              <a:gd name="connsiteX13" fmla="*/ 1903232 w 2689442"/>
              <a:gd name="connsiteY13" fmla="*/ 2560283 h 2689442"/>
              <a:gd name="connsiteX14" fmla="*/ 1698225 w 2689442"/>
              <a:gd name="connsiteY14" fmla="*/ 2634900 h 2689442"/>
              <a:gd name="connsiteX15" fmla="*/ 1561685 w 2689442"/>
              <a:gd name="connsiteY15" fmla="*/ 2398392 h 2689442"/>
              <a:gd name="connsiteX16" fmla="*/ 1127756 w 2689442"/>
              <a:gd name="connsiteY16" fmla="*/ 2398392 h 2689442"/>
              <a:gd name="connsiteX17" fmla="*/ 991217 w 2689442"/>
              <a:gd name="connsiteY17" fmla="*/ 2634900 h 2689442"/>
              <a:gd name="connsiteX18" fmla="*/ 786210 w 2689442"/>
              <a:gd name="connsiteY18" fmla="*/ 2560283 h 2689442"/>
              <a:gd name="connsiteX19" fmla="*/ 833639 w 2689442"/>
              <a:gd name="connsiteY19" fmla="*/ 2291342 h 2689442"/>
              <a:gd name="connsiteX20" fmla="*/ 501230 w 2689442"/>
              <a:gd name="connsiteY20" fmla="*/ 2012418 h 2689442"/>
              <a:gd name="connsiteX21" fmla="*/ 244610 w 2689442"/>
              <a:gd name="connsiteY21" fmla="*/ 2105827 h 2689442"/>
              <a:gd name="connsiteX22" fmla="*/ 135528 w 2689442"/>
              <a:gd name="connsiteY22" fmla="*/ 1916892 h 2689442"/>
              <a:gd name="connsiteX23" fmla="*/ 344733 w 2689442"/>
              <a:gd name="connsiteY23" fmla="*/ 1741357 h 2689442"/>
              <a:gd name="connsiteX24" fmla="*/ 269382 w 2689442"/>
              <a:gd name="connsiteY24" fmla="*/ 1314021 h 2689442"/>
              <a:gd name="connsiteX25" fmla="*/ 12758 w 2689442"/>
              <a:gd name="connsiteY25" fmla="*/ 1220625 h 2689442"/>
              <a:gd name="connsiteX26" fmla="*/ 50641 w 2689442"/>
              <a:gd name="connsiteY26" fmla="*/ 1005775 h 2689442"/>
              <a:gd name="connsiteX27" fmla="*/ 323733 w 2689442"/>
              <a:gd name="connsiteY27" fmla="*/ 1005782 h 2689442"/>
              <a:gd name="connsiteX28" fmla="*/ 540697 w 2689442"/>
              <a:gd name="connsiteY28" fmla="*/ 629989 h 2689442"/>
              <a:gd name="connsiteX29" fmla="*/ 404145 w 2689442"/>
              <a:gd name="connsiteY29" fmla="*/ 393488 h 2689442"/>
              <a:gd name="connsiteX30" fmla="*/ 571269 w 2689442"/>
              <a:gd name="connsiteY30" fmla="*/ 253255 h 2689442"/>
              <a:gd name="connsiteX31" fmla="*/ 780465 w 2689442"/>
              <a:gd name="connsiteY31" fmla="*/ 428800 h 2689442"/>
              <a:gd name="connsiteX32" fmla="*/ 1188225 w 2689442"/>
              <a:gd name="connsiteY32" fmla="*/ 280388 h 2689442"/>
              <a:gd name="connsiteX33" fmla="*/ 1235639 w 2689442"/>
              <a:gd name="connsiteY33" fmla="*/ 11444 h 2689442"/>
              <a:gd name="connsiteX34" fmla="*/ 1453803 w 2689442"/>
              <a:gd name="connsiteY34" fmla="*/ 11444 h 2689442"/>
              <a:gd name="connsiteX35" fmla="*/ 1501218 w 2689442"/>
              <a:gd name="connsiteY35" fmla="*/ 280388 h 2689442"/>
              <a:gd name="connsiteX36" fmla="*/ 1908978 w 2689442"/>
              <a:gd name="connsiteY36" fmla="*/ 428800 h 2689442"/>
              <a:gd name="connsiteX37" fmla="*/ 1908977 w 2689442"/>
              <a:gd name="connsiteY37" fmla="*/ 428800 h 268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689442" h="2689442">
                <a:moveTo>
                  <a:pt x="1908977" y="428800"/>
                </a:moveTo>
                <a:lnTo>
                  <a:pt x="2118173" y="253255"/>
                </a:lnTo>
                <a:lnTo>
                  <a:pt x="2285297" y="393488"/>
                </a:lnTo>
                <a:lnTo>
                  <a:pt x="2148745" y="629989"/>
                </a:lnTo>
                <a:cubicBezTo>
                  <a:pt x="2245841" y="739216"/>
                  <a:pt x="2319665" y="867081"/>
                  <a:pt x="2365709" y="1005782"/>
                </a:cubicBezTo>
                <a:lnTo>
                  <a:pt x="2638801" y="1005775"/>
                </a:lnTo>
                <a:lnTo>
                  <a:pt x="2676684" y="1220625"/>
                </a:lnTo>
                <a:lnTo>
                  <a:pt x="2420060" y="1314021"/>
                </a:lnTo>
                <a:cubicBezTo>
                  <a:pt x="2424231" y="1460106"/>
                  <a:pt x="2398592" y="1605509"/>
                  <a:pt x="2344709" y="1741357"/>
                </a:cubicBezTo>
                <a:lnTo>
                  <a:pt x="2553914" y="1916892"/>
                </a:lnTo>
                <a:lnTo>
                  <a:pt x="2444832" y="2105827"/>
                </a:lnTo>
                <a:lnTo>
                  <a:pt x="2188212" y="2012418"/>
                </a:lnTo>
                <a:cubicBezTo>
                  <a:pt x="2097505" y="2127006"/>
                  <a:pt x="1984402" y="2221911"/>
                  <a:pt x="1855803" y="2291342"/>
                </a:cubicBezTo>
                <a:lnTo>
                  <a:pt x="1903232" y="2560283"/>
                </a:lnTo>
                <a:lnTo>
                  <a:pt x="1698225" y="2634900"/>
                </a:lnTo>
                <a:lnTo>
                  <a:pt x="1561685" y="2398392"/>
                </a:lnTo>
                <a:cubicBezTo>
                  <a:pt x="1418544" y="2427867"/>
                  <a:pt x="1270898" y="2427867"/>
                  <a:pt x="1127756" y="2398392"/>
                </a:cubicBezTo>
                <a:lnTo>
                  <a:pt x="991217" y="2634900"/>
                </a:lnTo>
                <a:lnTo>
                  <a:pt x="786210" y="2560283"/>
                </a:lnTo>
                <a:lnTo>
                  <a:pt x="833639" y="2291342"/>
                </a:lnTo>
                <a:cubicBezTo>
                  <a:pt x="705040" y="2221911"/>
                  <a:pt x="591937" y="2127006"/>
                  <a:pt x="501230" y="2012418"/>
                </a:cubicBezTo>
                <a:lnTo>
                  <a:pt x="244610" y="2105827"/>
                </a:lnTo>
                <a:lnTo>
                  <a:pt x="135528" y="1916892"/>
                </a:lnTo>
                <a:lnTo>
                  <a:pt x="344733" y="1741357"/>
                </a:lnTo>
                <a:cubicBezTo>
                  <a:pt x="290850" y="1605509"/>
                  <a:pt x="265211" y="1460106"/>
                  <a:pt x="269382" y="1314021"/>
                </a:cubicBezTo>
                <a:lnTo>
                  <a:pt x="12758" y="1220625"/>
                </a:lnTo>
                <a:lnTo>
                  <a:pt x="50641" y="1005775"/>
                </a:lnTo>
                <a:lnTo>
                  <a:pt x="323733" y="1005782"/>
                </a:lnTo>
                <a:cubicBezTo>
                  <a:pt x="369778" y="867081"/>
                  <a:pt x="443601" y="739215"/>
                  <a:pt x="540697" y="629989"/>
                </a:cubicBezTo>
                <a:lnTo>
                  <a:pt x="404145" y="393488"/>
                </a:lnTo>
                <a:lnTo>
                  <a:pt x="571269" y="253255"/>
                </a:lnTo>
                <a:lnTo>
                  <a:pt x="780465" y="428800"/>
                </a:lnTo>
                <a:cubicBezTo>
                  <a:pt x="904893" y="352146"/>
                  <a:pt x="1043635" y="301648"/>
                  <a:pt x="1188225" y="280388"/>
                </a:cubicBezTo>
                <a:lnTo>
                  <a:pt x="1235639" y="11444"/>
                </a:lnTo>
                <a:lnTo>
                  <a:pt x="1453803" y="11444"/>
                </a:lnTo>
                <a:lnTo>
                  <a:pt x="1501218" y="280388"/>
                </a:lnTo>
                <a:cubicBezTo>
                  <a:pt x="1645808" y="301648"/>
                  <a:pt x="1784550" y="352146"/>
                  <a:pt x="1908978" y="428800"/>
                </a:cubicBezTo>
                <a:lnTo>
                  <a:pt x="1908977" y="428800"/>
                </a:lnTo>
                <a:close/>
              </a:path>
            </a:pathLst>
          </a:custGeom>
          <a:solidFill>
            <a:srgbClr val="600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88847" tIns="561396" rIns="488847" bIns="599612" numCol="1" spcCol="1270" anchor="ctr" anchorCtr="0">
            <a:noAutofit/>
          </a:bodyPr>
          <a:lstStyle/>
          <a:p>
            <a:pPr algn="ctr" defTabSz="173345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Spolupráce </a:t>
            </a:r>
            <a:b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DMO</a:t>
            </a:r>
          </a:p>
        </p:txBody>
      </p:sp>
      <p:sp>
        <p:nvSpPr>
          <p:cNvPr id="22" name="Volný tvar: obrazec 21">
            <a:extLst>
              <a:ext uri="{FF2B5EF4-FFF2-40B4-BE49-F238E27FC236}">
                <a16:creationId xmlns:a16="http://schemas.microsoft.com/office/drawing/2014/main" id="{DC4AE328-932F-4378-9835-87DCA90BBCDE}"/>
              </a:ext>
            </a:extLst>
          </p:cNvPr>
          <p:cNvSpPr/>
          <p:nvPr/>
        </p:nvSpPr>
        <p:spPr>
          <a:xfrm rot="21375527">
            <a:off x="3628083" y="3418027"/>
            <a:ext cx="2630221" cy="1669543"/>
          </a:xfrm>
          <a:custGeom>
            <a:avLst/>
            <a:gdLst>
              <a:gd name="connsiteX0" fmla="*/ 1908977 w 2689442"/>
              <a:gd name="connsiteY0" fmla="*/ 428800 h 2689442"/>
              <a:gd name="connsiteX1" fmla="*/ 2118173 w 2689442"/>
              <a:gd name="connsiteY1" fmla="*/ 253255 h 2689442"/>
              <a:gd name="connsiteX2" fmla="*/ 2285297 w 2689442"/>
              <a:gd name="connsiteY2" fmla="*/ 393488 h 2689442"/>
              <a:gd name="connsiteX3" fmla="*/ 2148745 w 2689442"/>
              <a:gd name="connsiteY3" fmla="*/ 629989 h 2689442"/>
              <a:gd name="connsiteX4" fmla="*/ 2365709 w 2689442"/>
              <a:gd name="connsiteY4" fmla="*/ 1005782 h 2689442"/>
              <a:gd name="connsiteX5" fmla="*/ 2638801 w 2689442"/>
              <a:gd name="connsiteY5" fmla="*/ 1005775 h 2689442"/>
              <a:gd name="connsiteX6" fmla="*/ 2676684 w 2689442"/>
              <a:gd name="connsiteY6" fmla="*/ 1220625 h 2689442"/>
              <a:gd name="connsiteX7" fmla="*/ 2420060 w 2689442"/>
              <a:gd name="connsiteY7" fmla="*/ 1314021 h 2689442"/>
              <a:gd name="connsiteX8" fmla="*/ 2344709 w 2689442"/>
              <a:gd name="connsiteY8" fmla="*/ 1741357 h 2689442"/>
              <a:gd name="connsiteX9" fmla="*/ 2553914 w 2689442"/>
              <a:gd name="connsiteY9" fmla="*/ 1916892 h 2689442"/>
              <a:gd name="connsiteX10" fmla="*/ 2444832 w 2689442"/>
              <a:gd name="connsiteY10" fmla="*/ 2105827 h 2689442"/>
              <a:gd name="connsiteX11" fmla="*/ 2188212 w 2689442"/>
              <a:gd name="connsiteY11" fmla="*/ 2012418 h 2689442"/>
              <a:gd name="connsiteX12" fmla="*/ 1855803 w 2689442"/>
              <a:gd name="connsiteY12" fmla="*/ 2291342 h 2689442"/>
              <a:gd name="connsiteX13" fmla="*/ 1903232 w 2689442"/>
              <a:gd name="connsiteY13" fmla="*/ 2560283 h 2689442"/>
              <a:gd name="connsiteX14" fmla="*/ 1698225 w 2689442"/>
              <a:gd name="connsiteY14" fmla="*/ 2634900 h 2689442"/>
              <a:gd name="connsiteX15" fmla="*/ 1561685 w 2689442"/>
              <a:gd name="connsiteY15" fmla="*/ 2398392 h 2689442"/>
              <a:gd name="connsiteX16" fmla="*/ 1127756 w 2689442"/>
              <a:gd name="connsiteY16" fmla="*/ 2398392 h 2689442"/>
              <a:gd name="connsiteX17" fmla="*/ 991217 w 2689442"/>
              <a:gd name="connsiteY17" fmla="*/ 2634900 h 2689442"/>
              <a:gd name="connsiteX18" fmla="*/ 786210 w 2689442"/>
              <a:gd name="connsiteY18" fmla="*/ 2560283 h 2689442"/>
              <a:gd name="connsiteX19" fmla="*/ 833639 w 2689442"/>
              <a:gd name="connsiteY19" fmla="*/ 2291342 h 2689442"/>
              <a:gd name="connsiteX20" fmla="*/ 501230 w 2689442"/>
              <a:gd name="connsiteY20" fmla="*/ 2012418 h 2689442"/>
              <a:gd name="connsiteX21" fmla="*/ 244610 w 2689442"/>
              <a:gd name="connsiteY21" fmla="*/ 2105827 h 2689442"/>
              <a:gd name="connsiteX22" fmla="*/ 135528 w 2689442"/>
              <a:gd name="connsiteY22" fmla="*/ 1916892 h 2689442"/>
              <a:gd name="connsiteX23" fmla="*/ 344733 w 2689442"/>
              <a:gd name="connsiteY23" fmla="*/ 1741357 h 2689442"/>
              <a:gd name="connsiteX24" fmla="*/ 269382 w 2689442"/>
              <a:gd name="connsiteY24" fmla="*/ 1314021 h 2689442"/>
              <a:gd name="connsiteX25" fmla="*/ 12758 w 2689442"/>
              <a:gd name="connsiteY25" fmla="*/ 1220625 h 2689442"/>
              <a:gd name="connsiteX26" fmla="*/ 50641 w 2689442"/>
              <a:gd name="connsiteY26" fmla="*/ 1005775 h 2689442"/>
              <a:gd name="connsiteX27" fmla="*/ 323733 w 2689442"/>
              <a:gd name="connsiteY27" fmla="*/ 1005782 h 2689442"/>
              <a:gd name="connsiteX28" fmla="*/ 540697 w 2689442"/>
              <a:gd name="connsiteY28" fmla="*/ 629989 h 2689442"/>
              <a:gd name="connsiteX29" fmla="*/ 404145 w 2689442"/>
              <a:gd name="connsiteY29" fmla="*/ 393488 h 2689442"/>
              <a:gd name="connsiteX30" fmla="*/ 571269 w 2689442"/>
              <a:gd name="connsiteY30" fmla="*/ 253255 h 2689442"/>
              <a:gd name="connsiteX31" fmla="*/ 780465 w 2689442"/>
              <a:gd name="connsiteY31" fmla="*/ 428800 h 2689442"/>
              <a:gd name="connsiteX32" fmla="*/ 1188225 w 2689442"/>
              <a:gd name="connsiteY32" fmla="*/ 280388 h 2689442"/>
              <a:gd name="connsiteX33" fmla="*/ 1235639 w 2689442"/>
              <a:gd name="connsiteY33" fmla="*/ 11444 h 2689442"/>
              <a:gd name="connsiteX34" fmla="*/ 1453803 w 2689442"/>
              <a:gd name="connsiteY34" fmla="*/ 11444 h 2689442"/>
              <a:gd name="connsiteX35" fmla="*/ 1501218 w 2689442"/>
              <a:gd name="connsiteY35" fmla="*/ 280388 h 2689442"/>
              <a:gd name="connsiteX36" fmla="*/ 1908978 w 2689442"/>
              <a:gd name="connsiteY36" fmla="*/ 428800 h 2689442"/>
              <a:gd name="connsiteX37" fmla="*/ 1908977 w 2689442"/>
              <a:gd name="connsiteY37" fmla="*/ 428800 h 268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689442" h="2689442">
                <a:moveTo>
                  <a:pt x="1908977" y="428800"/>
                </a:moveTo>
                <a:lnTo>
                  <a:pt x="2118173" y="253255"/>
                </a:lnTo>
                <a:lnTo>
                  <a:pt x="2285297" y="393488"/>
                </a:lnTo>
                <a:lnTo>
                  <a:pt x="2148745" y="629989"/>
                </a:lnTo>
                <a:cubicBezTo>
                  <a:pt x="2245841" y="739216"/>
                  <a:pt x="2319665" y="867081"/>
                  <a:pt x="2365709" y="1005782"/>
                </a:cubicBezTo>
                <a:lnTo>
                  <a:pt x="2638801" y="1005775"/>
                </a:lnTo>
                <a:lnTo>
                  <a:pt x="2676684" y="1220625"/>
                </a:lnTo>
                <a:lnTo>
                  <a:pt x="2420060" y="1314021"/>
                </a:lnTo>
                <a:cubicBezTo>
                  <a:pt x="2424231" y="1460106"/>
                  <a:pt x="2398592" y="1605509"/>
                  <a:pt x="2344709" y="1741357"/>
                </a:cubicBezTo>
                <a:lnTo>
                  <a:pt x="2553914" y="1916892"/>
                </a:lnTo>
                <a:lnTo>
                  <a:pt x="2444832" y="2105827"/>
                </a:lnTo>
                <a:lnTo>
                  <a:pt x="2188212" y="2012418"/>
                </a:lnTo>
                <a:cubicBezTo>
                  <a:pt x="2097505" y="2127006"/>
                  <a:pt x="1984402" y="2221911"/>
                  <a:pt x="1855803" y="2291342"/>
                </a:cubicBezTo>
                <a:lnTo>
                  <a:pt x="1903232" y="2560283"/>
                </a:lnTo>
                <a:lnTo>
                  <a:pt x="1698225" y="2634900"/>
                </a:lnTo>
                <a:lnTo>
                  <a:pt x="1561685" y="2398392"/>
                </a:lnTo>
                <a:cubicBezTo>
                  <a:pt x="1418544" y="2427867"/>
                  <a:pt x="1270898" y="2427867"/>
                  <a:pt x="1127756" y="2398392"/>
                </a:cubicBezTo>
                <a:lnTo>
                  <a:pt x="991217" y="2634900"/>
                </a:lnTo>
                <a:lnTo>
                  <a:pt x="786210" y="2560283"/>
                </a:lnTo>
                <a:lnTo>
                  <a:pt x="833639" y="2291342"/>
                </a:lnTo>
                <a:cubicBezTo>
                  <a:pt x="705040" y="2221911"/>
                  <a:pt x="591937" y="2127006"/>
                  <a:pt x="501230" y="2012418"/>
                </a:cubicBezTo>
                <a:lnTo>
                  <a:pt x="244610" y="2105827"/>
                </a:lnTo>
                <a:lnTo>
                  <a:pt x="135528" y="1916892"/>
                </a:lnTo>
                <a:lnTo>
                  <a:pt x="344733" y="1741357"/>
                </a:lnTo>
                <a:cubicBezTo>
                  <a:pt x="290850" y="1605509"/>
                  <a:pt x="265211" y="1460106"/>
                  <a:pt x="269382" y="1314021"/>
                </a:cubicBezTo>
                <a:lnTo>
                  <a:pt x="12758" y="1220625"/>
                </a:lnTo>
                <a:lnTo>
                  <a:pt x="50641" y="1005775"/>
                </a:lnTo>
                <a:lnTo>
                  <a:pt x="323733" y="1005782"/>
                </a:lnTo>
                <a:cubicBezTo>
                  <a:pt x="369778" y="867081"/>
                  <a:pt x="443601" y="739215"/>
                  <a:pt x="540697" y="629989"/>
                </a:cubicBezTo>
                <a:lnTo>
                  <a:pt x="404145" y="393488"/>
                </a:lnTo>
                <a:lnTo>
                  <a:pt x="571269" y="253255"/>
                </a:lnTo>
                <a:lnTo>
                  <a:pt x="780465" y="428800"/>
                </a:lnTo>
                <a:cubicBezTo>
                  <a:pt x="904893" y="352146"/>
                  <a:pt x="1043635" y="301648"/>
                  <a:pt x="1188225" y="280388"/>
                </a:cubicBezTo>
                <a:lnTo>
                  <a:pt x="1235639" y="11444"/>
                </a:lnTo>
                <a:lnTo>
                  <a:pt x="1453803" y="11444"/>
                </a:lnTo>
                <a:lnTo>
                  <a:pt x="1501218" y="280388"/>
                </a:lnTo>
                <a:cubicBezTo>
                  <a:pt x="1645808" y="301648"/>
                  <a:pt x="1784550" y="352146"/>
                  <a:pt x="1908978" y="428800"/>
                </a:cubicBezTo>
                <a:lnTo>
                  <a:pt x="1908977" y="42880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88847" tIns="561396" rIns="488847" bIns="599612" numCol="1" spcCol="1270" anchor="ctr" anchorCtr="0">
            <a:noAutofit/>
          </a:bodyPr>
          <a:lstStyle/>
          <a:p>
            <a:pPr algn="ctr" defTabSz="173345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Informační servis</a:t>
            </a:r>
          </a:p>
        </p:txBody>
      </p:sp>
      <p:sp>
        <p:nvSpPr>
          <p:cNvPr id="23" name="Volný tvar: obrazec 22">
            <a:extLst>
              <a:ext uri="{FF2B5EF4-FFF2-40B4-BE49-F238E27FC236}">
                <a16:creationId xmlns:a16="http://schemas.microsoft.com/office/drawing/2014/main" id="{26A68C4A-60D9-4069-B5BF-1FE27F7C7F68}"/>
              </a:ext>
            </a:extLst>
          </p:cNvPr>
          <p:cNvSpPr/>
          <p:nvPr/>
        </p:nvSpPr>
        <p:spPr>
          <a:xfrm rot="697595">
            <a:off x="2254439" y="4892781"/>
            <a:ext cx="2673720" cy="1488435"/>
          </a:xfrm>
          <a:custGeom>
            <a:avLst/>
            <a:gdLst>
              <a:gd name="connsiteX0" fmla="*/ 1908977 w 2689442"/>
              <a:gd name="connsiteY0" fmla="*/ 428800 h 2689442"/>
              <a:gd name="connsiteX1" fmla="*/ 2118173 w 2689442"/>
              <a:gd name="connsiteY1" fmla="*/ 253255 h 2689442"/>
              <a:gd name="connsiteX2" fmla="*/ 2285297 w 2689442"/>
              <a:gd name="connsiteY2" fmla="*/ 393488 h 2689442"/>
              <a:gd name="connsiteX3" fmla="*/ 2148745 w 2689442"/>
              <a:gd name="connsiteY3" fmla="*/ 629989 h 2689442"/>
              <a:gd name="connsiteX4" fmla="*/ 2365709 w 2689442"/>
              <a:gd name="connsiteY4" fmla="*/ 1005782 h 2689442"/>
              <a:gd name="connsiteX5" fmla="*/ 2638801 w 2689442"/>
              <a:gd name="connsiteY5" fmla="*/ 1005775 h 2689442"/>
              <a:gd name="connsiteX6" fmla="*/ 2676684 w 2689442"/>
              <a:gd name="connsiteY6" fmla="*/ 1220625 h 2689442"/>
              <a:gd name="connsiteX7" fmla="*/ 2420060 w 2689442"/>
              <a:gd name="connsiteY7" fmla="*/ 1314021 h 2689442"/>
              <a:gd name="connsiteX8" fmla="*/ 2344709 w 2689442"/>
              <a:gd name="connsiteY8" fmla="*/ 1741357 h 2689442"/>
              <a:gd name="connsiteX9" fmla="*/ 2553914 w 2689442"/>
              <a:gd name="connsiteY9" fmla="*/ 1916892 h 2689442"/>
              <a:gd name="connsiteX10" fmla="*/ 2444832 w 2689442"/>
              <a:gd name="connsiteY10" fmla="*/ 2105827 h 2689442"/>
              <a:gd name="connsiteX11" fmla="*/ 2188212 w 2689442"/>
              <a:gd name="connsiteY11" fmla="*/ 2012418 h 2689442"/>
              <a:gd name="connsiteX12" fmla="*/ 1855803 w 2689442"/>
              <a:gd name="connsiteY12" fmla="*/ 2291342 h 2689442"/>
              <a:gd name="connsiteX13" fmla="*/ 1903232 w 2689442"/>
              <a:gd name="connsiteY13" fmla="*/ 2560283 h 2689442"/>
              <a:gd name="connsiteX14" fmla="*/ 1698225 w 2689442"/>
              <a:gd name="connsiteY14" fmla="*/ 2634900 h 2689442"/>
              <a:gd name="connsiteX15" fmla="*/ 1561685 w 2689442"/>
              <a:gd name="connsiteY15" fmla="*/ 2398392 h 2689442"/>
              <a:gd name="connsiteX16" fmla="*/ 1127756 w 2689442"/>
              <a:gd name="connsiteY16" fmla="*/ 2398392 h 2689442"/>
              <a:gd name="connsiteX17" fmla="*/ 991217 w 2689442"/>
              <a:gd name="connsiteY17" fmla="*/ 2634900 h 2689442"/>
              <a:gd name="connsiteX18" fmla="*/ 786210 w 2689442"/>
              <a:gd name="connsiteY18" fmla="*/ 2560283 h 2689442"/>
              <a:gd name="connsiteX19" fmla="*/ 833639 w 2689442"/>
              <a:gd name="connsiteY19" fmla="*/ 2291342 h 2689442"/>
              <a:gd name="connsiteX20" fmla="*/ 501230 w 2689442"/>
              <a:gd name="connsiteY20" fmla="*/ 2012418 h 2689442"/>
              <a:gd name="connsiteX21" fmla="*/ 244610 w 2689442"/>
              <a:gd name="connsiteY21" fmla="*/ 2105827 h 2689442"/>
              <a:gd name="connsiteX22" fmla="*/ 135528 w 2689442"/>
              <a:gd name="connsiteY22" fmla="*/ 1916892 h 2689442"/>
              <a:gd name="connsiteX23" fmla="*/ 344733 w 2689442"/>
              <a:gd name="connsiteY23" fmla="*/ 1741357 h 2689442"/>
              <a:gd name="connsiteX24" fmla="*/ 269382 w 2689442"/>
              <a:gd name="connsiteY24" fmla="*/ 1314021 h 2689442"/>
              <a:gd name="connsiteX25" fmla="*/ 12758 w 2689442"/>
              <a:gd name="connsiteY25" fmla="*/ 1220625 h 2689442"/>
              <a:gd name="connsiteX26" fmla="*/ 50641 w 2689442"/>
              <a:gd name="connsiteY26" fmla="*/ 1005775 h 2689442"/>
              <a:gd name="connsiteX27" fmla="*/ 323733 w 2689442"/>
              <a:gd name="connsiteY27" fmla="*/ 1005782 h 2689442"/>
              <a:gd name="connsiteX28" fmla="*/ 540697 w 2689442"/>
              <a:gd name="connsiteY28" fmla="*/ 629989 h 2689442"/>
              <a:gd name="connsiteX29" fmla="*/ 404145 w 2689442"/>
              <a:gd name="connsiteY29" fmla="*/ 393488 h 2689442"/>
              <a:gd name="connsiteX30" fmla="*/ 571269 w 2689442"/>
              <a:gd name="connsiteY30" fmla="*/ 253255 h 2689442"/>
              <a:gd name="connsiteX31" fmla="*/ 780465 w 2689442"/>
              <a:gd name="connsiteY31" fmla="*/ 428800 h 2689442"/>
              <a:gd name="connsiteX32" fmla="*/ 1188225 w 2689442"/>
              <a:gd name="connsiteY32" fmla="*/ 280388 h 2689442"/>
              <a:gd name="connsiteX33" fmla="*/ 1235639 w 2689442"/>
              <a:gd name="connsiteY33" fmla="*/ 11444 h 2689442"/>
              <a:gd name="connsiteX34" fmla="*/ 1453803 w 2689442"/>
              <a:gd name="connsiteY34" fmla="*/ 11444 h 2689442"/>
              <a:gd name="connsiteX35" fmla="*/ 1501218 w 2689442"/>
              <a:gd name="connsiteY35" fmla="*/ 280388 h 2689442"/>
              <a:gd name="connsiteX36" fmla="*/ 1908978 w 2689442"/>
              <a:gd name="connsiteY36" fmla="*/ 428800 h 2689442"/>
              <a:gd name="connsiteX37" fmla="*/ 1908977 w 2689442"/>
              <a:gd name="connsiteY37" fmla="*/ 428800 h 268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689442" h="2689442">
                <a:moveTo>
                  <a:pt x="1908977" y="428800"/>
                </a:moveTo>
                <a:lnTo>
                  <a:pt x="2118173" y="253255"/>
                </a:lnTo>
                <a:lnTo>
                  <a:pt x="2285297" y="393488"/>
                </a:lnTo>
                <a:lnTo>
                  <a:pt x="2148745" y="629989"/>
                </a:lnTo>
                <a:cubicBezTo>
                  <a:pt x="2245841" y="739216"/>
                  <a:pt x="2319665" y="867081"/>
                  <a:pt x="2365709" y="1005782"/>
                </a:cubicBezTo>
                <a:lnTo>
                  <a:pt x="2638801" y="1005775"/>
                </a:lnTo>
                <a:lnTo>
                  <a:pt x="2676684" y="1220625"/>
                </a:lnTo>
                <a:lnTo>
                  <a:pt x="2420060" y="1314021"/>
                </a:lnTo>
                <a:cubicBezTo>
                  <a:pt x="2424231" y="1460106"/>
                  <a:pt x="2398592" y="1605509"/>
                  <a:pt x="2344709" y="1741357"/>
                </a:cubicBezTo>
                <a:lnTo>
                  <a:pt x="2553914" y="1916892"/>
                </a:lnTo>
                <a:lnTo>
                  <a:pt x="2444832" y="2105827"/>
                </a:lnTo>
                <a:lnTo>
                  <a:pt x="2188212" y="2012418"/>
                </a:lnTo>
                <a:cubicBezTo>
                  <a:pt x="2097505" y="2127006"/>
                  <a:pt x="1984402" y="2221911"/>
                  <a:pt x="1855803" y="2291342"/>
                </a:cubicBezTo>
                <a:lnTo>
                  <a:pt x="1903232" y="2560283"/>
                </a:lnTo>
                <a:lnTo>
                  <a:pt x="1698225" y="2634900"/>
                </a:lnTo>
                <a:lnTo>
                  <a:pt x="1561685" y="2398392"/>
                </a:lnTo>
                <a:cubicBezTo>
                  <a:pt x="1418544" y="2427867"/>
                  <a:pt x="1270898" y="2427867"/>
                  <a:pt x="1127756" y="2398392"/>
                </a:cubicBezTo>
                <a:lnTo>
                  <a:pt x="991217" y="2634900"/>
                </a:lnTo>
                <a:lnTo>
                  <a:pt x="786210" y="2560283"/>
                </a:lnTo>
                <a:lnTo>
                  <a:pt x="833639" y="2291342"/>
                </a:lnTo>
                <a:cubicBezTo>
                  <a:pt x="705040" y="2221911"/>
                  <a:pt x="591937" y="2127006"/>
                  <a:pt x="501230" y="2012418"/>
                </a:cubicBezTo>
                <a:lnTo>
                  <a:pt x="244610" y="2105827"/>
                </a:lnTo>
                <a:lnTo>
                  <a:pt x="135528" y="1916892"/>
                </a:lnTo>
                <a:lnTo>
                  <a:pt x="344733" y="1741357"/>
                </a:lnTo>
                <a:cubicBezTo>
                  <a:pt x="290850" y="1605509"/>
                  <a:pt x="265211" y="1460106"/>
                  <a:pt x="269382" y="1314021"/>
                </a:cubicBezTo>
                <a:lnTo>
                  <a:pt x="12758" y="1220625"/>
                </a:lnTo>
                <a:lnTo>
                  <a:pt x="50641" y="1005775"/>
                </a:lnTo>
                <a:lnTo>
                  <a:pt x="323733" y="1005782"/>
                </a:lnTo>
                <a:cubicBezTo>
                  <a:pt x="369778" y="867081"/>
                  <a:pt x="443601" y="739215"/>
                  <a:pt x="540697" y="629989"/>
                </a:cubicBezTo>
                <a:lnTo>
                  <a:pt x="404145" y="393488"/>
                </a:lnTo>
                <a:lnTo>
                  <a:pt x="571269" y="253255"/>
                </a:lnTo>
                <a:lnTo>
                  <a:pt x="780465" y="428800"/>
                </a:lnTo>
                <a:cubicBezTo>
                  <a:pt x="904893" y="352146"/>
                  <a:pt x="1043635" y="301648"/>
                  <a:pt x="1188225" y="280388"/>
                </a:cubicBezTo>
                <a:lnTo>
                  <a:pt x="1235639" y="11444"/>
                </a:lnTo>
                <a:lnTo>
                  <a:pt x="1453803" y="11444"/>
                </a:lnTo>
                <a:lnTo>
                  <a:pt x="1501218" y="280388"/>
                </a:lnTo>
                <a:cubicBezTo>
                  <a:pt x="1645808" y="301648"/>
                  <a:pt x="1784550" y="352146"/>
                  <a:pt x="1908978" y="428800"/>
                </a:cubicBezTo>
                <a:lnTo>
                  <a:pt x="1908977" y="42880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88847" tIns="561396" rIns="488847" bIns="599612" numCol="1" spcCol="1270" anchor="ctr" anchorCtr="0">
            <a:noAutofit/>
          </a:bodyPr>
          <a:lstStyle/>
          <a:p>
            <a:pPr algn="ctr" defTabSz="173345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Vzdělávání</a:t>
            </a:r>
            <a:b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poradenství</a:t>
            </a:r>
          </a:p>
        </p:txBody>
      </p:sp>
      <p:sp>
        <p:nvSpPr>
          <p:cNvPr id="24" name="Volný tvar: obrazec 23">
            <a:extLst>
              <a:ext uri="{FF2B5EF4-FFF2-40B4-BE49-F238E27FC236}">
                <a16:creationId xmlns:a16="http://schemas.microsoft.com/office/drawing/2014/main" id="{CB41C6A5-4345-478E-98BA-F9752647D929}"/>
              </a:ext>
            </a:extLst>
          </p:cNvPr>
          <p:cNvSpPr/>
          <p:nvPr/>
        </p:nvSpPr>
        <p:spPr>
          <a:xfrm rot="20585415">
            <a:off x="4682287" y="5007587"/>
            <a:ext cx="2486231" cy="1440095"/>
          </a:xfrm>
          <a:custGeom>
            <a:avLst/>
            <a:gdLst>
              <a:gd name="connsiteX0" fmla="*/ 1908977 w 2689442"/>
              <a:gd name="connsiteY0" fmla="*/ 428800 h 2689442"/>
              <a:gd name="connsiteX1" fmla="*/ 2118173 w 2689442"/>
              <a:gd name="connsiteY1" fmla="*/ 253255 h 2689442"/>
              <a:gd name="connsiteX2" fmla="*/ 2285297 w 2689442"/>
              <a:gd name="connsiteY2" fmla="*/ 393488 h 2689442"/>
              <a:gd name="connsiteX3" fmla="*/ 2148745 w 2689442"/>
              <a:gd name="connsiteY3" fmla="*/ 629989 h 2689442"/>
              <a:gd name="connsiteX4" fmla="*/ 2365709 w 2689442"/>
              <a:gd name="connsiteY4" fmla="*/ 1005782 h 2689442"/>
              <a:gd name="connsiteX5" fmla="*/ 2638801 w 2689442"/>
              <a:gd name="connsiteY5" fmla="*/ 1005775 h 2689442"/>
              <a:gd name="connsiteX6" fmla="*/ 2676684 w 2689442"/>
              <a:gd name="connsiteY6" fmla="*/ 1220625 h 2689442"/>
              <a:gd name="connsiteX7" fmla="*/ 2420060 w 2689442"/>
              <a:gd name="connsiteY7" fmla="*/ 1314021 h 2689442"/>
              <a:gd name="connsiteX8" fmla="*/ 2344709 w 2689442"/>
              <a:gd name="connsiteY8" fmla="*/ 1741357 h 2689442"/>
              <a:gd name="connsiteX9" fmla="*/ 2553914 w 2689442"/>
              <a:gd name="connsiteY9" fmla="*/ 1916892 h 2689442"/>
              <a:gd name="connsiteX10" fmla="*/ 2444832 w 2689442"/>
              <a:gd name="connsiteY10" fmla="*/ 2105827 h 2689442"/>
              <a:gd name="connsiteX11" fmla="*/ 2188212 w 2689442"/>
              <a:gd name="connsiteY11" fmla="*/ 2012418 h 2689442"/>
              <a:gd name="connsiteX12" fmla="*/ 1855803 w 2689442"/>
              <a:gd name="connsiteY12" fmla="*/ 2291342 h 2689442"/>
              <a:gd name="connsiteX13" fmla="*/ 1903232 w 2689442"/>
              <a:gd name="connsiteY13" fmla="*/ 2560283 h 2689442"/>
              <a:gd name="connsiteX14" fmla="*/ 1698225 w 2689442"/>
              <a:gd name="connsiteY14" fmla="*/ 2634900 h 2689442"/>
              <a:gd name="connsiteX15" fmla="*/ 1561685 w 2689442"/>
              <a:gd name="connsiteY15" fmla="*/ 2398392 h 2689442"/>
              <a:gd name="connsiteX16" fmla="*/ 1127756 w 2689442"/>
              <a:gd name="connsiteY16" fmla="*/ 2398392 h 2689442"/>
              <a:gd name="connsiteX17" fmla="*/ 991217 w 2689442"/>
              <a:gd name="connsiteY17" fmla="*/ 2634900 h 2689442"/>
              <a:gd name="connsiteX18" fmla="*/ 786210 w 2689442"/>
              <a:gd name="connsiteY18" fmla="*/ 2560283 h 2689442"/>
              <a:gd name="connsiteX19" fmla="*/ 833639 w 2689442"/>
              <a:gd name="connsiteY19" fmla="*/ 2291342 h 2689442"/>
              <a:gd name="connsiteX20" fmla="*/ 501230 w 2689442"/>
              <a:gd name="connsiteY20" fmla="*/ 2012418 h 2689442"/>
              <a:gd name="connsiteX21" fmla="*/ 244610 w 2689442"/>
              <a:gd name="connsiteY21" fmla="*/ 2105827 h 2689442"/>
              <a:gd name="connsiteX22" fmla="*/ 135528 w 2689442"/>
              <a:gd name="connsiteY22" fmla="*/ 1916892 h 2689442"/>
              <a:gd name="connsiteX23" fmla="*/ 344733 w 2689442"/>
              <a:gd name="connsiteY23" fmla="*/ 1741357 h 2689442"/>
              <a:gd name="connsiteX24" fmla="*/ 269382 w 2689442"/>
              <a:gd name="connsiteY24" fmla="*/ 1314021 h 2689442"/>
              <a:gd name="connsiteX25" fmla="*/ 12758 w 2689442"/>
              <a:gd name="connsiteY25" fmla="*/ 1220625 h 2689442"/>
              <a:gd name="connsiteX26" fmla="*/ 50641 w 2689442"/>
              <a:gd name="connsiteY26" fmla="*/ 1005775 h 2689442"/>
              <a:gd name="connsiteX27" fmla="*/ 323733 w 2689442"/>
              <a:gd name="connsiteY27" fmla="*/ 1005782 h 2689442"/>
              <a:gd name="connsiteX28" fmla="*/ 540697 w 2689442"/>
              <a:gd name="connsiteY28" fmla="*/ 629989 h 2689442"/>
              <a:gd name="connsiteX29" fmla="*/ 404145 w 2689442"/>
              <a:gd name="connsiteY29" fmla="*/ 393488 h 2689442"/>
              <a:gd name="connsiteX30" fmla="*/ 571269 w 2689442"/>
              <a:gd name="connsiteY30" fmla="*/ 253255 h 2689442"/>
              <a:gd name="connsiteX31" fmla="*/ 780465 w 2689442"/>
              <a:gd name="connsiteY31" fmla="*/ 428800 h 2689442"/>
              <a:gd name="connsiteX32" fmla="*/ 1188225 w 2689442"/>
              <a:gd name="connsiteY32" fmla="*/ 280388 h 2689442"/>
              <a:gd name="connsiteX33" fmla="*/ 1235639 w 2689442"/>
              <a:gd name="connsiteY33" fmla="*/ 11444 h 2689442"/>
              <a:gd name="connsiteX34" fmla="*/ 1453803 w 2689442"/>
              <a:gd name="connsiteY34" fmla="*/ 11444 h 2689442"/>
              <a:gd name="connsiteX35" fmla="*/ 1501218 w 2689442"/>
              <a:gd name="connsiteY35" fmla="*/ 280388 h 2689442"/>
              <a:gd name="connsiteX36" fmla="*/ 1908978 w 2689442"/>
              <a:gd name="connsiteY36" fmla="*/ 428800 h 2689442"/>
              <a:gd name="connsiteX37" fmla="*/ 1908977 w 2689442"/>
              <a:gd name="connsiteY37" fmla="*/ 428800 h 268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689442" h="2689442">
                <a:moveTo>
                  <a:pt x="1908977" y="428800"/>
                </a:moveTo>
                <a:lnTo>
                  <a:pt x="2118173" y="253255"/>
                </a:lnTo>
                <a:lnTo>
                  <a:pt x="2285297" y="393488"/>
                </a:lnTo>
                <a:lnTo>
                  <a:pt x="2148745" y="629989"/>
                </a:lnTo>
                <a:cubicBezTo>
                  <a:pt x="2245841" y="739216"/>
                  <a:pt x="2319665" y="867081"/>
                  <a:pt x="2365709" y="1005782"/>
                </a:cubicBezTo>
                <a:lnTo>
                  <a:pt x="2638801" y="1005775"/>
                </a:lnTo>
                <a:lnTo>
                  <a:pt x="2676684" y="1220625"/>
                </a:lnTo>
                <a:lnTo>
                  <a:pt x="2420060" y="1314021"/>
                </a:lnTo>
                <a:cubicBezTo>
                  <a:pt x="2424231" y="1460106"/>
                  <a:pt x="2398592" y="1605509"/>
                  <a:pt x="2344709" y="1741357"/>
                </a:cubicBezTo>
                <a:lnTo>
                  <a:pt x="2553914" y="1916892"/>
                </a:lnTo>
                <a:lnTo>
                  <a:pt x="2444832" y="2105827"/>
                </a:lnTo>
                <a:lnTo>
                  <a:pt x="2188212" y="2012418"/>
                </a:lnTo>
                <a:cubicBezTo>
                  <a:pt x="2097505" y="2127006"/>
                  <a:pt x="1984402" y="2221911"/>
                  <a:pt x="1855803" y="2291342"/>
                </a:cubicBezTo>
                <a:lnTo>
                  <a:pt x="1903232" y="2560283"/>
                </a:lnTo>
                <a:lnTo>
                  <a:pt x="1698225" y="2634900"/>
                </a:lnTo>
                <a:lnTo>
                  <a:pt x="1561685" y="2398392"/>
                </a:lnTo>
                <a:cubicBezTo>
                  <a:pt x="1418544" y="2427867"/>
                  <a:pt x="1270898" y="2427867"/>
                  <a:pt x="1127756" y="2398392"/>
                </a:cubicBezTo>
                <a:lnTo>
                  <a:pt x="991217" y="2634900"/>
                </a:lnTo>
                <a:lnTo>
                  <a:pt x="786210" y="2560283"/>
                </a:lnTo>
                <a:lnTo>
                  <a:pt x="833639" y="2291342"/>
                </a:lnTo>
                <a:cubicBezTo>
                  <a:pt x="705040" y="2221911"/>
                  <a:pt x="591937" y="2127006"/>
                  <a:pt x="501230" y="2012418"/>
                </a:cubicBezTo>
                <a:lnTo>
                  <a:pt x="244610" y="2105827"/>
                </a:lnTo>
                <a:lnTo>
                  <a:pt x="135528" y="1916892"/>
                </a:lnTo>
                <a:lnTo>
                  <a:pt x="344733" y="1741357"/>
                </a:lnTo>
                <a:cubicBezTo>
                  <a:pt x="290850" y="1605509"/>
                  <a:pt x="265211" y="1460106"/>
                  <a:pt x="269382" y="1314021"/>
                </a:cubicBezTo>
                <a:lnTo>
                  <a:pt x="12758" y="1220625"/>
                </a:lnTo>
                <a:lnTo>
                  <a:pt x="50641" y="1005775"/>
                </a:lnTo>
                <a:lnTo>
                  <a:pt x="323733" y="1005782"/>
                </a:lnTo>
                <a:cubicBezTo>
                  <a:pt x="369778" y="867081"/>
                  <a:pt x="443601" y="739215"/>
                  <a:pt x="540697" y="629989"/>
                </a:cubicBezTo>
                <a:lnTo>
                  <a:pt x="404145" y="393488"/>
                </a:lnTo>
                <a:lnTo>
                  <a:pt x="571269" y="253255"/>
                </a:lnTo>
                <a:lnTo>
                  <a:pt x="780465" y="428800"/>
                </a:lnTo>
                <a:cubicBezTo>
                  <a:pt x="904893" y="352146"/>
                  <a:pt x="1043635" y="301648"/>
                  <a:pt x="1188225" y="280388"/>
                </a:cubicBezTo>
                <a:lnTo>
                  <a:pt x="1235639" y="11444"/>
                </a:lnTo>
                <a:lnTo>
                  <a:pt x="1453803" y="11444"/>
                </a:lnTo>
                <a:lnTo>
                  <a:pt x="1501218" y="280388"/>
                </a:lnTo>
                <a:cubicBezTo>
                  <a:pt x="1645808" y="301648"/>
                  <a:pt x="1784550" y="352146"/>
                  <a:pt x="1908978" y="428800"/>
                </a:cubicBezTo>
                <a:lnTo>
                  <a:pt x="1908977" y="42880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88847" tIns="561396" rIns="488847" bIns="599612" numCol="1" spcCol="1270" anchor="ctr" anchorCtr="0">
            <a:noAutofit/>
          </a:bodyPr>
          <a:lstStyle/>
          <a:p>
            <a:pPr algn="ctr" defTabSz="173345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Iniciace rozvoje destinace</a:t>
            </a:r>
          </a:p>
        </p:txBody>
      </p:sp>
      <p:sp>
        <p:nvSpPr>
          <p:cNvPr id="25" name="Volný tvar: obrazec 24">
            <a:extLst>
              <a:ext uri="{FF2B5EF4-FFF2-40B4-BE49-F238E27FC236}">
                <a16:creationId xmlns:a16="http://schemas.microsoft.com/office/drawing/2014/main" id="{1CE80022-7DE2-4DD1-B056-030B33AE374A}"/>
              </a:ext>
            </a:extLst>
          </p:cNvPr>
          <p:cNvSpPr/>
          <p:nvPr/>
        </p:nvSpPr>
        <p:spPr>
          <a:xfrm rot="20991412">
            <a:off x="1418562" y="3449663"/>
            <a:ext cx="2486231" cy="1669543"/>
          </a:xfrm>
          <a:custGeom>
            <a:avLst/>
            <a:gdLst>
              <a:gd name="connsiteX0" fmla="*/ 1908977 w 2689442"/>
              <a:gd name="connsiteY0" fmla="*/ 428800 h 2689442"/>
              <a:gd name="connsiteX1" fmla="*/ 2118173 w 2689442"/>
              <a:gd name="connsiteY1" fmla="*/ 253255 h 2689442"/>
              <a:gd name="connsiteX2" fmla="*/ 2285297 w 2689442"/>
              <a:gd name="connsiteY2" fmla="*/ 393488 h 2689442"/>
              <a:gd name="connsiteX3" fmla="*/ 2148745 w 2689442"/>
              <a:gd name="connsiteY3" fmla="*/ 629989 h 2689442"/>
              <a:gd name="connsiteX4" fmla="*/ 2365709 w 2689442"/>
              <a:gd name="connsiteY4" fmla="*/ 1005782 h 2689442"/>
              <a:gd name="connsiteX5" fmla="*/ 2638801 w 2689442"/>
              <a:gd name="connsiteY5" fmla="*/ 1005775 h 2689442"/>
              <a:gd name="connsiteX6" fmla="*/ 2676684 w 2689442"/>
              <a:gd name="connsiteY6" fmla="*/ 1220625 h 2689442"/>
              <a:gd name="connsiteX7" fmla="*/ 2420060 w 2689442"/>
              <a:gd name="connsiteY7" fmla="*/ 1314021 h 2689442"/>
              <a:gd name="connsiteX8" fmla="*/ 2344709 w 2689442"/>
              <a:gd name="connsiteY8" fmla="*/ 1741357 h 2689442"/>
              <a:gd name="connsiteX9" fmla="*/ 2553914 w 2689442"/>
              <a:gd name="connsiteY9" fmla="*/ 1916892 h 2689442"/>
              <a:gd name="connsiteX10" fmla="*/ 2444832 w 2689442"/>
              <a:gd name="connsiteY10" fmla="*/ 2105827 h 2689442"/>
              <a:gd name="connsiteX11" fmla="*/ 2188212 w 2689442"/>
              <a:gd name="connsiteY11" fmla="*/ 2012418 h 2689442"/>
              <a:gd name="connsiteX12" fmla="*/ 1855803 w 2689442"/>
              <a:gd name="connsiteY12" fmla="*/ 2291342 h 2689442"/>
              <a:gd name="connsiteX13" fmla="*/ 1903232 w 2689442"/>
              <a:gd name="connsiteY13" fmla="*/ 2560283 h 2689442"/>
              <a:gd name="connsiteX14" fmla="*/ 1698225 w 2689442"/>
              <a:gd name="connsiteY14" fmla="*/ 2634900 h 2689442"/>
              <a:gd name="connsiteX15" fmla="*/ 1561685 w 2689442"/>
              <a:gd name="connsiteY15" fmla="*/ 2398392 h 2689442"/>
              <a:gd name="connsiteX16" fmla="*/ 1127756 w 2689442"/>
              <a:gd name="connsiteY16" fmla="*/ 2398392 h 2689442"/>
              <a:gd name="connsiteX17" fmla="*/ 991217 w 2689442"/>
              <a:gd name="connsiteY17" fmla="*/ 2634900 h 2689442"/>
              <a:gd name="connsiteX18" fmla="*/ 786210 w 2689442"/>
              <a:gd name="connsiteY18" fmla="*/ 2560283 h 2689442"/>
              <a:gd name="connsiteX19" fmla="*/ 833639 w 2689442"/>
              <a:gd name="connsiteY19" fmla="*/ 2291342 h 2689442"/>
              <a:gd name="connsiteX20" fmla="*/ 501230 w 2689442"/>
              <a:gd name="connsiteY20" fmla="*/ 2012418 h 2689442"/>
              <a:gd name="connsiteX21" fmla="*/ 244610 w 2689442"/>
              <a:gd name="connsiteY21" fmla="*/ 2105827 h 2689442"/>
              <a:gd name="connsiteX22" fmla="*/ 135528 w 2689442"/>
              <a:gd name="connsiteY22" fmla="*/ 1916892 h 2689442"/>
              <a:gd name="connsiteX23" fmla="*/ 344733 w 2689442"/>
              <a:gd name="connsiteY23" fmla="*/ 1741357 h 2689442"/>
              <a:gd name="connsiteX24" fmla="*/ 269382 w 2689442"/>
              <a:gd name="connsiteY24" fmla="*/ 1314021 h 2689442"/>
              <a:gd name="connsiteX25" fmla="*/ 12758 w 2689442"/>
              <a:gd name="connsiteY25" fmla="*/ 1220625 h 2689442"/>
              <a:gd name="connsiteX26" fmla="*/ 50641 w 2689442"/>
              <a:gd name="connsiteY26" fmla="*/ 1005775 h 2689442"/>
              <a:gd name="connsiteX27" fmla="*/ 323733 w 2689442"/>
              <a:gd name="connsiteY27" fmla="*/ 1005782 h 2689442"/>
              <a:gd name="connsiteX28" fmla="*/ 540697 w 2689442"/>
              <a:gd name="connsiteY28" fmla="*/ 629989 h 2689442"/>
              <a:gd name="connsiteX29" fmla="*/ 404145 w 2689442"/>
              <a:gd name="connsiteY29" fmla="*/ 393488 h 2689442"/>
              <a:gd name="connsiteX30" fmla="*/ 571269 w 2689442"/>
              <a:gd name="connsiteY30" fmla="*/ 253255 h 2689442"/>
              <a:gd name="connsiteX31" fmla="*/ 780465 w 2689442"/>
              <a:gd name="connsiteY31" fmla="*/ 428800 h 2689442"/>
              <a:gd name="connsiteX32" fmla="*/ 1188225 w 2689442"/>
              <a:gd name="connsiteY32" fmla="*/ 280388 h 2689442"/>
              <a:gd name="connsiteX33" fmla="*/ 1235639 w 2689442"/>
              <a:gd name="connsiteY33" fmla="*/ 11444 h 2689442"/>
              <a:gd name="connsiteX34" fmla="*/ 1453803 w 2689442"/>
              <a:gd name="connsiteY34" fmla="*/ 11444 h 2689442"/>
              <a:gd name="connsiteX35" fmla="*/ 1501218 w 2689442"/>
              <a:gd name="connsiteY35" fmla="*/ 280388 h 2689442"/>
              <a:gd name="connsiteX36" fmla="*/ 1908978 w 2689442"/>
              <a:gd name="connsiteY36" fmla="*/ 428800 h 2689442"/>
              <a:gd name="connsiteX37" fmla="*/ 1908977 w 2689442"/>
              <a:gd name="connsiteY37" fmla="*/ 428800 h 268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689442" h="2689442">
                <a:moveTo>
                  <a:pt x="1908977" y="428800"/>
                </a:moveTo>
                <a:lnTo>
                  <a:pt x="2118173" y="253255"/>
                </a:lnTo>
                <a:lnTo>
                  <a:pt x="2285297" y="393488"/>
                </a:lnTo>
                <a:lnTo>
                  <a:pt x="2148745" y="629989"/>
                </a:lnTo>
                <a:cubicBezTo>
                  <a:pt x="2245841" y="739216"/>
                  <a:pt x="2319665" y="867081"/>
                  <a:pt x="2365709" y="1005782"/>
                </a:cubicBezTo>
                <a:lnTo>
                  <a:pt x="2638801" y="1005775"/>
                </a:lnTo>
                <a:lnTo>
                  <a:pt x="2676684" y="1220625"/>
                </a:lnTo>
                <a:lnTo>
                  <a:pt x="2420060" y="1314021"/>
                </a:lnTo>
                <a:cubicBezTo>
                  <a:pt x="2424231" y="1460106"/>
                  <a:pt x="2398592" y="1605509"/>
                  <a:pt x="2344709" y="1741357"/>
                </a:cubicBezTo>
                <a:lnTo>
                  <a:pt x="2553914" y="1916892"/>
                </a:lnTo>
                <a:lnTo>
                  <a:pt x="2444832" y="2105827"/>
                </a:lnTo>
                <a:lnTo>
                  <a:pt x="2188212" y="2012418"/>
                </a:lnTo>
                <a:cubicBezTo>
                  <a:pt x="2097505" y="2127006"/>
                  <a:pt x="1984402" y="2221911"/>
                  <a:pt x="1855803" y="2291342"/>
                </a:cubicBezTo>
                <a:lnTo>
                  <a:pt x="1903232" y="2560283"/>
                </a:lnTo>
                <a:lnTo>
                  <a:pt x="1698225" y="2634900"/>
                </a:lnTo>
                <a:lnTo>
                  <a:pt x="1561685" y="2398392"/>
                </a:lnTo>
                <a:cubicBezTo>
                  <a:pt x="1418544" y="2427867"/>
                  <a:pt x="1270898" y="2427867"/>
                  <a:pt x="1127756" y="2398392"/>
                </a:cubicBezTo>
                <a:lnTo>
                  <a:pt x="991217" y="2634900"/>
                </a:lnTo>
                <a:lnTo>
                  <a:pt x="786210" y="2560283"/>
                </a:lnTo>
                <a:lnTo>
                  <a:pt x="833639" y="2291342"/>
                </a:lnTo>
                <a:cubicBezTo>
                  <a:pt x="705040" y="2221911"/>
                  <a:pt x="591937" y="2127006"/>
                  <a:pt x="501230" y="2012418"/>
                </a:cubicBezTo>
                <a:lnTo>
                  <a:pt x="244610" y="2105827"/>
                </a:lnTo>
                <a:lnTo>
                  <a:pt x="135528" y="1916892"/>
                </a:lnTo>
                <a:lnTo>
                  <a:pt x="344733" y="1741357"/>
                </a:lnTo>
                <a:cubicBezTo>
                  <a:pt x="290850" y="1605509"/>
                  <a:pt x="265211" y="1460106"/>
                  <a:pt x="269382" y="1314021"/>
                </a:cubicBezTo>
                <a:lnTo>
                  <a:pt x="12758" y="1220625"/>
                </a:lnTo>
                <a:lnTo>
                  <a:pt x="50641" y="1005775"/>
                </a:lnTo>
                <a:lnTo>
                  <a:pt x="323733" y="1005782"/>
                </a:lnTo>
                <a:cubicBezTo>
                  <a:pt x="369778" y="867081"/>
                  <a:pt x="443601" y="739215"/>
                  <a:pt x="540697" y="629989"/>
                </a:cubicBezTo>
                <a:lnTo>
                  <a:pt x="404145" y="393488"/>
                </a:lnTo>
                <a:lnTo>
                  <a:pt x="571269" y="253255"/>
                </a:lnTo>
                <a:lnTo>
                  <a:pt x="780465" y="428800"/>
                </a:lnTo>
                <a:cubicBezTo>
                  <a:pt x="904893" y="352146"/>
                  <a:pt x="1043635" y="301648"/>
                  <a:pt x="1188225" y="280388"/>
                </a:cubicBezTo>
                <a:lnTo>
                  <a:pt x="1235639" y="11444"/>
                </a:lnTo>
                <a:lnTo>
                  <a:pt x="1453803" y="11444"/>
                </a:lnTo>
                <a:lnTo>
                  <a:pt x="1501218" y="280388"/>
                </a:lnTo>
                <a:cubicBezTo>
                  <a:pt x="1645808" y="301648"/>
                  <a:pt x="1784550" y="352146"/>
                  <a:pt x="1908978" y="428800"/>
                </a:cubicBezTo>
                <a:lnTo>
                  <a:pt x="1908977" y="428800"/>
                </a:lnTo>
                <a:close/>
              </a:path>
            </a:pathLst>
          </a:custGeom>
          <a:solidFill>
            <a:srgbClr val="00206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88847" tIns="561396" rIns="488847" bIns="599612" numCol="1" spcCol="1270" anchor="ctr" anchorCtr="0">
            <a:noAutofit/>
          </a:bodyPr>
          <a:lstStyle/>
          <a:p>
            <a:pPr algn="ctr" defTabSz="173345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Statistika</a:t>
            </a:r>
          </a:p>
          <a:p>
            <a:pPr algn="ctr" defTabSz="173345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účelnost</a:t>
            </a:r>
          </a:p>
        </p:txBody>
      </p:sp>
      <p:sp>
        <p:nvSpPr>
          <p:cNvPr id="14" name="Volný tvar: obrazec 13">
            <a:extLst>
              <a:ext uri="{FF2B5EF4-FFF2-40B4-BE49-F238E27FC236}">
                <a16:creationId xmlns:a16="http://schemas.microsoft.com/office/drawing/2014/main" id="{358FB74B-8BDD-4C1D-B562-9503B3F2286B}"/>
              </a:ext>
            </a:extLst>
          </p:cNvPr>
          <p:cNvSpPr/>
          <p:nvPr/>
        </p:nvSpPr>
        <p:spPr>
          <a:xfrm rot="174870">
            <a:off x="6869407" y="5016087"/>
            <a:ext cx="2867111" cy="1554147"/>
          </a:xfrm>
          <a:custGeom>
            <a:avLst/>
            <a:gdLst>
              <a:gd name="connsiteX0" fmla="*/ 1908977 w 2689442"/>
              <a:gd name="connsiteY0" fmla="*/ 428800 h 2689442"/>
              <a:gd name="connsiteX1" fmla="*/ 2118173 w 2689442"/>
              <a:gd name="connsiteY1" fmla="*/ 253255 h 2689442"/>
              <a:gd name="connsiteX2" fmla="*/ 2285297 w 2689442"/>
              <a:gd name="connsiteY2" fmla="*/ 393488 h 2689442"/>
              <a:gd name="connsiteX3" fmla="*/ 2148745 w 2689442"/>
              <a:gd name="connsiteY3" fmla="*/ 629989 h 2689442"/>
              <a:gd name="connsiteX4" fmla="*/ 2365709 w 2689442"/>
              <a:gd name="connsiteY4" fmla="*/ 1005782 h 2689442"/>
              <a:gd name="connsiteX5" fmla="*/ 2638801 w 2689442"/>
              <a:gd name="connsiteY5" fmla="*/ 1005775 h 2689442"/>
              <a:gd name="connsiteX6" fmla="*/ 2676684 w 2689442"/>
              <a:gd name="connsiteY6" fmla="*/ 1220625 h 2689442"/>
              <a:gd name="connsiteX7" fmla="*/ 2420060 w 2689442"/>
              <a:gd name="connsiteY7" fmla="*/ 1314021 h 2689442"/>
              <a:gd name="connsiteX8" fmla="*/ 2344709 w 2689442"/>
              <a:gd name="connsiteY8" fmla="*/ 1741357 h 2689442"/>
              <a:gd name="connsiteX9" fmla="*/ 2553914 w 2689442"/>
              <a:gd name="connsiteY9" fmla="*/ 1916892 h 2689442"/>
              <a:gd name="connsiteX10" fmla="*/ 2444832 w 2689442"/>
              <a:gd name="connsiteY10" fmla="*/ 2105827 h 2689442"/>
              <a:gd name="connsiteX11" fmla="*/ 2188212 w 2689442"/>
              <a:gd name="connsiteY11" fmla="*/ 2012418 h 2689442"/>
              <a:gd name="connsiteX12" fmla="*/ 1855803 w 2689442"/>
              <a:gd name="connsiteY12" fmla="*/ 2291342 h 2689442"/>
              <a:gd name="connsiteX13" fmla="*/ 1903232 w 2689442"/>
              <a:gd name="connsiteY13" fmla="*/ 2560283 h 2689442"/>
              <a:gd name="connsiteX14" fmla="*/ 1698225 w 2689442"/>
              <a:gd name="connsiteY14" fmla="*/ 2634900 h 2689442"/>
              <a:gd name="connsiteX15" fmla="*/ 1561685 w 2689442"/>
              <a:gd name="connsiteY15" fmla="*/ 2398392 h 2689442"/>
              <a:gd name="connsiteX16" fmla="*/ 1127756 w 2689442"/>
              <a:gd name="connsiteY16" fmla="*/ 2398392 h 2689442"/>
              <a:gd name="connsiteX17" fmla="*/ 991217 w 2689442"/>
              <a:gd name="connsiteY17" fmla="*/ 2634900 h 2689442"/>
              <a:gd name="connsiteX18" fmla="*/ 786210 w 2689442"/>
              <a:gd name="connsiteY18" fmla="*/ 2560283 h 2689442"/>
              <a:gd name="connsiteX19" fmla="*/ 833639 w 2689442"/>
              <a:gd name="connsiteY19" fmla="*/ 2291342 h 2689442"/>
              <a:gd name="connsiteX20" fmla="*/ 501230 w 2689442"/>
              <a:gd name="connsiteY20" fmla="*/ 2012418 h 2689442"/>
              <a:gd name="connsiteX21" fmla="*/ 244610 w 2689442"/>
              <a:gd name="connsiteY21" fmla="*/ 2105827 h 2689442"/>
              <a:gd name="connsiteX22" fmla="*/ 135528 w 2689442"/>
              <a:gd name="connsiteY22" fmla="*/ 1916892 h 2689442"/>
              <a:gd name="connsiteX23" fmla="*/ 344733 w 2689442"/>
              <a:gd name="connsiteY23" fmla="*/ 1741357 h 2689442"/>
              <a:gd name="connsiteX24" fmla="*/ 269382 w 2689442"/>
              <a:gd name="connsiteY24" fmla="*/ 1314021 h 2689442"/>
              <a:gd name="connsiteX25" fmla="*/ 12758 w 2689442"/>
              <a:gd name="connsiteY25" fmla="*/ 1220625 h 2689442"/>
              <a:gd name="connsiteX26" fmla="*/ 50641 w 2689442"/>
              <a:gd name="connsiteY26" fmla="*/ 1005775 h 2689442"/>
              <a:gd name="connsiteX27" fmla="*/ 323733 w 2689442"/>
              <a:gd name="connsiteY27" fmla="*/ 1005782 h 2689442"/>
              <a:gd name="connsiteX28" fmla="*/ 540697 w 2689442"/>
              <a:gd name="connsiteY28" fmla="*/ 629989 h 2689442"/>
              <a:gd name="connsiteX29" fmla="*/ 404145 w 2689442"/>
              <a:gd name="connsiteY29" fmla="*/ 393488 h 2689442"/>
              <a:gd name="connsiteX30" fmla="*/ 571269 w 2689442"/>
              <a:gd name="connsiteY30" fmla="*/ 253255 h 2689442"/>
              <a:gd name="connsiteX31" fmla="*/ 780465 w 2689442"/>
              <a:gd name="connsiteY31" fmla="*/ 428800 h 2689442"/>
              <a:gd name="connsiteX32" fmla="*/ 1188225 w 2689442"/>
              <a:gd name="connsiteY32" fmla="*/ 280388 h 2689442"/>
              <a:gd name="connsiteX33" fmla="*/ 1235639 w 2689442"/>
              <a:gd name="connsiteY33" fmla="*/ 11444 h 2689442"/>
              <a:gd name="connsiteX34" fmla="*/ 1453803 w 2689442"/>
              <a:gd name="connsiteY34" fmla="*/ 11444 h 2689442"/>
              <a:gd name="connsiteX35" fmla="*/ 1501218 w 2689442"/>
              <a:gd name="connsiteY35" fmla="*/ 280388 h 2689442"/>
              <a:gd name="connsiteX36" fmla="*/ 1908978 w 2689442"/>
              <a:gd name="connsiteY36" fmla="*/ 428800 h 2689442"/>
              <a:gd name="connsiteX37" fmla="*/ 1908977 w 2689442"/>
              <a:gd name="connsiteY37" fmla="*/ 428800 h 2689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689442" h="2689442">
                <a:moveTo>
                  <a:pt x="1908977" y="428800"/>
                </a:moveTo>
                <a:lnTo>
                  <a:pt x="2118173" y="253255"/>
                </a:lnTo>
                <a:lnTo>
                  <a:pt x="2285297" y="393488"/>
                </a:lnTo>
                <a:lnTo>
                  <a:pt x="2148745" y="629989"/>
                </a:lnTo>
                <a:cubicBezTo>
                  <a:pt x="2245841" y="739216"/>
                  <a:pt x="2319665" y="867081"/>
                  <a:pt x="2365709" y="1005782"/>
                </a:cubicBezTo>
                <a:lnTo>
                  <a:pt x="2638801" y="1005775"/>
                </a:lnTo>
                <a:lnTo>
                  <a:pt x="2676684" y="1220625"/>
                </a:lnTo>
                <a:lnTo>
                  <a:pt x="2420060" y="1314021"/>
                </a:lnTo>
                <a:cubicBezTo>
                  <a:pt x="2424231" y="1460106"/>
                  <a:pt x="2398592" y="1605509"/>
                  <a:pt x="2344709" y="1741357"/>
                </a:cubicBezTo>
                <a:lnTo>
                  <a:pt x="2553914" y="1916892"/>
                </a:lnTo>
                <a:lnTo>
                  <a:pt x="2444832" y="2105827"/>
                </a:lnTo>
                <a:lnTo>
                  <a:pt x="2188212" y="2012418"/>
                </a:lnTo>
                <a:cubicBezTo>
                  <a:pt x="2097505" y="2127006"/>
                  <a:pt x="1984402" y="2221911"/>
                  <a:pt x="1855803" y="2291342"/>
                </a:cubicBezTo>
                <a:lnTo>
                  <a:pt x="1903232" y="2560283"/>
                </a:lnTo>
                <a:lnTo>
                  <a:pt x="1698225" y="2634900"/>
                </a:lnTo>
                <a:lnTo>
                  <a:pt x="1561685" y="2398392"/>
                </a:lnTo>
                <a:cubicBezTo>
                  <a:pt x="1418544" y="2427867"/>
                  <a:pt x="1270898" y="2427867"/>
                  <a:pt x="1127756" y="2398392"/>
                </a:cubicBezTo>
                <a:lnTo>
                  <a:pt x="991217" y="2634900"/>
                </a:lnTo>
                <a:lnTo>
                  <a:pt x="786210" y="2560283"/>
                </a:lnTo>
                <a:lnTo>
                  <a:pt x="833639" y="2291342"/>
                </a:lnTo>
                <a:cubicBezTo>
                  <a:pt x="705040" y="2221911"/>
                  <a:pt x="591937" y="2127006"/>
                  <a:pt x="501230" y="2012418"/>
                </a:cubicBezTo>
                <a:lnTo>
                  <a:pt x="244610" y="2105827"/>
                </a:lnTo>
                <a:lnTo>
                  <a:pt x="135528" y="1916892"/>
                </a:lnTo>
                <a:lnTo>
                  <a:pt x="344733" y="1741357"/>
                </a:lnTo>
                <a:cubicBezTo>
                  <a:pt x="290850" y="1605509"/>
                  <a:pt x="265211" y="1460106"/>
                  <a:pt x="269382" y="1314021"/>
                </a:cubicBezTo>
                <a:lnTo>
                  <a:pt x="12758" y="1220625"/>
                </a:lnTo>
                <a:lnTo>
                  <a:pt x="50641" y="1005775"/>
                </a:lnTo>
                <a:lnTo>
                  <a:pt x="323733" y="1005782"/>
                </a:lnTo>
                <a:cubicBezTo>
                  <a:pt x="369778" y="867081"/>
                  <a:pt x="443601" y="739215"/>
                  <a:pt x="540697" y="629989"/>
                </a:cubicBezTo>
                <a:lnTo>
                  <a:pt x="404145" y="393488"/>
                </a:lnTo>
                <a:lnTo>
                  <a:pt x="571269" y="253255"/>
                </a:lnTo>
                <a:lnTo>
                  <a:pt x="780465" y="428800"/>
                </a:lnTo>
                <a:cubicBezTo>
                  <a:pt x="904893" y="352146"/>
                  <a:pt x="1043635" y="301648"/>
                  <a:pt x="1188225" y="280388"/>
                </a:cubicBezTo>
                <a:lnTo>
                  <a:pt x="1235639" y="11444"/>
                </a:lnTo>
                <a:lnTo>
                  <a:pt x="1453803" y="11444"/>
                </a:lnTo>
                <a:lnTo>
                  <a:pt x="1501218" y="280388"/>
                </a:lnTo>
                <a:cubicBezTo>
                  <a:pt x="1645808" y="301648"/>
                  <a:pt x="1784550" y="352146"/>
                  <a:pt x="1908978" y="428800"/>
                </a:cubicBezTo>
                <a:lnTo>
                  <a:pt x="1908977" y="428800"/>
                </a:lnTo>
                <a:close/>
              </a:path>
            </a:pathLst>
          </a:custGeom>
          <a:solidFill>
            <a:srgbClr val="C0000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488847" tIns="561396" rIns="488847" bIns="599612" numCol="1" spcCol="1270" anchor="ctr" anchorCtr="0">
            <a:noAutofit/>
          </a:bodyPr>
          <a:lstStyle/>
          <a:p>
            <a:pPr algn="ctr" defTabSz="173345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Vyhledávání</a:t>
            </a:r>
            <a:b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zajišťování ZDROJŮ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DDCA41A7-5252-4059-B188-7BFB7FE2F52B}"/>
              </a:ext>
            </a:extLst>
          </p:cNvPr>
          <p:cNvSpPr/>
          <p:nvPr/>
        </p:nvSpPr>
        <p:spPr>
          <a:xfrm>
            <a:off x="1402820" y="740702"/>
            <a:ext cx="9395168" cy="707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43876" rtlCol="0" anchor="t" anchorCtr="0"/>
          <a:lstStyle/>
          <a:p>
            <a:pPr algn="ctr" defTabSz="250014"/>
            <a:r>
              <a:rPr lang="cs-CZ" sz="1951" b="1" i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3K - základní princip destinačního managementu / destinační spolupráce</a:t>
            </a:r>
          </a:p>
          <a:p>
            <a:pPr algn="ctr" defTabSz="250014">
              <a:spcBef>
                <a:spcPts val="183"/>
              </a:spcBef>
            </a:pPr>
            <a:r>
              <a:rPr lang="cs-CZ" sz="1951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KOMUNIKACE  				KOOPERACE					KOORDINACE</a:t>
            </a:r>
            <a:endParaRPr lang="cs-CZ" sz="1625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22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1375926" y="1089502"/>
            <a:ext cx="3719023" cy="5029197"/>
            <a:chOff x="1030767" y="4552002"/>
            <a:chExt cx="2115671" cy="1624679"/>
          </a:xfrm>
        </p:grpSpPr>
        <p:sp>
          <p:nvSpPr>
            <p:cNvPr id="16" name="Rectangle 15"/>
            <p:cNvSpPr/>
            <p:nvPr/>
          </p:nvSpPr>
          <p:spPr>
            <a:xfrm>
              <a:off x="1030767" y="4967873"/>
              <a:ext cx="2115671" cy="1208808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 w="6350"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07710"/>
              <a:endParaRPr lang="cs-CZ" sz="32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1174032" y="4552002"/>
              <a:ext cx="1829144" cy="1583761"/>
              <a:chOff x="1846385" y="4458498"/>
              <a:chExt cx="1837593" cy="1738062"/>
            </a:xfrm>
          </p:grpSpPr>
          <p:sp>
            <p:nvSpPr>
              <p:cNvPr id="6" name="Isosceles Triangle 5"/>
              <p:cNvSpPr/>
              <p:nvPr/>
            </p:nvSpPr>
            <p:spPr>
              <a:xfrm>
                <a:off x="1899141" y="4458498"/>
                <a:ext cx="1705706" cy="1738062"/>
              </a:xfrm>
              <a:prstGeom prst="triangle">
                <a:avLst/>
              </a:prstGeom>
              <a:ln>
                <a:solidFill>
                  <a:schemeClr val="accent4">
                    <a:lumMod val="50000"/>
                  </a:schemeClr>
                </a:solidFill>
              </a:ln>
            </p:spPr>
            <p:style>
              <a:lnRef idx="2">
                <a:schemeClr val="accent1"/>
              </a:lnRef>
              <a:fillRef idx="1">
                <a:schemeClr val="lt1"/>
              </a:fillRef>
              <a:effectRef idx="0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defTabSz="307710"/>
                <a:endParaRPr lang="cs-CZ" sz="3600" dirty="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2099164" y="4556062"/>
                <a:ext cx="1332034" cy="306091"/>
              </a:xfrm>
              <a:prstGeom prst="rect">
                <a:avLst/>
              </a:prstGeom>
              <a:solidFill>
                <a:srgbClr val="7A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07710"/>
                <a:r>
                  <a:rPr lang="cs-CZ" sz="2000" dirty="0">
                    <a:solidFill>
                      <a:srgbClr val="FFFFFF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Národní DMO</a:t>
                </a:r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2002449" y="4966693"/>
                <a:ext cx="1525464" cy="306091"/>
              </a:xfrm>
              <a:prstGeom prst="rect">
                <a:avLst/>
              </a:prstGeom>
              <a:solidFill>
                <a:schemeClr val="accent4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07710"/>
                <a:r>
                  <a:rPr lang="cs-CZ" sz="2000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Krajské DMO</a:t>
                </a: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907932" y="5377324"/>
                <a:ext cx="1714499" cy="306091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7000" rIns="27000" rtlCol="0" anchor="ctr"/>
              <a:lstStyle/>
              <a:p>
                <a:pPr algn="ctr" defTabSz="307710"/>
                <a:r>
                  <a:rPr lang="cs-CZ" sz="2000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Oblastní DMO</a:t>
                </a: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846385" y="5787955"/>
                <a:ext cx="1837593" cy="306091"/>
              </a:xfrm>
              <a:prstGeom prst="rect">
                <a:avLst/>
              </a:prstGeom>
              <a:solidFill>
                <a:schemeClr val="accent4">
                  <a:lumMod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307710"/>
                <a:r>
                  <a:rPr lang="cs-CZ" sz="2000" dirty="0">
                    <a:solidFill>
                      <a:schemeClr val="bg1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Lokální DMO</a:t>
                </a:r>
              </a:p>
            </p:txBody>
          </p:sp>
        </p:grpSp>
      </p:grpSp>
      <p:grpSp>
        <p:nvGrpSpPr>
          <p:cNvPr id="3" name="Skupina 2">
            <a:extLst>
              <a:ext uri="{FF2B5EF4-FFF2-40B4-BE49-F238E27FC236}">
                <a16:creationId xmlns:a16="http://schemas.microsoft.com/office/drawing/2014/main" id="{FDC1F80A-9759-4A04-BF64-9D411C54774C}"/>
              </a:ext>
            </a:extLst>
          </p:cNvPr>
          <p:cNvGrpSpPr/>
          <p:nvPr/>
        </p:nvGrpSpPr>
        <p:grpSpPr>
          <a:xfrm>
            <a:off x="5773367" y="1089499"/>
            <a:ext cx="4698560" cy="5029200"/>
            <a:chOff x="5128518" y="1381272"/>
            <a:chExt cx="3568898" cy="4406783"/>
          </a:xfrm>
        </p:grpSpPr>
        <p:sp>
          <p:nvSpPr>
            <p:cNvPr id="19" name="Rectangle 6">
              <a:extLst>
                <a:ext uri="{FF2B5EF4-FFF2-40B4-BE49-F238E27FC236}">
                  <a16:creationId xmlns:a16="http://schemas.microsoft.com/office/drawing/2014/main" id="{1441FDE6-CF03-4388-B295-AC13B008A60E}"/>
                </a:ext>
              </a:extLst>
            </p:cNvPr>
            <p:cNvSpPr/>
            <p:nvPr/>
          </p:nvSpPr>
          <p:spPr>
            <a:xfrm>
              <a:off x="5128518" y="1381272"/>
              <a:ext cx="3568897" cy="470386"/>
            </a:xfrm>
            <a:prstGeom prst="rect">
              <a:avLst/>
            </a:prstGeom>
            <a:solidFill>
              <a:srgbClr val="7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307710"/>
              <a:r>
                <a:rPr lang="cs-CZ" sz="16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Požadavky Kategorizace na certifikaci organizací destinačního managementu</a:t>
              </a:r>
            </a:p>
          </p:txBody>
        </p:sp>
        <p:sp>
          <p:nvSpPr>
            <p:cNvPr id="20" name="Rectangle 7">
              <a:extLst>
                <a:ext uri="{FF2B5EF4-FFF2-40B4-BE49-F238E27FC236}">
                  <a16:creationId xmlns:a16="http://schemas.microsoft.com/office/drawing/2014/main" id="{F5FCC6E0-7376-4D51-BF48-534EBF3E3ADC}"/>
                </a:ext>
              </a:extLst>
            </p:cNvPr>
            <p:cNvSpPr/>
            <p:nvPr/>
          </p:nvSpPr>
          <p:spPr>
            <a:xfrm>
              <a:off x="5186035" y="2338630"/>
              <a:ext cx="1096806" cy="1277571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 anchorCtr="0"/>
            <a:lstStyle/>
            <a:p>
              <a:pPr algn="ctr" defTabSz="307710"/>
              <a: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Požadavky přijatelnosti</a:t>
              </a:r>
            </a:p>
          </p:txBody>
        </p:sp>
        <p:sp>
          <p:nvSpPr>
            <p:cNvPr id="21" name="Rectangle 8">
              <a:extLst>
                <a:ext uri="{FF2B5EF4-FFF2-40B4-BE49-F238E27FC236}">
                  <a16:creationId xmlns:a16="http://schemas.microsoft.com/office/drawing/2014/main" id="{ED55D764-1CA0-47BF-8B0B-0B3D99CF9440}"/>
                </a:ext>
              </a:extLst>
            </p:cNvPr>
            <p:cNvSpPr/>
            <p:nvPr/>
          </p:nvSpPr>
          <p:spPr>
            <a:xfrm>
              <a:off x="6534359" y="2338630"/>
              <a:ext cx="2085020" cy="551634"/>
            </a:xfrm>
            <a:prstGeom prst="rect">
              <a:avLst/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 anchorCtr="0"/>
            <a:lstStyle/>
            <a:p>
              <a:pPr algn="ctr" defTabSz="307710"/>
              <a: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Požadavky </a:t>
              </a:r>
              <a:b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na strategické plánování </a:t>
              </a:r>
              <a:b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 řízení </a:t>
              </a:r>
            </a:p>
          </p:txBody>
        </p:sp>
        <p:sp>
          <p:nvSpPr>
            <p:cNvPr id="22" name="Rectangle 9">
              <a:extLst>
                <a:ext uri="{FF2B5EF4-FFF2-40B4-BE49-F238E27FC236}">
                  <a16:creationId xmlns:a16="http://schemas.microsoft.com/office/drawing/2014/main" id="{962E145C-169F-4ACC-AADF-CD9FF07A582F}"/>
                </a:ext>
              </a:extLst>
            </p:cNvPr>
            <p:cNvSpPr/>
            <p:nvPr/>
          </p:nvSpPr>
          <p:spPr>
            <a:xfrm>
              <a:off x="6534359" y="2932509"/>
              <a:ext cx="2085020" cy="683692"/>
            </a:xfrm>
            <a:prstGeom prst="rect">
              <a:avLst/>
            </a:prstGeom>
            <a:solidFill>
              <a:srgbClr val="E600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 anchorCtr="0"/>
            <a:lstStyle/>
            <a:p>
              <a:pPr algn="ctr" defTabSz="307710"/>
              <a: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Požadavky </a:t>
              </a:r>
              <a:b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na produkty cestovního ruchu </a:t>
              </a:r>
              <a:b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 marketingové aktivity </a:t>
              </a:r>
            </a:p>
          </p:txBody>
        </p:sp>
        <p:sp>
          <p:nvSpPr>
            <p:cNvPr id="23" name="Rectangle 13">
              <a:extLst>
                <a:ext uri="{FF2B5EF4-FFF2-40B4-BE49-F238E27FC236}">
                  <a16:creationId xmlns:a16="http://schemas.microsoft.com/office/drawing/2014/main" id="{B92FABF7-6C54-4FD9-A018-8D8D2F615DE4}"/>
                </a:ext>
              </a:extLst>
            </p:cNvPr>
            <p:cNvSpPr/>
            <p:nvPr/>
          </p:nvSpPr>
          <p:spPr>
            <a:xfrm>
              <a:off x="5128518" y="1987815"/>
              <a:ext cx="1205278" cy="1670632"/>
            </a:xfrm>
            <a:prstGeom prst="rect">
              <a:avLst/>
            </a:prstGeom>
            <a:noFill/>
            <a:ln>
              <a:solidFill>
                <a:srgbClr val="00338D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 defTabSz="307710"/>
              <a:r>
                <a:rPr lang="cs-CZ" b="1" dirty="0">
                  <a:solidFill>
                    <a:srgbClr val="00338D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Formální</a:t>
              </a:r>
            </a:p>
          </p:txBody>
        </p:sp>
        <p:sp>
          <p:nvSpPr>
            <p:cNvPr id="24" name="Rectangle 14">
              <a:extLst>
                <a:ext uri="{FF2B5EF4-FFF2-40B4-BE49-F238E27FC236}">
                  <a16:creationId xmlns:a16="http://schemas.microsoft.com/office/drawing/2014/main" id="{71525EC6-8E9D-4DFA-A5E9-7C219A4E083C}"/>
                </a:ext>
              </a:extLst>
            </p:cNvPr>
            <p:cNvSpPr/>
            <p:nvPr/>
          </p:nvSpPr>
          <p:spPr>
            <a:xfrm>
              <a:off x="6482771" y="1987816"/>
              <a:ext cx="2214645" cy="1670631"/>
            </a:xfrm>
            <a:prstGeom prst="rect">
              <a:avLst/>
            </a:prstGeom>
            <a:noFill/>
            <a:ln>
              <a:solidFill>
                <a:srgbClr val="0091DA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 defTabSz="307710"/>
              <a:r>
                <a:rPr lang="cs-CZ" b="1" dirty="0">
                  <a:solidFill>
                    <a:srgbClr val="00338D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Kvalitativní</a:t>
              </a:r>
              <a:endParaRPr lang="cs-CZ" sz="1600" b="1" dirty="0">
                <a:solidFill>
                  <a:srgbClr val="00338D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Rectangle 10">
              <a:extLst>
                <a:ext uri="{FF2B5EF4-FFF2-40B4-BE49-F238E27FC236}">
                  <a16:creationId xmlns:a16="http://schemas.microsoft.com/office/drawing/2014/main" id="{F48182BB-629F-4E35-9A7A-AD9FA16A6C29}"/>
                </a:ext>
              </a:extLst>
            </p:cNvPr>
            <p:cNvSpPr/>
            <p:nvPr/>
          </p:nvSpPr>
          <p:spPr>
            <a:xfrm>
              <a:off x="5193939" y="4122668"/>
              <a:ext cx="1088902" cy="155439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 anchorCtr="0"/>
            <a:lstStyle/>
            <a:p>
              <a:pPr algn="ctr" defTabSz="307710"/>
              <a: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Požadavky </a:t>
              </a:r>
              <a:b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na zaměření </a:t>
              </a:r>
              <a:b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 činnost</a:t>
              </a:r>
            </a:p>
          </p:txBody>
        </p:sp>
        <p:sp>
          <p:nvSpPr>
            <p:cNvPr id="26" name="Rectangle 11">
              <a:extLst>
                <a:ext uri="{FF2B5EF4-FFF2-40B4-BE49-F238E27FC236}">
                  <a16:creationId xmlns:a16="http://schemas.microsoft.com/office/drawing/2014/main" id="{22D88DB9-15B5-483C-B36D-757058E8D003}"/>
                </a:ext>
              </a:extLst>
            </p:cNvPr>
            <p:cNvSpPr/>
            <p:nvPr/>
          </p:nvSpPr>
          <p:spPr>
            <a:xfrm>
              <a:off x="6536469" y="4777434"/>
              <a:ext cx="2101150" cy="899631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 anchorCtr="0"/>
            <a:lstStyle/>
            <a:p>
              <a:pPr algn="ctr" defTabSz="307710"/>
              <a: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Požadavky </a:t>
              </a:r>
              <a:b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na vzdělávání </a:t>
              </a:r>
              <a:b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 odborné kompetence</a:t>
              </a:r>
            </a:p>
          </p:txBody>
        </p:sp>
        <p:sp>
          <p:nvSpPr>
            <p:cNvPr id="27" name="Rectangle 16">
              <a:extLst>
                <a:ext uri="{FF2B5EF4-FFF2-40B4-BE49-F238E27FC236}">
                  <a16:creationId xmlns:a16="http://schemas.microsoft.com/office/drawing/2014/main" id="{0C056EE6-C6FB-4EBA-BE25-4D24D65FC8E1}"/>
                </a:ext>
              </a:extLst>
            </p:cNvPr>
            <p:cNvSpPr/>
            <p:nvPr/>
          </p:nvSpPr>
          <p:spPr>
            <a:xfrm>
              <a:off x="5128518" y="3771854"/>
              <a:ext cx="1205278" cy="2016201"/>
            </a:xfrm>
            <a:prstGeom prst="rect">
              <a:avLst/>
            </a:prstGeom>
            <a:noFill/>
            <a:ln>
              <a:solidFill>
                <a:schemeClr val="accent5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 defTabSz="307710"/>
              <a:r>
                <a:rPr lang="cs-CZ" b="1" dirty="0">
                  <a:solidFill>
                    <a:srgbClr val="00338D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Kontextové</a:t>
              </a:r>
              <a:endParaRPr lang="cs-CZ" sz="1600" b="1" dirty="0">
                <a:solidFill>
                  <a:srgbClr val="00338D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Rectangle 17">
              <a:extLst>
                <a:ext uri="{FF2B5EF4-FFF2-40B4-BE49-F238E27FC236}">
                  <a16:creationId xmlns:a16="http://schemas.microsoft.com/office/drawing/2014/main" id="{D66203AF-0B9D-484B-9AA2-005040CE3D75}"/>
                </a:ext>
              </a:extLst>
            </p:cNvPr>
            <p:cNvSpPr/>
            <p:nvPr/>
          </p:nvSpPr>
          <p:spPr>
            <a:xfrm>
              <a:off x="6482770" y="3771854"/>
              <a:ext cx="2214645" cy="2016201"/>
            </a:xfrm>
            <a:prstGeom prst="rect">
              <a:avLst/>
            </a:prstGeom>
            <a:noFill/>
            <a:ln>
              <a:solidFill>
                <a:schemeClr val="accent3">
                  <a:lumMod val="9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 defTabSz="307710"/>
              <a:r>
                <a:rPr lang="cs-CZ" b="1" dirty="0">
                  <a:solidFill>
                    <a:srgbClr val="00338D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Rozvojové</a:t>
              </a:r>
              <a:r>
                <a:rPr lang="cs-CZ" sz="1600" b="1" dirty="0">
                  <a:solidFill>
                    <a:srgbClr val="00338D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</a:p>
            <a:p>
              <a:pPr algn="ctr" defTabSz="307710"/>
              <a:endParaRPr lang="cs-CZ" sz="1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9" name="Rectangle 24">
              <a:extLst>
                <a:ext uri="{FF2B5EF4-FFF2-40B4-BE49-F238E27FC236}">
                  <a16:creationId xmlns:a16="http://schemas.microsoft.com/office/drawing/2014/main" id="{DD765648-7D2A-4F77-AF92-07534C04ED38}"/>
                </a:ext>
              </a:extLst>
            </p:cNvPr>
            <p:cNvSpPr/>
            <p:nvPr/>
          </p:nvSpPr>
          <p:spPr>
            <a:xfrm>
              <a:off x="6536469" y="4122668"/>
              <a:ext cx="2101150" cy="553763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 anchorCtr="0"/>
            <a:lstStyle/>
            <a:p>
              <a:pPr algn="ctr" defTabSz="307710"/>
              <a: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Požadavky </a:t>
              </a:r>
              <a:b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</a:br>
              <a:r>
                <a:rPr lang="cs-CZ" sz="1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na hodnocení spokojenosti </a:t>
              </a:r>
            </a:p>
          </p:txBody>
        </p:sp>
      </p:grpSp>
      <p:sp>
        <p:nvSpPr>
          <p:cNvPr id="30" name="Nadpis 5">
            <a:extLst>
              <a:ext uri="{FF2B5EF4-FFF2-40B4-BE49-F238E27FC236}">
                <a16:creationId xmlns:a16="http://schemas.microsoft.com/office/drawing/2014/main" id="{107399A7-209D-4B97-96DC-116C57C2D771}"/>
              </a:ext>
            </a:extLst>
          </p:cNvPr>
          <p:cNvSpPr txBox="1">
            <a:spLocks/>
          </p:cNvSpPr>
          <p:nvPr/>
        </p:nvSpPr>
        <p:spPr bwMode="gray">
          <a:xfrm>
            <a:off x="1375925" y="125140"/>
            <a:ext cx="9673075" cy="576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cs-CZ"/>
            </a:defPPr>
            <a:lvl1pPr>
              <a:spcBef>
                <a:spcPct val="0"/>
              </a:spcBef>
              <a:buNone/>
              <a:defRPr sz="2000" b="1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3pPr lvl="2" algn="ctr">
              <a:defRPr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</a:lstStyle>
          <a:p>
            <a:pPr lvl="2"/>
            <a:r>
              <a:rPr lang="cs-CZ" dirty="0"/>
              <a:t>Členění úrovní DM a Kategorizace DMO (od r. 2018)</a:t>
            </a:r>
          </a:p>
        </p:txBody>
      </p:sp>
    </p:spTree>
    <p:extLst>
      <p:ext uri="{BB962C8B-B14F-4D97-AF65-F5344CB8AC3E}">
        <p14:creationId xmlns:p14="http://schemas.microsoft.com/office/powerpoint/2010/main" val="91253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94F1EC3D-B8FD-4B7A-BA48-B339A9422B22}"/>
              </a:ext>
            </a:extLst>
          </p:cNvPr>
          <p:cNvSpPr txBox="1">
            <a:spLocks/>
          </p:cNvSpPr>
          <p:nvPr/>
        </p:nvSpPr>
        <p:spPr>
          <a:xfrm>
            <a:off x="1143002" y="68627"/>
            <a:ext cx="9905999" cy="667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normAutofit/>
          </a:bodyPr>
          <a:lstStyle>
            <a:defPPr>
              <a:defRPr lang="cs-CZ"/>
            </a:defPPr>
            <a:lvl1pPr>
              <a:spcBef>
                <a:spcPct val="0"/>
              </a:spcBef>
              <a:buNone/>
              <a:defRPr sz="2000" b="1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3pPr lvl="2" algn="ctr">
              <a:defRPr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</a:lstStyle>
          <a:p>
            <a:pPr algn="ctr"/>
            <a:r>
              <a:rPr lang="cs-CZ" dirty="0">
                <a:solidFill>
                  <a:srgbClr val="C00000"/>
                </a:solidFill>
              </a:rPr>
              <a:t>Kompetence / odpovědnosti úrovní destinačního managementů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435DF96-A422-CA24-1CCC-BBEC9DCF2EB8}"/>
              </a:ext>
            </a:extLst>
          </p:cNvPr>
          <p:cNvSpPr txBox="1"/>
          <p:nvPr/>
        </p:nvSpPr>
        <p:spPr>
          <a:xfrm>
            <a:off x="431371" y="843692"/>
            <a:ext cx="11521280" cy="5508000"/>
          </a:xfrm>
          <a:prstGeom prst="rect">
            <a:avLst/>
          </a:prstGeom>
          <a:noFill/>
        </p:spPr>
        <p:txBody>
          <a:bodyPr wrap="square" numCol="3">
            <a:spAutoFit/>
          </a:bodyPr>
          <a:lstStyle/>
          <a:p>
            <a:r>
              <a:rPr lang="cs-CZ" sz="1867" b="1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Národní - CzechTourism</a:t>
            </a:r>
            <a:br>
              <a:rPr lang="cs-CZ" sz="1867" b="1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s-CZ" sz="1467" dirty="0">
              <a:solidFill>
                <a:schemeClr val="accent6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b="1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Digitalizace</a:t>
            </a:r>
            <a:endParaRPr lang="cs-CZ" sz="1467" dirty="0">
              <a:solidFill>
                <a:schemeClr val="accent6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b="1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Marketing: zahraničí</a:t>
            </a:r>
            <a:endParaRPr lang="cs-CZ" sz="1467" dirty="0">
              <a:solidFill>
                <a:schemeClr val="accent6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b="1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Data a statistika</a:t>
            </a:r>
            <a:endParaRPr lang="cs-CZ" sz="1467" dirty="0">
              <a:solidFill>
                <a:schemeClr val="accent6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b="1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Vzdělávání</a:t>
            </a:r>
            <a:r>
              <a:rPr lang="cs-CZ" sz="1600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– CzechTourism akademie</a:t>
            </a:r>
            <a:endParaRPr lang="cs-CZ" sz="1467" dirty="0">
              <a:solidFill>
                <a:schemeClr val="accent6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b="1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Podpora a osvěta cestovního ruchu</a:t>
            </a:r>
            <a:endParaRPr lang="cs-CZ" sz="1467" dirty="0">
              <a:solidFill>
                <a:schemeClr val="accent6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Brand Česka</a:t>
            </a:r>
            <a:endParaRPr lang="cs-CZ" sz="1467" dirty="0">
              <a:solidFill>
                <a:schemeClr val="accent6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Národní produkty cestovního ruchu</a:t>
            </a:r>
            <a:endParaRPr lang="cs-CZ" sz="1467" dirty="0">
              <a:solidFill>
                <a:schemeClr val="accent6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Finanční podpora regionů </a:t>
            </a:r>
            <a:br>
              <a:rPr lang="cs-CZ" sz="1600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600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(„Ministerstvo cestovního ruchu“)</a:t>
            </a:r>
            <a:endParaRPr lang="cs-CZ" sz="1467" dirty="0">
              <a:solidFill>
                <a:schemeClr val="accent6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 err="1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Lobbying</a:t>
            </a:r>
            <a:r>
              <a:rPr lang="cs-CZ" sz="1600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– rozvoj HR</a:t>
            </a:r>
            <a:endParaRPr lang="cs-CZ" sz="1467" dirty="0">
              <a:solidFill>
                <a:schemeClr val="accent6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792"/>
            <a:r>
              <a:rPr lang="cs-CZ" sz="1600" b="1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467" dirty="0">
              <a:solidFill>
                <a:schemeClr val="accent6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792"/>
            <a:r>
              <a:rPr lang="cs-CZ" sz="1600" b="1" u="sng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Ukazatele:</a:t>
            </a:r>
            <a:endParaRPr lang="cs-CZ" sz="1467" dirty="0">
              <a:solidFill>
                <a:schemeClr val="accent6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Přenocování zahraničních turistů</a:t>
            </a:r>
            <a:endParaRPr lang="cs-CZ" sz="1467" dirty="0">
              <a:solidFill>
                <a:schemeClr val="accent6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Efektivita prezentace v zahraničí</a:t>
            </a:r>
            <a:endParaRPr lang="cs-CZ" sz="1467" dirty="0">
              <a:solidFill>
                <a:schemeClr val="accent6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Počet odškolených osob</a:t>
            </a:r>
            <a:endParaRPr lang="cs-CZ" sz="1467" dirty="0">
              <a:solidFill>
                <a:schemeClr val="accent6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chemeClr val="accent6">
                    <a:lumMod val="2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Míra využití potenciálu</a:t>
            </a:r>
            <a:endParaRPr lang="cs-CZ" sz="1467" dirty="0">
              <a:solidFill>
                <a:schemeClr val="accent6">
                  <a:lumMod val="2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sz="1867" b="1" dirty="0">
              <a:solidFill>
                <a:srgbClr val="C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sz="1867" b="1" dirty="0">
              <a:solidFill>
                <a:srgbClr val="C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cs-CZ" sz="1867" b="1" dirty="0">
              <a:solidFill>
                <a:srgbClr val="C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cs-CZ" sz="1867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Krajské centrály cest. ruchu</a:t>
            </a:r>
            <a:br>
              <a:rPr lang="cs-CZ" sz="1867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Koordinace destinací</a:t>
            </a: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Podpora / prosazení rozvoje infrastruktury</a:t>
            </a: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Analýza dopadů, vyhodnocení projektů, strategické řízení</a:t>
            </a: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Tvorba produktových témat, </a:t>
            </a:r>
            <a:br>
              <a:rPr lang="cs-CZ" sz="16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6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krajských produktů (i přes krajově)</a:t>
            </a: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Marketing: domácí cestovní ruch, </a:t>
            </a:r>
            <a:br>
              <a:rPr lang="cs-CZ" sz="16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6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blízké trhy</a:t>
            </a: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Dotační management</a:t>
            </a: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3K Platforma</a:t>
            </a: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Vzdělávání</a:t>
            </a: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MICE</a:t>
            </a: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Filmová kancelář</a:t>
            </a: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792"/>
            <a:r>
              <a:rPr lang="cs-CZ" sz="1600" b="1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792"/>
            <a:r>
              <a:rPr lang="cs-CZ" sz="1600" b="1" u="sng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Ukazatele:</a:t>
            </a: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Délka pobytu</a:t>
            </a: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Počet přenocování</a:t>
            </a: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Doprava – přepravení návštěvníci</a:t>
            </a: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rgbClr val="FF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Počet akcí</a:t>
            </a:r>
            <a:endParaRPr lang="cs-CZ" sz="1467" dirty="0">
              <a:solidFill>
                <a:srgbClr val="FF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cs-CZ" sz="1867" b="1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Oblastní DMO</a:t>
            </a:r>
            <a:br>
              <a:rPr lang="cs-CZ" sz="1867" b="1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b="1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Tvorba produktu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b="1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Síťování, spolupráce s partnery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b="1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Marketing: domácí cestovní ruch, případně přeshraniční cestovní ruch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Sběr informací a dat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Informační servis: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90575" lvl="1" indent="-380990">
              <a:buFont typeface="Courier New" panose="02070309020205020404" pitchFamily="49" charset="0"/>
              <a:buChar char="o"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Pro partnery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90575" lvl="1" indent="-380990">
              <a:buFont typeface="Courier New" panose="02070309020205020404" pitchFamily="49" charset="0"/>
              <a:buChar char="o"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Pro návštěvníky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Rozvoj infrastruktury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792"/>
            <a:r>
              <a:rPr lang="cs-CZ" sz="1600" b="1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792"/>
            <a:r>
              <a:rPr lang="cs-CZ" sz="1600" b="1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04792"/>
            <a:r>
              <a:rPr lang="cs-CZ" sz="1600" b="1" u="sng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Ukazatele: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Návštěvnost turistických cílů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Počet zapojených partnerů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Vybrané místní poplatky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Přenocování domácích turistů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189" indent="-457189">
              <a:buFont typeface="Wingdings" panose="05000000000000000000" pitchFamily="2" charset="2"/>
              <a:buChar char=""/>
            </a:pPr>
            <a:r>
              <a:rPr lang="cs-CZ" sz="1600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Spokojenost místních obyvatel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cs-CZ" sz="1600" dirty="0">
                <a:solidFill>
                  <a:schemeClr val="accent6">
                    <a:lumMod val="75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cs-CZ" sz="1467" dirty="0">
              <a:solidFill>
                <a:schemeClr val="accent6">
                  <a:lumMod val="75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24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F59C3326-FA8E-4D05-9132-60D575278837}"/>
              </a:ext>
            </a:extLst>
          </p:cNvPr>
          <p:cNvSpPr txBox="1">
            <a:spLocks/>
          </p:cNvSpPr>
          <p:nvPr/>
        </p:nvSpPr>
        <p:spPr>
          <a:xfrm>
            <a:off x="1143002" y="68627"/>
            <a:ext cx="9905999" cy="595211"/>
          </a:xfrm>
          <a:prstGeom prst="rect">
            <a:avLst/>
          </a:prstGeom>
        </p:spPr>
        <p:txBody>
          <a:bodyPr vert="horz" lIns="36000" tIns="36000" rIns="36000" bIns="36000" rtlCol="0" anchor="ctr" anchorCtr="0">
            <a:noAutofit/>
          </a:bodyPr>
          <a:lstStyle>
            <a:defPPr>
              <a:defRPr lang="cs-CZ"/>
            </a:defPPr>
            <a:lvl1pPr algn="ctr">
              <a:lnSpc>
                <a:spcPct val="100000"/>
              </a:lnSpc>
              <a:spcBef>
                <a:spcPct val="0"/>
              </a:spcBef>
              <a:buNone/>
              <a:defRPr sz="2000" b="1">
                <a:solidFill>
                  <a:srgbClr val="C0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3pPr lvl="2">
              <a:defRPr sz="2800" b="1">
                <a:solidFill>
                  <a:schemeClr val="accent6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</a:lstStyle>
          <a:p>
            <a:r>
              <a:rPr lang="cs-CZ" dirty="0"/>
              <a:t>Organizace / proces hodnocení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61D45EB7-ABC8-CEB7-ED7C-45AB62DC3A84}"/>
              </a:ext>
            </a:extLst>
          </p:cNvPr>
          <p:cNvSpPr txBox="1"/>
          <p:nvPr/>
        </p:nvSpPr>
        <p:spPr>
          <a:xfrm>
            <a:off x="455373" y="2544574"/>
            <a:ext cx="11347627" cy="38164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>
                <a:solidFill>
                  <a:srgbClr val="00338D"/>
                </a:solidFill>
                <a:latin typeface="Arial"/>
              </a:rPr>
              <a:t>Žádost o certifikaci DMO </a:t>
            </a:r>
            <a:r>
              <a:rPr lang="cs-CZ" dirty="0">
                <a:solidFill>
                  <a:srgbClr val="00338D"/>
                </a:solidFill>
                <a:latin typeface="Arial"/>
              </a:rPr>
              <a:t>podávají DMO průběžně s tím, že ve čtyřech termínech – k 31. březnu, k 30. červnu, k 30. září a 31. prosinci jsou žádosti předány k vyhodnocení</a:t>
            </a:r>
          </a:p>
          <a:p>
            <a:r>
              <a:rPr lang="cs-CZ" b="1" dirty="0">
                <a:solidFill>
                  <a:srgbClr val="00338D"/>
                </a:solidFill>
                <a:latin typeface="Arial"/>
              </a:rPr>
              <a:t>Žádost o recertifikaci DMO </a:t>
            </a:r>
            <a:r>
              <a:rPr lang="cs-CZ" dirty="0">
                <a:solidFill>
                  <a:srgbClr val="00338D"/>
                </a:solidFill>
                <a:latin typeface="Arial"/>
              </a:rPr>
              <a:t>podávají DMO nejpozději 1 den před dnem ukončení platnosti certifikátu 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00338D"/>
                </a:solidFill>
                <a:latin typeface="Arial"/>
              </a:rPr>
              <a:t>po dobu hodnocení žádostí je platnost certifikátu automaticky prodloužena</a:t>
            </a:r>
          </a:p>
          <a:p>
            <a:endParaRPr lang="cs-CZ" sz="800" dirty="0">
              <a:solidFill>
                <a:srgbClr val="00338D"/>
              </a:solidFill>
              <a:latin typeface="Arial"/>
            </a:endParaRPr>
          </a:p>
          <a:p>
            <a:r>
              <a:rPr lang="cs-CZ" b="1" dirty="0">
                <a:solidFill>
                  <a:srgbClr val="00338D"/>
                </a:solidFill>
                <a:latin typeface="Arial"/>
              </a:rPr>
              <a:t>Proces vyhodnocení</a:t>
            </a:r>
            <a:endParaRPr lang="cs-CZ" dirty="0">
              <a:solidFill>
                <a:srgbClr val="00338D"/>
              </a:solidFill>
              <a:latin typeface="Arial"/>
            </a:endParaRP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00338D"/>
                </a:solidFill>
                <a:latin typeface="Arial"/>
              </a:rPr>
              <a:t>Kontrola formální správnosti žádostí – cca 30 – 45 dnů od data podání žádosti dle počtu nedostatků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00338D"/>
                </a:solidFill>
                <a:latin typeface="Arial"/>
              </a:rPr>
              <a:t>Věcné hodnocení – příprava Odborného stanoviska hodnotitelem – cca dalších 30 dnů </a:t>
            </a:r>
          </a:p>
          <a:p>
            <a:pPr marL="990575" lvl="1" indent="-380990"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00338D"/>
                </a:solidFill>
                <a:latin typeface="Arial"/>
              </a:rPr>
              <a:t>aktuálně žádosti odborně vyhodnocují 4 hodnotitelé </a:t>
            </a:r>
            <a:br>
              <a:rPr lang="cs-CZ" dirty="0">
                <a:solidFill>
                  <a:srgbClr val="00338D"/>
                </a:solidFill>
                <a:latin typeface="Arial"/>
              </a:rPr>
            </a:br>
            <a:r>
              <a:rPr lang="cs-CZ" dirty="0">
                <a:solidFill>
                  <a:srgbClr val="00338D"/>
                </a:solidFill>
                <a:latin typeface="Arial"/>
              </a:rPr>
              <a:t>(trvale je zveřejněna veřejná výzva na odborné hodnotitele na webových stránkách CzT)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00338D"/>
                </a:solidFill>
                <a:latin typeface="Arial"/>
              </a:rPr>
              <a:t>Certifikační komise – rozhodnutí o certifikaci (obvykle do 90 dnů od termínů podání žádostí)</a:t>
            </a:r>
          </a:p>
          <a:p>
            <a:pPr marL="990575" lvl="1" indent="-380990">
              <a:buFont typeface="Arial" panose="020B0604020202020204" pitchFamily="34" charset="0"/>
              <a:buChar char="•"/>
            </a:pPr>
            <a:r>
              <a:rPr lang="cs-CZ" dirty="0">
                <a:solidFill>
                  <a:srgbClr val="00338D"/>
                </a:solidFill>
                <a:latin typeface="Arial"/>
              </a:rPr>
              <a:t>rozhodnutí o certifikátu na 1 rok, certifikátu na 3 roky, případně o vrácení žádosti k dopracování (např. v případě opakujících se nedostatků u recertifikací, zásadních nedostatků či nejasností </a:t>
            </a:r>
            <a:br>
              <a:rPr lang="cs-CZ" dirty="0">
                <a:solidFill>
                  <a:srgbClr val="00338D"/>
                </a:solidFill>
                <a:latin typeface="Arial"/>
              </a:rPr>
            </a:br>
            <a:r>
              <a:rPr lang="cs-CZ" dirty="0">
                <a:solidFill>
                  <a:srgbClr val="00338D"/>
                </a:solidFill>
                <a:latin typeface="Arial"/>
              </a:rPr>
              <a:t>v naplňování podmínek Kategorizace) nebo o neudělení certifikátu</a:t>
            </a:r>
            <a:endParaRPr lang="cs-CZ" dirty="0"/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2C0CE4B-F80D-8871-DDA3-187D21D0B1FC}"/>
              </a:ext>
            </a:extLst>
          </p:cNvPr>
          <p:cNvSpPr txBox="1"/>
          <p:nvPr/>
        </p:nvSpPr>
        <p:spPr>
          <a:xfrm>
            <a:off x="455373" y="664516"/>
            <a:ext cx="11329259" cy="19236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Certifikační komise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aktuálně má certifikační komise 11 členů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2 zástupce jmenuje MMR ČR (tito zástupci disponují 4 hlasy)</a:t>
            </a:r>
          </a:p>
          <a:p>
            <a:endParaRPr lang="cs-CZ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Sekretariát systému kategorizace a certifikace DMO 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 gesci (2 zástupkyň) oddělení produkt managementu a regionální spolupráce agentury CzechTourism</a:t>
            </a:r>
          </a:p>
          <a:p>
            <a:pPr marL="380990" indent="-380990">
              <a:buFont typeface="Arial" panose="020B0604020202020204" pitchFamily="34" charset="0"/>
              <a:buChar char="•"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administrace systému, zajištění vyhodnocení žádostí, údržba nástrojů systému, propagace systému </a:t>
            </a:r>
          </a:p>
        </p:txBody>
      </p:sp>
    </p:spTree>
    <p:extLst>
      <p:ext uri="{BB962C8B-B14F-4D97-AF65-F5344CB8AC3E}">
        <p14:creationId xmlns:p14="http://schemas.microsoft.com/office/powerpoint/2010/main" val="2881618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EE2C551-F689-C83B-1F95-73064C8F9D8A}"/>
              </a:ext>
            </a:extLst>
          </p:cNvPr>
          <p:cNvSpPr/>
          <p:nvPr/>
        </p:nvSpPr>
        <p:spPr>
          <a:xfrm>
            <a:off x="47328" y="6213309"/>
            <a:ext cx="11905323" cy="3840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67" b="1" dirty="0">
              <a:solidFill>
                <a:schemeClr val="bg1"/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94F1EC3D-B8FD-4B7A-BA48-B339A9422B22}"/>
              </a:ext>
            </a:extLst>
          </p:cNvPr>
          <p:cNvSpPr txBox="1">
            <a:spLocks/>
          </p:cNvSpPr>
          <p:nvPr/>
        </p:nvSpPr>
        <p:spPr>
          <a:xfrm>
            <a:off x="1979887" y="52009"/>
            <a:ext cx="8232225" cy="667939"/>
          </a:xfrm>
          <a:prstGeom prst="rect">
            <a:avLst/>
          </a:prstGeom>
        </p:spPr>
        <p:txBody>
          <a:bodyPr vert="horz" lIns="36000" tIns="36000" rIns="36000" bIns="36000" rtlCol="0" anchor="ctr" anchorCtr="0">
            <a:noAutofit/>
          </a:bodyPr>
          <a:lstStyle>
            <a:defPPr>
              <a:defRPr lang="cs-CZ"/>
            </a:defPPr>
            <a:lvl1pPr algn="ctr">
              <a:lnSpc>
                <a:spcPct val="100000"/>
              </a:lnSpc>
              <a:spcBef>
                <a:spcPct val="0"/>
              </a:spcBef>
              <a:buNone/>
              <a:defRPr sz="2000" b="1">
                <a:solidFill>
                  <a:srgbClr val="C0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3pPr lvl="2">
              <a:defRPr sz="2800" b="1">
                <a:solidFill>
                  <a:schemeClr val="accent6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</a:lstStyle>
          <a:p>
            <a:r>
              <a:rPr lang="cs-CZ" dirty="0"/>
              <a:t>Požadavky na kategorie DMO – návrhy změn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CEF6B89E-8946-4325-8E79-81B39E6C9DEA}"/>
              </a:ext>
            </a:extLst>
          </p:cNvPr>
          <p:cNvSpPr txBox="1">
            <a:spLocks/>
          </p:cNvSpPr>
          <p:nvPr/>
        </p:nvSpPr>
        <p:spPr>
          <a:xfrm>
            <a:off x="431371" y="612403"/>
            <a:ext cx="9448504" cy="37272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700"/>
              </a:lnSpc>
              <a:spcBef>
                <a:spcPts val="0"/>
              </a:spcBef>
              <a:buFontTx/>
              <a:buNone/>
              <a:defRPr sz="1292" b="1" i="0" kern="1200">
                <a:solidFill>
                  <a:srgbClr val="00338D"/>
                </a:solidFill>
                <a:latin typeface="Univers for KPMG" panose="020B0603020202020204" pitchFamily="34" charset="0"/>
                <a:ea typeface="+mn-ea"/>
                <a:cs typeface="Univers for KPMG" panose="020B0603020202020204" pitchFamily="34" charset="0"/>
              </a:defRPr>
            </a:lvl1pPr>
            <a:lvl2pPr marL="0" indent="0" algn="l" defTabSz="914400" rtl="0" eaLnBrk="1" latinLnBrk="0" hangingPunct="1">
              <a:lnSpc>
                <a:spcPts val="2700"/>
              </a:lnSpc>
              <a:spcBef>
                <a:spcPts val="0"/>
              </a:spcBef>
              <a:buFontTx/>
              <a:buNone/>
              <a:defRPr sz="1292" b="0" i="0" kern="1200">
                <a:solidFill>
                  <a:srgbClr val="00338D"/>
                </a:solidFill>
                <a:latin typeface="Univers for KPMG Light" panose="020B0403020202020204" pitchFamily="34" charset="0"/>
                <a:ea typeface="+mn-ea"/>
                <a:cs typeface="Univers for KPMG Light" panose="020B0403020202020204" pitchFamily="34" charset="0"/>
              </a:defRPr>
            </a:lvl2pPr>
            <a:lvl3pPr marL="283463" indent="-283463" algn="l" defTabSz="914400" rtl="0" eaLnBrk="1" latinLnBrk="0" hangingPunct="1">
              <a:lnSpc>
                <a:spcPts val="1800"/>
              </a:lnSpc>
              <a:spcBef>
                <a:spcPts val="0"/>
              </a:spcBef>
              <a:buFont typeface="Univers for KPMG Light" panose="020B0403020202020204" pitchFamily="34" charset="0"/>
              <a:buChar char="—"/>
              <a:defRPr sz="1292" b="0" i="0" kern="1200">
                <a:solidFill>
                  <a:srgbClr val="00338D"/>
                </a:solidFill>
                <a:latin typeface="Univers for KPMG Light" panose="020B0403020202020204" pitchFamily="34" charset="0"/>
                <a:ea typeface="+mn-ea"/>
                <a:cs typeface="Univers for KPMG Light" panose="020B0403020202020204" pitchFamily="34" charset="0"/>
              </a:defRPr>
            </a:lvl3pPr>
            <a:lvl4pPr marL="576069" indent="-228598" algn="l" defTabSz="914400" rtl="0" eaLnBrk="1" latinLnBrk="0" hangingPunct="1">
              <a:lnSpc>
                <a:spcPts val="1800"/>
              </a:lnSpc>
              <a:spcBef>
                <a:spcPts val="0"/>
              </a:spcBef>
              <a:buFont typeface="Univers for KPMG Light" panose="020B0403020202020204" pitchFamily="34" charset="0"/>
              <a:buChar char="-"/>
              <a:defRPr sz="1292" b="0" i="0" kern="1200">
                <a:solidFill>
                  <a:srgbClr val="00338D"/>
                </a:solidFill>
                <a:latin typeface="Univers for KPMG Light" panose="020B0403020202020204" pitchFamily="34" charset="0"/>
                <a:ea typeface="+mn-ea"/>
                <a:cs typeface="Univers for KPMG Light" panose="020B0403020202020204" pitchFamily="34" charset="0"/>
              </a:defRPr>
            </a:lvl4pPr>
            <a:lvl5pPr marL="972000" marR="0" indent="-18000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292" b="0" i="0" kern="1200">
                <a:solidFill>
                  <a:srgbClr val="00338D"/>
                </a:solidFill>
                <a:latin typeface="Univers for KPMG Light" panose="020B0403020202020204" pitchFamily="34" charset="0"/>
                <a:ea typeface="+mn-ea"/>
                <a:cs typeface="Univers for KPMG Light" panose="020B0403020202020204" pitchFamily="34" charset="0"/>
              </a:defRPr>
            </a:lvl5pPr>
            <a:lvl6pPr marL="1152000" indent="-179388" algn="l" defTabSz="914400" rtl="0" eaLnBrk="1" latinLnBrk="0" hangingPunct="1">
              <a:spcBef>
                <a:spcPts val="100"/>
              </a:spcBef>
              <a:buFont typeface="Arial" pitchFamily="34" charset="0"/>
              <a:buChar char="–"/>
              <a:defRPr sz="129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32000" indent="-180000" algn="l" defTabSz="914400" rtl="0" eaLnBrk="1" latinLnBrk="0" hangingPunct="1">
              <a:spcBef>
                <a:spcPts val="100"/>
              </a:spcBef>
              <a:buFont typeface="Arial" pitchFamily="34" charset="0"/>
              <a:buChar char="–"/>
              <a:defRPr sz="129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12000" marR="0" indent="-18000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29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692000" indent="-180000" algn="l" defTabSz="914400" rtl="0" eaLnBrk="1" latinLnBrk="0" hangingPunct="1">
              <a:spcBef>
                <a:spcPts val="1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r>
              <a:rPr lang="cs-CZ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5.1 Požadavky přijatelnosti</a:t>
            </a:r>
          </a:p>
        </p:txBody>
      </p:sp>
      <p:graphicFrame>
        <p:nvGraphicFramePr>
          <p:cNvPr id="12" name="Table 5">
            <a:extLst>
              <a:ext uri="{FF2B5EF4-FFF2-40B4-BE49-F238E27FC236}">
                <a16:creationId xmlns:a16="http://schemas.microsoft.com/office/drawing/2014/main" id="{96D6B219-4424-43C1-9721-8FABC27C7A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8703346"/>
              </p:ext>
            </p:extLst>
          </p:nvPr>
        </p:nvGraphicFramePr>
        <p:xfrm>
          <a:off x="335359" y="954135"/>
          <a:ext cx="11425271" cy="4624640"/>
        </p:xfrm>
        <a:graphic>
          <a:graphicData uri="http://schemas.openxmlformats.org/drawingml/2006/table">
            <a:tbl>
              <a:tblPr firstRow="1" firstCol="1" bandRow="1"/>
              <a:tblGrid>
                <a:gridCol w="281615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22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52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2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522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3245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1100" dirty="0"/>
                        <a:t>Kritérium</a:t>
                      </a:r>
                      <a:endParaRPr lang="cs-CZ" sz="1100" b="1" dirty="0">
                        <a:solidFill>
                          <a:schemeClr val="lt1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1100" dirty="0"/>
                        <a:t>I. Lokální DMO</a:t>
                      </a:r>
                      <a:endParaRPr lang="cs-CZ" sz="1100" i="0" dirty="0"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/>
                        <a:t>II. Oblastní DMO</a:t>
                      </a:r>
                      <a:endParaRPr lang="cs-CZ" sz="1100" dirty="0"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/>
                        <a:t>III. Krajská</a:t>
                      </a:r>
                      <a:r>
                        <a:rPr lang="cs-CZ" sz="1100" baseline="0" dirty="0"/>
                        <a:t> DMO</a:t>
                      </a:r>
                      <a:endParaRPr lang="cs-CZ" sz="1100" dirty="0"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1100" dirty="0"/>
                        <a:t>IV. Národní DMO</a:t>
                      </a:r>
                      <a:endParaRPr lang="cs-CZ" sz="1100" dirty="0"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62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900" dirty="0"/>
                        <a:t>5.1.1. Splnění</a:t>
                      </a:r>
                      <a:r>
                        <a:rPr lang="cs-CZ" sz="900" baseline="0" dirty="0"/>
                        <a:t> definice DMO </a:t>
                      </a:r>
                      <a:endParaRPr lang="cs-CZ" sz="900" b="1" dirty="0"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1100" dirty="0"/>
                        <a:t>√</a:t>
                      </a:r>
                      <a:endParaRPr lang="cs-CZ" sz="11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u="none" strike="noStrike" kern="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√</a:t>
                      </a:r>
                      <a:endParaRPr kumimoji="0" lang="cs-CZ" sz="11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338D"/>
                        </a:solidFill>
                        <a:effectLst/>
                        <a:uLnTx/>
                        <a:uFillTx/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1100" dirty="0"/>
                        <a:t>√</a:t>
                      </a:r>
                      <a:endParaRPr lang="cs-CZ" sz="11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100" u="none" strike="noStrike" kern="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√</a:t>
                      </a:r>
                      <a:endParaRPr kumimoji="0" lang="cs-CZ" sz="11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338D"/>
                        </a:solidFill>
                        <a:effectLst/>
                        <a:uLnTx/>
                        <a:uFillTx/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2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900" dirty="0"/>
                        <a:t>5.1.2. Zřizovatel / Zakladatel</a:t>
                      </a:r>
                      <a:endParaRPr lang="cs-CZ" sz="900" b="1" dirty="0"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noProof="0" dirty="0"/>
                        <a:t>Obec / podnikatel / </a:t>
                      </a:r>
                      <a:r>
                        <a:rPr lang="cs-CZ" sz="1100" baseline="0" noProof="0" dirty="0"/>
                        <a:t>NNO</a:t>
                      </a:r>
                      <a:endParaRPr lang="cs-CZ" sz="1100" b="0" noProof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noProof="0" dirty="0"/>
                        <a:t>Obec / podnikatel / </a:t>
                      </a:r>
                      <a:r>
                        <a:rPr lang="cs-CZ" sz="1100" baseline="0" noProof="0" dirty="0"/>
                        <a:t>NNO</a:t>
                      </a:r>
                      <a:endParaRPr lang="cs-CZ" sz="1100" b="0" noProof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/>
                        <a:t>Kraj </a:t>
                      </a:r>
                      <a:endParaRPr lang="cs-CZ" sz="11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/>
                        <a:t>Stát - MMR </a:t>
                      </a:r>
                      <a:endParaRPr lang="cs-CZ" sz="11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113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900" dirty="0"/>
                        <a:t>5.1.3. Právní forma (dále „PF“)</a:t>
                      </a:r>
                      <a:endParaRPr lang="cs-CZ" sz="900" b="1" dirty="0"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cs-CZ" sz="800" strike="noStrike" baseline="0" noProof="0" dirty="0">
                          <a:solidFill>
                            <a:schemeClr val="tx1"/>
                          </a:solidFill>
                        </a:rPr>
                        <a:t>Spolek (doporučená PF)/ </a:t>
                      </a:r>
                    </a:p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cs-CZ" sz="80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Ústav /  </a:t>
                      </a:r>
                    </a:p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cs-CZ" sz="800" strike="noStrike" baseline="0" noProof="0" dirty="0">
                          <a:solidFill>
                            <a:schemeClr val="tx1"/>
                          </a:solidFill>
                        </a:rPr>
                        <a:t>Zájmové sdružení právnických osob (zastaralá PF) / </a:t>
                      </a:r>
                    </a:p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cs-CZ" sz="800" strike="noStrike" noProof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Obecně</a:t>
                      </a:r>
                      <a:r>
                        <a:rPr lang="cs-CZ" sz="800" strike="noStrike" baseline="0" noProof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prospěšná společnost (zastaralá PF) / </a:t>
                      </a:r>
                    </a:p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cs-CZ" sz="800" strike="noStrike" baseline="0" noProof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Obchodní korporace (nevhodná PF)</a:t>
                      </a:r>
                      <a:endParaRPr lang="cs-CZ" sz="800" b="0" strike="noStrike" noProof="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cs-CZ" sz="800" strike="noStrike" baseline="0" noProof="0" dirty="0">
                          <a:solidFill>
                            <a:schemeClr val="tx1"/>
                          </a:solidFill>
                        </a:rPr>
                        <a:t>Spolek (doporučená PF)/ </a:t>
                      </a:r>
                    </a:p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cs-CZ" sz="80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Ústav /  </a:t>
                      </a:r>
                    </a:p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cs-CZ" sz="800" strike="noStrike" baseline="0" noProof="0" dirty="0">
                          <a:solidFill>
                            <a:schemeClr val="tx1"/>
                          </a:solidFill>
                        </a:rPr>
                        <a:t>Zájmové sdružení právnických osob (zastaralá PF) / </a:t>
                      </a:r>
                    </a:p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cs-CZ" sz="800" strike="noStrike" noProof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Obecně</a:t>
                      </a:r>
                      <a:r>
                        <a:rPr lang="cs-CZ" sz="800" strike="noStrike" baseline="0" noProof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prospěšná společnost (zastaralá PF) / </a:t>
                      </a:r>
                    </a:p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cs-CZ" sz="800" strike="noStrike" baseline="0" noProof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Obchodní korporace (nevhodná PF)</a:t>
                      </a:r>
                      <a:endParaRPr lang="cs-CZ" sz="800" b="0" strike="noStrike" noProof="0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cs-CZ" sz="800" strike="noStrike" baseline="0" noProof="0" dirty="0">
                          <a:solidFill>
                            <a:schemeClr val="tx1"/>
                          </a:solidFill>
                        </a:rPr>
                        <a:t>Spolek (doporučená PF)/ </a:t>
                      </a:r>
                    </a:p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cs-CZ" sz="80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Ústav /  </a:t>
                      </a:r>
                    </a:p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cs-CZ" sz="800" strike="noStrike" baseline="0" noProof="0" dirty="0">
                          <a:solidFill>
                            <a:schemeClr val="tx1"/>
                          </a:solidFill>
                        </a:rPr>
                        <a:t>Zájmové sdružení právnických osob (zastaralá PF) / </a:t>
                      </a:r>
                    </a:p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cs-CZ" sz="800" strike="noStrike" noProof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Obecně</a:t>
                      </a:r>
                      <a:r>
                        <a:rPr lang="cs-CZ" sz="800" strike="noStrike" baseline="0" noProof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prospěšná společnost (zastaralá PF) / </a:t>
                      </a:r>
                    </a:p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cs-CZ" sz="800" strike="noStrike" baseline="0" noProof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Obchod. korporace (nevhodná PF)</a:t>
                      </a:r>
                      <a:r>
                        <a:rPr kumimoji="0" lang="cs-CZ" sz="80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</a:rPr>
                        <a:t> </a:t>
                      </a:r>
                    </a:p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cs-CZ" sz="80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</a:rPr>
                        <a:t>Příspěvková organizace </a:t>
                      </a:r>
                      <a:r>
                        <a:rPr lang="cs-CZ" sz="800" strike="noStrike" baseline="0" noProof="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(nevhodná PF)</a:t>
                      </a:r>
                      <a:endParaRPr kumimoji="0" lang="cs-CZ" sz="80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accent6">
                            <a:lumMod val="75000"/>
                          </a:schemeClr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cs-CZ" sz="800" u="none" strike="noStrike" kern="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Spolek /  </a:t>
                      </a:r>
                    </a:p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cs-CZ" sz="800" u="none" strike="noStrike" kern="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Ústav /</a:t>
                      </a:r>
                    </a:p>
                    <a:p>
                      <a:pPr marL="87313" marR="0" lvl="0" indent="-87313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cs-CZ" sz="80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Obchodní korporace (s.r.o., a.s.) /</a:t>
                      </a:r>
                      <a:r>
                        <a:rPr kumimoji="0" lang="cs-CZ" sz="80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cs-CZ" sz="800" u="none" strike="noStrike" kern="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Příspěvková organizace</a:t>
                      </a:r>
                      <a:endParaRPr lang="cs-CZ" sz="8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27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900" dirty="0"/>
                        <a:t>5.1.4.  Geograficky homogenní a přirozeně vymezené území ohraničené katastrálními hranicemi obcí </a:t>
                      </a:r>
                      <a:endParaRPr lang="cs-CZ" sz="900" dirty="0"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√ 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900" u="none" strike="noStrike" kern="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√</a:t>
                      </a:r>
                      <a:endParaRPr kumimoji="0" lang="cs-CZ" sz="9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338D"/>
                        </a:solidFill>
                        <a:effectLst/>
                        <a:uLnTx/>
                        <a:uFillTx/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√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900" u="none" strike="noStrike" kern="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√</a:t>
                      </a:r>
                      <a:endParaRPr kumimoji="0" lang="cs-CZ" sz="9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338D"/>
                        </a:solidFill>
                        <a:effectLst/>
                        <a:uLnTx/>
                        <a:uFillTx/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9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900" dirty="0"/>
                        <a:t>5.1.5. Počet obcí nebo rozloha </a:t>
                      </a:r>
                      <a:r>
                        <a:rPr lang="cs-CZ" sz="900" baseline="30000" dirty="0"/>
                        <a:t>(1)</a:t>
                      </a:r>
                      <a:endParaRPr lang="cs-CZ" sz="900" baseline="30000" dirty="0"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Min. 1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rgbClr val="FF0000"/>
                          </a:solidFill>
                        </a:rPr>
                        <a:t>Min. </a:t>
                      </a:r>
                      <a:r>
                        <a:rPr lang="cs-CZ" sz="900" strike="sngStrike" dirty="0">
                          <a:solidFill>
                            <a:srgbClr val="FF0000"/>
                          </a:solidFill>
                        </a:rPr>
                        <a:t>20</a:t>
                      </a:r>
                      <a:r>
                        <a:rPr lang="cs-CZ" sz="900" dirty="0">
                          <a:solidFill>
                            <a:srgbClr val="FF0000"/>
                          </a:solidFill>
                        </a:rPr>
                        <a:t> 40</a:t>
                      </a:r>
                      <a:r>
                        <a:rPr lang="cs-CZ" sz="900" baseline="0" dirty="0">
                          <a:solidFill>
                            <a:srgbClr val="FF0000"/>
                          </a:solidFill>
                        </a:rPr>
                        <a:t> nebo</a:t>
                      </a:r>
                      <a:r>
                        <a:rPr lang="cs-CZ" sz="900" dirty="0">
                          <a:solidFill>
                            <a:srgbClr val="FF0000"/>
                          </a:solidFill>
                        </a:rPr>
                        <a:t> min.</a:t>
                      </a:r>
                      <a:r>
                        <a:rPr lang="cs-CZ" sz="900" baseline="0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900" strike="sngStrike" baseline="0" dirty="0">
                          <a:solidFill>
                            <a:srgbClr val="FF0000"/>
                          </a:solidFill>
                        </a:rPr>
                        <a:t>600</a:t>
                      </a:r>
                      <a:r>
                        <a:rPr lang="cs-CZ" sz="900" baseline="0" dirty="0">
                          <a:solidFill>
                            <a:srgbClr val="FF0000"/>
                          </a:solidFill>
                        </a:rPr>
                        <a:t> 1000 km</a:t>
                      </a:r>
                      <a:r>
                        <a:rPr lang="cs-CZ" sz="900" baseline="30000" dirty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sz="900" b="0" dirty="0">
                        <a:solidFill>
                          <a:srgbClr val="FF0000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x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x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1750506"/>
                  </a:ext>
                </a:extLst>
              </a:tr>
              <a:tr h="3204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900" dirty="0"/>
                        <a:t>5.1.6. Území působnosti </a:t>
                      </a:r>
                      <a:r>
                        <a:rPr lang="cs-CZ" sz="900" baseline="0" dirty="0"/>
                        <a:t>se nepřekrývá </a:t>
                      </a:r>
                      <a:br>
                        <a:rPr lang="cs-CZ" sz="900" baseline="0" dirty="0"/>
                      </a:br>
                      <a:r>
                        <a:rPr lang="cs-CZ" sz="900" baseline="0" dirty="0"/>
                        <a:t>s územím shodné kategorie DMO</a:t>
                      </a:r>
                      <a:endParaRPr lang="cs-CZ" sz="900" dirty="0"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√ 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900" u="none" strike="noStrike" kern="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√</a:t>
                      </a:r>
                      <a:endParaRPr kumimoji="0" lang="cs-CZ" sz="9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338D"/>
                        </a:solidFill>
                        <a:effectLst/>
                        <a:uLnTx/>
                        <a:uFillTx/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√ 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900" u="none" strike="noStrike" kern="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√</a:t>
                      </a:r>
                      <a:endParaRPr kumimoji="0" lang="cs-CZ" sz="9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338D"/>
                        </a:solidFill>
                        <a:effectLst/>
                        <a:uLnTx/>
                        <a:uFillTx/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472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/>
                        <a:t>5.1.7. Počet lůžek </a:t>
                      </a:r>
                      <a:br>
                        <a:rPr lang="cs-CZ" sz="900" dirty="0"/>
                      </a:br>
                      <a:r>
                        <a:rPr lang="cs-CZ" sz="900" dirty="0"/>
                        <a:t>a přenocování </a:t>
                      </a:r>
                      <a:r>
                        <a:rPr lang="cs-CZ" sz="900" baseline="30000" dirty="0"/>
                        <a:t>(2) </a:t>
                      </a:r>
                      <a:endParaRPr lang="cs-CZ" sz="900" b="1" baseline="30000" dirty="0">
                        <a:solidFill>
                          <a:schemeClr val="lt1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/>
                        <a:t>x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solidFill>
                            <a:srgbClr val="FF0000"/>
                          </a:solidFill>
                        </a:rPr>
                        <a:t>Min. </a:t>
                      </a:r>
                      <a:r>
                        <a:rPr lang="cs-CZ" sz="900" strike="sngStrike" dirty="0">
                          <a:solidFill>
                            <a:srgbClr val="FF0000"/>
                          </a:solidFill>
                        </a:rPr>
                        <a:t>2 000</a:t>
                      </a:r>
                      <a:r>
                        <a:rPr lang="cs-CZ" sz="900" strike="noStrike" dirty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cs-CZ" sz="900" dirty="0">
                          <a:solidFill>
                            <a:srgbClr val="FF0000"/>
                          </a:solidFill>
                        </a:rPr>
                        <a:t>3 000 (od r. 2025)</a:t>
                      </a:r>
                      <a:br>
                        <a:rPr lang="cs-CZ" sz="900" dirty="0">
                          <a:solidFill>
                            <a:srgbClr val="FF0000"/>
                          </a:solidFill>
                        </a:rPr>
                      </a:br>
                      <a:r>
                        <a:rPr lang="cs-CZ" sz="900" dirty="0">
                          <a:solidFill>
                            <a:srgbClr val="FF0000"/>
                          </a:solidFill>
                        </a:rPr>
                        <a:t>a min. </a:t>
                      </a:r>
                      <a:r>
                        <a:rPr lang="cs-CZ" sz="900" strike="sngStrike" dirty="0">
                          <a:solidFill>
                            <a:srgbClr val="FF0000"/>
                          </a:solidFill>
                        </a:rPr>
                        <a:t>200 000</a:t>
                      </a:r>
                      <a:r>
                        <a:rPr lang="cs-CZ" sz="900" strike="noStrike" dirty="0">
                          <a:solidFill>
                            <a:srgbClr val="FF0000"/>
                          </a:solidFill>
                        </a:rPr>
                        <a:t> </a:t>
                      </a:r>
                      <a:br>
                        <a:rPr lang="cs-CZ" sz="900" strike="noStrike" dirty="0">
                          <a:solidFill>
                            <a:srgbClr val="FF0000"/>
                          </a:solidFill>
                        </a:rPr>
                      </a:br>
                      <a:r>
                        <a:rPr lang="cs-CZ" sz="900" strike="noStrike" dirty="0">
                          <a:solidFill>
                            <a:srgbClr val="FF0000"/>
                          </a:solidFill>
                        </a:rPr>
                        <a:t>300 000 (od r. 2025)</a:t>
                      </a:r>
                      <a:br>
                        <a:rPr lang="cs-CZ" sz="900" strike="noStrike" dirty="0">
                          <a:solidFill>
                            <a:srgbClr val="FF0000"/>
                          </a:solidFill>
                        </a:rPr>
                      </a:br>
                      <a:r>
                        <a:rPr lang="cs-CZ" sz="900" strike="noStrike" dirty="0">
                          <a:solidFill>
                            <a:srgbClr val="FF0000"/>
                          </a:solidFill>
                        </a:rPr>
                        <a:t>400 000 (od r. 2026)</a:t>
                      </a: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strike="noStrike" dirty="0">
                          <a:solidFill>
                            <a:srgbClr val="FF0000"/>
                          </a:solidFill>
                        </a:rPr>
                        <a:t>500 000 (od r. 2027)</a:t>
                      </a: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x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x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2411662"/>
                  </a:ext>
                </a:extLst>
              </a:tr>
              <a:tr h="2162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900" dirty="0"/>
                        <a:t>5.1.8. Stanovisko kraje / oblasti </a:t>
                      </a:r>
                      <a:r>
                        <a:rPr lang="cs-CZ" sz="900" baseline="30000" dirty="0"/>
                        <a:t>(3) </a:t>
                      </a:r>
                      <a:endParaRPr lang="cs-CZ" sz="900" b="1" dirty="0">
                        <a:solidFill>
                          <a:schemeClr val="bg1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√ 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900" u="none" strike="noStrike" kern="0" cap="none" spc="0" normalizeH="0" baseline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√</a:t>
                      </a:r>
                      <a:endParaRPr kumimoji="0" lang="cs-CZ" sz="9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rgbClr val="00338D"/>
                        </a:solidFill>
                        <a:effectLst/>
                        <a:uLnTx/>
                        <a:uFillTx/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x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x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27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/>
                        <a:t>5.1.9. Počet oficiálně certifikovaných turistických informačních center </a:t>
                      </a:r>
                      <a:br>
                        <a:rPr lang="cs-CZ" sz="900" dirty="0"/>
                      </a:br>
                      <a:r>
                        <a:rPr lang="cs-CZ" sz="900" dirty="0"/>
                        <a:t>v</a:t>
                      </a:r>
                      <a:r>
                        <a:rPr lang="cs-CZ" sz="900" baseline="0" dirty="0"/>
                        <a:t> územní působnosti DMO </a:t>
                      </a:r>
                      <a:r>
                        <a:rPr lang="cs-CZ" sz="900" baseline="30000" dirty="0"/>
                        <a:t>(4) </a:t>
                      </a:r>
                      <a:endParaRPr lang="cs-CZ" sz="900" dirty="0"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Min. 1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Min. 3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x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x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90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/>
                        <a:t>5.1.10. Podíl podnikatelských a NNO subjektů</a:t>
                      </a:r>
                      <a:r>
                        <a:rPr lang="cs-CZ" sz="900" baseline="0" dirty="0"/>
                        <a:t> s vlivem na rozhodování organizace </a:t>
                      </a:r>
                      <a:r>
                        <a:rPr lang="cs-CZ" sz="900" kern="1200" baseline="30000" dirty="0"/>
                        <a:t>(5) </a:t>
                      </a:r>
                      <a:endParaRPr lang="cs-CZ" sz="900" b="1" kern="1200" baseline="30000" dirty="0">
                        <a:solidFill>
                          <a:schemeClr val="lt1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rgbClr val="FF0000"/>
                          </a:solidFill>
                        </a:rPr>
                        <a:t>Min. </a:t>
                      </a:r>
                      <a:r>
                        <a:rPr lang="cs-CZ" sz="900" strike="sngStrike" dirty="0">
                          <a:solidFill>
                            <a:srgbClr val="FF0000"/>
                          </a:solidFill>
                        </a:rPr>
                        <a:t>30</a:t>
                      </a:r>
                      <a:r>
                        <a:rPr lang="cs-CZ" sz="900" dirty="0">
                          <a:solidFill>
                            <a:srgbClr val="FF0000"/>
                          </a:solidFill>
                        </a:rPr>
                        <a:t> 34 %</a:t>
                      </a:r>
                      <a:endParaRPr lang="cs-CZ" sz="900" b="0" dirty="0">
                        <a:solidFill>
                          <a:srgbClr val="FF0000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rgbClr val="FF0000"/>
                          </a:solidFill>
                        </a:rPr>
                        <a:t>Min. </a:t>
                      </a:r>
                      <a:r>
                        <a:rPr lang="cs-CZ" sz="900" strike="sngStrike" dirty="0">
                          <a:solidFill>
                            <a:srgbClr val="FF0000"/>
                          </a:solidFill>
                        </a:rPr>
                        <a:t>30</a:t>
                      </a:r>
                      <a:r>
                        <a:rPr lang="cs-CZ" sz="900" dirty="0">
                          <a:solidFill>
                            <a:srgbClr val="FF0000"/>
                          </a:solidFill>
                        </a:rPr>
                        <a:t> 34 %</a:t>
                      </a:r>
                      <a:endParaRPr lang="cs-CZ" sz="900" b="0" dirty="0">
                        <a:solidFill>
                          <a:srgbClr val="FF0000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x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/>
                        <a:t>x</a:t>
                      </a:r>
                      <a:endParaRPr lang="cs-CZ" sz="900" b="0" dirty="0">
                        <a:solidFill>
                          <a:srgbClr val="00338D"/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18000" marR="18000" marT="18000" marB="18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3C78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14" name="Rectangle 7">
            <a:extLst>
              <a:ext uri="{FF2B5EF4-FFF2-40B4-BE49-F238E27FC236}">
                <a16:creationId xmlns:a16="http://schemas.microsoft.com/office/drawing/2014/main" id="{F4C7880E-3F47-4EBA-8057-384DA733F7A9}"/>
              </a:ext>
            </a:extLst>
          </p:cNvPr>
          <p:cNvSpPr/>
          <p:nvPr/>
        </p:nvSpPr>
        <p:spPr>
          <a:xfrm>
            <a:off x="10450553" y="694993"/>
            <a:ext cx="1310075" cy="238115"/>
          </a:xfrm>
          <a:prstGeom prst="rect">
            <a:avLst/>
          </a:prstGeom>
          <a:solidFill>
            <a:srgbClr val="003C78"/>
          </a:solidFill>
          <a:ln w="25400" cap="flat" cmpd="sng" algn="ctr">
            <a:noFill/>
            <a:prstDash val="solid"/>
          </a:ln>
          <a:effectLst/>
        </p:spPr>
        <p:txBody>
          <a:bodyPr lIns="33231" tIns="33231" rIns="33231" bIns="33231" rtlCol="0" anchor="t" anchorCtr="0"/>
          <a:lstStyle/>
          <a:p>
            <a:pPr algn="ctr" defTabSz="378731">
              <a:defRPr/>
            </a:pPr>
            <a:r>
              <a:rPr lang="cs-CZ" sz="647" kern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√ závazný požadavek </a:t>
            </a:r>
          </a:p>
          <a:p>
            <a:pPr algn="ctr" defTabSz="378731">
              <a:defRPr/>
            </a:pPr>
            <a:r>
              <a:rPr lang="cs-CZ" sz="647" kern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nerelevantní </a:t>
            </a:r>
          </a:p>
          <a:p>
            <a:pPr algn="ctr" defTabSz="378731">
              <a:defRPr/>
            </a:pPr>
            <a:endParaRPr lang="cs-CZ" sz="647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378731">
              <a:defRPr/>
            </a:pPr>
            <a:endParaRPr lang="cs-CZ" sz="647" kern="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F32D57C7-B8A9-B0D3-AE09-FF29D713A2B6}"/>
              </a:ext>
            </a:extLst>
          </p:cNvPr>
          <p:cNvSpPr/>
          <p:nvPr/>
        </p:nvSpPr>
        <p:spPr>
          <a:xfrm>
            <a:off x="335358" y="5620827"/>
            <a:ext cx="11425271" cy="838951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lIns="33231" tIns="0" rIns="33231" bIns="33231" rtlCol="0" anchor="t" anchorCtr="0"/>
          <a:lstStyle/>
          <a:p>
            <a:pPr defTabSz="378731">
              <a:defRPr/>
            </a:pPr>
            <a:r>
              <a:rPr lang="cs-CZ" sz="651" b="1" kern="0" dirty="0">
                <a:latin typeface="Arial" panose="020B0604020202020204" pitchFamily="34" charset="0"/>
                <a:cs typeface="Arial" panose="020B0604020202020204" pitchFamily="34" charset="0"/>
              </a:rPr>
              <a:t>Poznámky:</a:t>
            </a:r>
          </a:p>
          <a:p>
            <a:pPr marL="211016" indent="-211016" defTabSz="378731">
              <a:spcBef>
                <a:spcPts val="92"/>
              </a:spcBef>
              <a:buFontTx/>
              <a:buAutoNum type="arabicParenBoth"/>
              <a:defRPr/>
            </a:pPr>
            <a:r>
              <a:rPr lang="cs-CZ" sz="600" kern="0" dirty="0">
                <a:latin typeface="Arial" panose="020B0604020202020204" pitchFamily="34" charset="0"/>
                <a:cs typeface="Arial" panose="020B0604020202020204" pitchFamily="34" charset="0"/>
              </a:rPr>
              <a:t>Počet obcí je evidenčním údajem pro potřeby certifikace. V případě, že DMO prokazuje tento požadavek prostřednictvím rozlohy, musí uvést všechny obce, které leží v její působnosti.</a:t>
            </a:r>
          </a:p>
          <a:p>
            <a:pPr marL="211016" indent="-211016" defTabSz="378731">
              <a:spcBef>
                <a:spcPts val="92"/>
              </a:spcBef>
              <a:buFontTx/>
              <a:buAutoNum type="arabicParenBoth"/>
              <a:defRPr/>
            </a:pPr>
            <a:r>
              <a:rPr lang="cs-CZ" sz="600" kern="0" dirty="0">
                <a:latin typeface="Arial" panose="020B0604020202020204" pitchFamily="34" charset="0"/>
                <a:cs typeface="Arial" panose="020B0604020202020204" pitchFamily="34" charset="0"/>
              </a:rPr>
              <a:t>Kontrolováno na základě průběžného sběru statistických dat (ideálně ČSÚ) – sledovány jsou kapacity ubytovacích zařízení a průměrné počty hostů v těchto zařízeních za poslední 3 roky.</a:t>
            </a:r>
          </a:p>
          <a:p>
            <a:pPr marL="211016" indent="-211016" defTabSz="378731">
              <a:spcBef>
                <a:spcPts val="92"/>
              </a:spcBef>
              <a:buFontTx/>
              <a:buAutoNum type="arabicParenBoth"/>
              <a:defRPr/>
            </a:pPr>
            <a:r>
              <a:rPr lang="cs-CZ" sz="600" kern="0" dirty="0">
                <a:latin typeface="Arial" panose="020B0604020202020204" pitchFamily="34" charset="0"/>
                <a:cs typeface="Arial" panose="020B0604020202020204" pitchFamily="34" charset="0"/>
              </a:rPr>
              <a:t>K založení nové DMO je vždy nezbytné získat souhlasné stanovisko nadřízené certifikované DMO působící na daném území. Certifikovaná krajská DMO / Kraj vydává souhlasné stanovisko oblastní DMO, certifikovaná oblastní DMO vydává souhlasné stanovisko lokální DMO. Výjimkou je pouze situace, kdy na daném území není oblastní DMO založena nebo certifikovaná. V takovém případě pak pro lokální DMO vydává souhlasné stanovisko přímo certifikovaná krajská DMO / kraj. Vydané stanovisko za krajskou / oblastní DMO obsahuje písemný komentář zahrnující podstatné informace určené pro potřeby certifikace příslušné DMO. Kraj / krajská nebo oblastní DMO nesmí neodůvodněně bránit nebo omezovat vznik, činnost nebo oprávněné zájmy podřízené kategorie DMO. Takové jednání může být důvodem pro neudělení či odebrání certifikace této organizaci. </a:t>
            </a:r>
          </a:p>
          <a:p>
            <a:pPr marL="211016" indent="-211016" defTabSz="378731">
              <a:spcBef>
                <a:spcPts val="92"/>
              </a:spcBef>
              <a:buFontTx/>
              <a:buAutoNum type="arabicParenBoth"/>
              <a:defRPr/>
            </a:pPr>
            <a:r>
              <a:rPr lang="cs-CZ" sz="600" kern="0" dirty="0">
                <a:latin typeface="Arial" panose="020B0604020202020204" pitchFamily="34" charset="0"/>
                <a:cs typeface="Arial" panose="020B0604020202020204" pitchFamily="34" charset="0"/>
              </a:rPr>
              <a:t>Prokázáno na základě platné certifikace Asociace turistických informačních center ČR. TIC v působnosti DMO musí prokázat spolupráci, být uvedena v seznamu partnerů.</a:t>
            </a:r>
          </a:p>
          <a:p>
            <a:pPr marL="211016" indent="-211016" defTabSz="378731">
              <a:spcBef>
                <a:spcPts val="92"/>
              </a:spcBef>
              <a:buFontTx/>
              <a:buAutoNum type="arabicParenBoth"/>
              <a:defRPr/>
            </a:pPr>
            <a:r>
              <a:rPr lang="cs-CZ" sz="600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Může být prokázáno účastí podnikatelského / neziskového sektoru ve správní či výkonné radě / v představenstvu a v dozorčí radě / kontrolní komisi, případně v jiném kolektivním řídícím a kontrolním orgánu společnosti.</a:t>
            </a:r>
          </a:p>
          <a:p>
            <a:pPr defTabSz="268281">
              <a:spcBef>
                <a:spcPts val="92"/>
              </a:spcBef>
              <a:defRPr/>
            </a:pPr>
            <a:endParaRPr lang="cs-CZ" sz="600" i="1" kern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25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B56B95F8-D8E4-46C6-8FB8-737FC07DA03C}"/>
              </a:ext>
            </a:extLst>
          </p:cNvPr>
          <p:cNvSpPr txBox="1">
            <a:spLocks/>
          </p:cNvSpPr>
          <p:nvPr/>
        </p:nvSpPr>
        <p:spPr>
          <a:xfrm>
            <a:off x="335360" y="836713"/>
            <a:ext cx="9566677" cy="31804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700"/>
              </a:lnSpc>
              <a:spcBef>
                <a:spcPts val="0"/>
              </a:spcBef>
              <a:buFontTx/>
              <a:buNone/>
              <a:defRPr sz="1292" b="1" i="0" kern="1200">
                <a:solidFill>
                  <a:srgbClr val="00338D"/>
                </a:solidFill>
                <a:latin typeface="Univers for KPMG" panose="020B0603020202020204" pitchFamily="34" charset="0"/>
                <a:ea typeface="+mn-ea"/>
                <a:cs typeface="Univers for KPMG" panose="020B0603020202020204" pitchFamily="34" charset="0"/>
              </a:defRPr>
            </a:lvl1pPr>
            <a:lvl2pPr marL="0" indent="0" algn="l" defTabSz="914400" rtl="0" eaLnBrk="1" latinLnBrk="0" hangingPunct="1">
              <a:lnSpc>
                <a:spcPts val="2700"/>
              </a:lnSpc>
              <a:spcBef>
                <a:spcPts val="0"/>
              </a:spcBef>
              <a:buFontTx/>
              <a:buNone/>
              <a:defRPr sz="1292" b="0" i="0" kern="1200">
                <a:solidFill>
                  <a:srgbClr val="00338D"/>
                </a:solidFill>
                <a:latin typeface="Univers for KPMG Light" panose="020B0403020202020204" pitchFamily="34" charset="0"/>
                <a:ea typeface="+mn-ea"/>
                <a:cs typeface="Univers for KPMG Light" panose="020B0403020202020204" pitchFamily="34" charset="0"/>
              </a:defRPr>
            </a:lvl2pPr>
            <a:lvl3pPr marL="283463" indent="-283463" algn="l" defTabSz="914400" rtl="0" eaLnBrk="1" latinLnBrk="0" hangingPunct="1">
              <a:lnSpc>
                <a:spcPts val="1800"/>
              </a:lnSpc>
              <a:spcBef>
                <a:spcPts val="0"/>
              </a:spcBef>
              <a:buFont typeface="Univers for KPMG Light" panose="020B0403020202020204" pitchFamily="34" charset="0"/>
              <a:buChar char="—"/>
              <a:defRPr sz="1292" b="0" i="0" kern="1200">
                <a:solidFill>
                  <a:srgbClr val="00338D"/>
                </a:solidFill>
                <a:latin typeface="Univers for KPMG Light" panose="020B0403020202020204" pitchFamily="34" charset="0"/>
                <a:ea typeface="+mn-ea"/>
                <a:cs typeface="Univers for KPMG Light" panose="020B0403020202020204" pitchFamily="34" charset="0"/>
              </a:defRPr>
            </a:lvl3pPr>
            <a:lvl4pPr marL="576069" indent="-228598" algn="l" defTabSz="914400" rtl="0" eaLnBrk="1" latinLnBrk="0" hangingPunct="1">
              <a:lnSpc>
                <a:spcPts val="1800"/>
              </a:lnSpc>
              <a:spcBef>
                <a:spcPts val="0"/>
              </a:spcBef>
              <a:buFont typeface="Univers for KPMG Light" panose="020B0403020202020204" pitchFamily="34" charset="0"/>
              <a:buChar char="-"/>
              <a:defRPr sz="1292" b="0" i="0" kern="1200">
                <a:solidFill>
                  <a:srgbClr val="00338D"/>
                </a:solidFill>
                <a:latin typeface="Univers for KPMG Light" panose="020B0403020202020204" pitchFamily="34" charset="0"/>
                <a:ea typeface="+mn-ea"/>
                <a:cs typeface="Univers for KPMG Light" panose="020B0403020202020204" pitchFamily="34" charset="0"/>
              </a:defRPr>
            </a:lvl4pPr>
            <a:lvl5pPr marL="972000" marR="0" indent="-18000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292" b="0" i="0" kern="1200">
                <a:solidFill>
                  <a:srgbClr val="00338D"/>
                </a:solidFill>
                <a:latin typeface="Univers for KPMG Light" panose="020B0403020202020204" pitchFamily="34" charset="0"/>
                <a:ea typeface="+mn-ea"/>
                <a:cs typeface="Univers for KPMG Light" panose="020B0403020202020204" pitchFamily="34" charset="0"/>
              </a:defRPr>
            </a:lvl5pPr>
            <a:lvl6pPr marL="1152000" indent="-179388" algn="l" defTabSz="914400" rtl="0" eaLnBrk="1" latinLnBrk="0" hangingPunct="1">
              <a:spcBef>
                <a:spcPts val="100"/>
              </a:spcBef>
              <a:buFont typeface="Arial" pitchFamily="34" charset="0"/>
              <a:buChar char="–"/>
              <a:defRPr sz="129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32000" indent="-180000" algn="l" defTabSz="914400" rtl="0" eaLnBrk="1" latinLnBrk="0" hangingPunct="1">
              <a:spcBef>
                <a:spcPts val="100"/>
              </a:spcBef>
              <a:buFont typeface="Arial" pitchFamily="34" charset="0"/>
              <a:buChar char="–"/>
              <a:defRPr sz="129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12000" marR="0" indent="-18000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29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692000" indent="-180000" algn="l" defTabSz="914400" rtl="0" eaLnBrk="1" latinLnBrk="0" hangingPunct="1">
              <a:spcBef>
                <a:spcPts val="100"/>
              </a:spcBef>
              <a:buFont typeface="Arial" pitchFamily="34" charset="0"/>
              <a:buChar char="–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377">
              <a:defRPr/>
            </a:pPr>
            <a:r>
              <a:rPr lang="cs-CZ" sz="12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5.2 Požadavky na strategické plánování a řízení</a:t>
            </a:r>
          </a:p>
        </p:txBody>
      </p:sp>
      <p:graphicFrame>
        <p:nvGraphicFramePr>
          <p:cNvPr id="15" name="Table 5">
            <a:extLst>
              <a:ext uri="{FF2B5EF4-FFF2-40B4-BE49-F238E27FC236}">
                <a16:creationId xmlns:a16="http://schemas.microsoft.com/office/drawing/2014/main" id="{0E538A2B-C580-4BD3-930D-21828BE5DA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3653150"/>
              </p:ext>
            </p:extLst>
          </p:nvPr>
        </p:nvGraphicFramePr>
        <p:xfrm>
          <a:off x="335361" y="1176774"/>
          <a:ext cx="11425269" cy="3039903"/>
        </p:xfrm>
        <a:graphic>
          <a:graphicData uri="http://schemas.openxmlformats.org/drawingml/2006/table">
            <a:tbl>
              <a:tblPr firstRow="1" firstCol="1" bandRow="1"/>
              <a:tblGrid>
                <a:gridCol w="31507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86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686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686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6861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62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Kritérium</a:t>
                      </a:r>
                      <a:endParaRPr lang="cs-CZ" sz="900" b="1" dirty="0">
                        <a:solidFill>
                          <a:schemeClr val="lt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I. Lokální DMO</a:t>
                      </a:r>
                    </a:p>
                  </a:txBody>
                  <a:tcPr marL="18000" marR="18000" marT="18000" marB="3600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II. Oblastní DMO</a:t>
                      </a:r>
                    </a:p>
                  </a:txBody>
                  <a:tcPr marL="18000" marR="18000" marT="18000" marB="3600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III.</a:t>
                      </a:r>
                      <a:r>
                        <a:rPr lang="cs-CZ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Krajská</a:t>
                      </a:r>
                      <a:r>
                        <a:rPr lang="cs-CZ" sz="9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DMO</a:t>
                      </a:r>
                    </a:p>
                  </a:txBody>
                  <a:tcPr marL="18000" marR="18000" marT="18000" marB="3600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IV. Národní DMO</a:t>
                      </a:r>
                    </a:p>
                  </a:txBody>
                  <a:tcPr marL="18000" marR="18000" marT="18000" marB="3600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lumMod val="7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7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5.2.1. Střednědobý</a:t>
                      </a:r>
                      <a:r>
                        <a:rPr lang="cs-CZ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strategický dokument </a:t>
                      </a:r>
                      <a:r>
                        <a:rPr lang="cs-CZ" sz="800" baseline="0" dirty="0">
                          <a:solidFill>
                            <a:srgbClr val="76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+ prvky strategie komplexní udržitelnosti</a:t>
                      </a:r>
                      <a:r>
                        <a:rPr lang="cs-CZ" sz="800" baseline="30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(7)</a:t>
                      </a:r>
                      <a:endParaRPr lang="cs-CZ" sz="800" b="1" baseline="30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 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 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90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kumimoji="0" lang="cs-CZ" sz="9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accent6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7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5.2.2. Operativní</a:t>
                      </a:r>
                      <a:r>
                        <a:rPr lang="cs-CZ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prováděcí dokument </a:t>
                      </a:r>
                      <a:r>
                        <a:rPr lang="cs-CZ" sz="800" baseline="0" dirty="0">
                          <a:solidFill>
                            <a:srgbClr val="76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(záměry s prvky komplexní udržitelnosti</a:t>
                      </a:r>
                      <a:r>
                        <a:rPr lang="cs-CZ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800" baseline="30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(8)</a:t>
                      </a:r>
                      <a:endParaRPr lang="cs-CZ" sz="800" b="1" baseline="30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 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90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kumimoji="0" lang="cs-CZ" sz="9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accent6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 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62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5.2.3. Funkční 3K platforma</a:t>
                      </a:r>
                      <a:r>
                        <a:rPr lang="cs-CZ" sz="800" baseline="30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(9)</a:t>
                      </a:r>
                      <a:endParaRPr lang="cs-CZ" sz="800" b="1" dirty="0">
                        <a:solidFill>
                          <a:schemeClr val="lt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 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90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kumimoji="0" lang="cs-CZ" sz="9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accent6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 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7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5.2.4. Počet </a:t>
                      </a:r>
                      <a:r>
                        <a:rPr lang="cs-CZ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aktivních partnerů celkem </a:t>
                      </a:r>
                      <a:br>
                        <a:rPr lang="cs-CZ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s-CZ" sz="800" baseline="0" dirty="0">
                          <a:solidFill>
                            <a:srgbClr val="76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(podle nové definice partnerství)</a:t>
                      </a:r>
                      <a:r>
                        <a:rPr lang="cs-CZ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800" baseline="30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(10) </a:t>
                      </a:r>
                      <a:endParaRPr lang="cs-CZ" sz="800" b="1" baseline="300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Min. </a:t>
                      </a:r>
                      <a:r>
                        <a:rPr lang="cs-CZ" sz="900" strike="sngStrike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  <a:r>
                        <a:rPr lang="cs-CZ" sz="9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50</a:t>
                      </a:r>
                      <a:endParaRPr lang="cs-CZ" sz="900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noProof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Min. </a:t>
                      </a:r>
                      <a:r>
                        <a:rPr lang="cs-CZ" sz="900" strike="sngStrike" noProof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50</a:t>
                      </a:r>
                      <a:r>
                        <a:rPr lang="cs-CZ" sz="900" noProof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100</a:t>
                      </a:r>
                      <a:endParaRPr lang="cs-CZ" sz="900" b="0" noProof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Min. </a:t>
                      </a:r>
                      <a:r>
                        <a:rPr lang="cs-CZ" sz="900" strike="sngStrike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25</a:t>
                      </a:r>
                      <a:r>
                        <a:rPr lang="cs-CZ" sz="9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30</a:t>
                      </a:r>
                      <a:endParaRPr lang="cs-CZ" sz="900" b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Min. 100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91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88900" indent="0"/>
                      <a:r>
                        <a:rPr lang="cs-CZ" sz="800" kern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 toho počet obcí </a:t>
                      </a:r>
                      <a:r>
                        <a:rPr lang="cs-CZ" sz="800" kern="1200" baseline="30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(11)</a:t>
                      </a:r>
                      <a:endParaRPr lang="cs-CZ" sz="800" b="1" kern="1200" baseline="30000" dirty="0">
                        <a:solidFill>
                          <a:schemeClr val="lt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kern="12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Min. 1</a:t>
                      </a:r>
                      <a:endParaRPr lang="cs-CZ" sz="900" kern="12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kern="1200" noProof="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Min. </a:t>
                      </a:r>
                      <a:r>
                        <a:rPr lang="cs-CZ" sz="800" strike="sngStrike" kern="1200" noProof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 </a:t>
                      </a:r>
                      <a:r>
                        <a:rPr lang="cs-CZ" sz="800" kern="1200" noProof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r>
                        <a:rPr lang="cs-CZ" sz="800" kern="1200" noProof="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cs-CZ" sz="700" kern="1200" noProof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(všechny obce v území DMO v případě, že je oblast vymezena rozlohou a obcí v území působí méně než 20)</a:t>
                      </a:r>
                      <a:endParaRPr lang="cs-CZ" sz="800" kern="1200" noProof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900" kern="12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900" kern="12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7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88900" indent="0"/>
                      <a:r>
                        <a:rPr lang="cs-CZ" sz="800" kern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 toho počet aktivních partnerů </a:t>
                      </a:r>
                      <a:br>
                        <a:rPr lang="cs-CZ" sz="800" kern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</a:br>
                      <a:r>
                        <a:rPr lang="cs-CZ" sz="800" kern="12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 </a:t>
                      </a:r>
                      <a:r>
                        <a:rPr lang="cs-CZ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oblasti NNO a soukromého sektoru </a:t>
                      </a:r>
                      <a:endParaRPr lang="cs-CZ" sz="800" b="1" baseline="30000" dirty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kern="12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Min. </a:t>
                      </a:r>
                      <a:r>
                        <a:rPr lang="cs-CZ" sz="900" strike="sngStrike" kern="12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20</a:t>
                      </a:r>
                      <a:r>
                        <a:rPr lang="cs-CZ" sz="900" kern="12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35</a:t>
                      </a:r>
                      <a:endParaRPr lang="cs-CZ" sz="900" kern="12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kern="1200" noProof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Min. </a:t>
                      </a:r>
                      <a:r>
                        <a:rPr lang="cs-CZ" sz="900" strike="sngStrike" kern="1200" noProof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</a:t>
                      </a:r>
                      <a:r>
                        <a:rPr lang="cs-CZ" sz="900" kern="1200" noProof="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60</a:t>
                      </a:r>
                      <a:endParaRPr lang="cs-CZ" sz="900" kern="1200" noProof="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kern="12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sz="900" kern="12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kern="12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</a:t>
                      </a:r>
                      <a:endParaRPr lang="cs-CZ" sz="900" kern="120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7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8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5.2.5. Zavedený systém</a:t>
                      </a:r>
                      <a:r>
                        <a:rPr lang="cs-CZ" sz="800" baseline="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sledování ukazatelů cestovního ruchu o vývoji destinace</a:t>
                      </a:r>
                      <a:r>
                        <a:rPr lang="cs-CZ" sz="800" baseline="30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(12)</a:t>
                      </a:r>
                      <a:endParaRPr lang="cs-CZ" sz="800" b="1" baseline="30000" dirty="0">
                        <a:solidFill>
                          <a:schemeClr val="lt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 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90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kumimoji="0" lang="cs-CZ" sz="9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accent6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√ 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18000" marR="18000" marT="18000" marB="36000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689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rgbClr val="76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NOVÝ POŽADAVEK od r. 2026: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rgbClr val="76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5.2.6. Zdroje pro činnost DMO</a:t>
                      </a:r>
                      <a:br>
                        <a:rPr lang="cs-CZ" sz="1200" b="1" dirty="0">
                          <a:solidFill>
                            <a:srgbClr val="76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</a:br>
                      <a:r>
                        <a:rPr lang="cs-CZ" sz="1200" b="0" i="1" dirty="0">
                          <a:solidFill>
                            <a:srgbClr val="76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principy komplexní udržitelnosti</a:t>
                      </a:r>
                      <a:r>
                        <a:rPr lang="cs-CZ" sz="1200" b="1" dirty="0">
                          <a:solidFill>
                            <a:srgbClr val="76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cs-CZ" sz="1200" dirty="0">
                        <a:solidFill>
                          <a:srgbClr val="760000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17780" marR="17780" marT="17780" marB="17780" anchor="ctr">
                    <a:lnL w="12700" cmpd="sng">
                      <a:solidFill>
                        <a:sysClr val="window" lastClr="FFFFFF"/>
                      </a:solidFill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lumMod val="7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Min. 1.000.000 Kč ročně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Min. 1 </a:t>
                      </a:r>
                      <a:b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</a:br>
                      <a: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zaměstnanec/pracovník v objemu práce 0,75 FTE</a:t>
                      </a:r>
                    </a:p>
                  </a:txBody>
                  <a:tcPr marL="17780" marR="17780" marT="17780" marB="1778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Min. 3.000.000 Kč ročně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Min. 2 </a:t>
                      </a:r>
                      <a:b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</a:br>
                      <a: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zaměstnanci/pracovníci </a:t>
                      </a:r>
                      <a:b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</a:br>
                      <a: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 objemu práce 1,5 FTE</a:t>
                      </a:r>
                    </a:p>
                  </a:txBody>
                  <a:tcPr marL="17780" marR="17780" marT="17780" marB="1778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Min. 10.000.000 Kč ročně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Min. 5 zaměstnanců/pracovníků </a:t>
                      </a:r>
                      <a:b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</a:br>
                      <a: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 objemu práce 4 FTE</a:t>
                      </a:r>
                    </a:p>
                  </a:txBody>
                  <a:tcPr marL="17780" marR="17780" marT="17780" marB="1778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Min. 500.000.000 Kč ročně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Min. 80 zaměstnanců/pracovníků </a:t>
                      </a:r>
                      <a:b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</a:br>
                      <a:r>
                        <a:rPr lang="cs-CZ" sz="900" dirty="0">
                          <a:solidFill>
                            <a:srgbClr val="FF0000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v objemu práce 75 FTE</a:t>
                      </a:r>
                    </a:p>
                  </a:txBody>
                  <a:tcPr marL="17780" marR="17780" marT="17780" marB="1778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7B2BB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4443562"/>
                  </a:ext>
                </a:extLst>
              </a:tr>
            </a:tbl>
          </a:graphicData>
        </a:graphic>
      </p:graphicFrame>
      <p:sp>
        <p:nvSpPr>
          <p:cNvPr id="16" name="Rectangle 6">
            <a:extLst>
              <a:ext uri="{FF2B5EF4-FFF2-40B4-BE49-F238E27FC236}">
                <a16:creationId xmlns:a16="http://schemas.microsoft.com/office/drawing/2014/main" id="{68BA48D8-1DAA-4245-AD8C-91856652E158}"/>
              </a:ext>
            </a:extLst>
          </p:cNvPr>
          <p:cNvSpPr/>
          <p:nvPr/>
        </p:nvSpPr>
        <p:spPr>
          <a:xfrm>
            <a:off x="10605214" y="884744"/>
            <a:ext cx="1155415" cy="240000"/>
          </a:xfrm>
          <a:prstGeom prst="rect">
            <a:avLst/>
          </a:prstGeom>
          <a:solidFill>
            <a:srgbClr val="F7B2BB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lIns="33231" tIns="33231" rIns="33231" bIns="33231" rtlCol="0" anchor="t" anchorCtr="0"/>
          <a:lstStyle/>
          <a:p>
            <a:pPr algn="ctr" defTabSz="378731">
              <a:defRPr/>
            </a:pPr>
            <a:r>
              <a:rPr lang="cs-CZ" sz="647" kern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√ závazný požadavek </a:t>
            </a:r>
          </a:p>
          <a:p>
            <a:pPr algn="ctr" defTabSz="378731">
              <a:defRPr/>
            </a:pPr>
            <a:r>
              <a:rPr lang="cs-CZ" sz="647" kern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nerelevantní </a:t>
            </a:r>
          </a:p>
          <a:p>
            <a:pPr algn="ctr" defTabSz="378731">
              <a:defRPr/>
            </a:pPr>
            <a:endParaRPr lang="cs-CZ" sz="647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378731">
              <a:defRPr/>
            </a:pPr>
            <a:endParaRPr lang="cs-CZ" sz="647" kern="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7">
            <a:extLst>
              <a:ext uri="{FF2B5EF4-FFF2-40B4-BE49-F238E27FC236}">
                <a16:creationId xmlns:a16="http://schemas.microsoft.com/office/drawing/2014/main" id="{6243AFB2-01D3-4D3E-989A-A892310B2A67}"/>
              </a:ext>
            </a:extLst>
          </p:cNvPr>
          <p:cNvSpPr/>
          <p:nvPr/>
        </p:nvSpPr>
        <p:spPr>
          <a:xfrm>
            <a:off x="335360" y="4252008"/>
            <a:ext cx="11425269" cy="1769280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lIns="33231" tIns="0" rIns="33231" bIns="33231" rtlCol="0" anchor="t" anchorCtr="0"/>
          <a:lstStyle/>
          <a:p>
            <a:pPr defTabSz="378731">
              <a:defRPr/>
            </a:pPr>
            <a:r>
              <a:rPr lang="cs-CZ" sz="671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Poznámky:</a:t>
            </a:r>
          </a:p>
          <a:p>
            <a:pPr marL="228594" indent="-228594" defTabSz="378731">
              <a:buFont typeface="+mj-lt"/>
              <a:buAutoNum type="arabicParenR" startAt="7"/>
              <a:defRPr/>
            </a:pPr>
            <a:r>
              <a:rPr lang="cs-CZ" sz="65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Platný dokument (strategie, koncepce, program rozvoje) zpracovaný s využitím Metodického postupu tvorby strategických dokumentů v turismu agentury CzechTourism </a:t>
            </a:r>
            <a:r>
              <a:rPr lang="cs-CZ" sz="65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vč. prvků strategie komplexní udržitelnosti.</a:t>
            </a:r>
            <a:r>
              <a:rPr lang="cs-CZ" sz="65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228594" indent="-228594" defTabSz="378731">
              <a:buFont typeface="+mj-lt"/>
              <a:buAutoNum type="arabicParenR" startAt="7"/>
              <a:defRPr/>
            </a:pPr>
            <a:r>
              <a:rPr lang="cs-CZ" sz="65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Platný dokument (akční plán, marketingový plán, plán činnosti…) s uvedením konkrétních rozvojových záměrů </a:t>
            </a:r>
            <a:r>
              <a:rPr lang="cs-CZ" sz="65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prvky komplexní udržitelnosti. </a:t>
            </a:r>
            <a:r>
              <a:rPr lang="cs-CZ" sz="65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období alespoň 12 měsíců.</a:t>
            </a:r>
          </a:p>
          <a:p>
            <a:pPr marL="228594" indent="-228594" defTabSz="378731">
              <a:buFont typeface="+mj-lt"/>
              <a:buAutoNum type="arabicParenR" startAt="7"/>
              <a:defRPr/>
            </a:pPr>
            <a:r>
              <a:rPr lang="cs-CZ" sz="65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Prokazatelná funkční platforma pro spolupráci, koordinaci a kooperaci partnerů vytvořená na úrovni příslušné kategorie DMO, např. poradní sbor (kolegium) DMO s prokazatelnou činností.</a:t>
            </a:r>
          </a:p>
          <a:p>
            <a:pPr marL="228594" indent="-228594" defTabSz="378731">
              <a:buFont typeface="+mj-lt"/>
              <a:buAutoNum type="arabicParenR" startAt="7"/>
              <a:defRPr/>
            </a:pPr>
            <a:r>
              <a:rPr lang="cs-CZ" sz="65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Aktivní partnerství znamená prokazatelnou spolupráci na konkrétní aktivitě realizované DMO v posledních 12 měsících, prokázanou dokumentem ve vazbě na konkrétní předmět spolupráce (členství, příspěvek do fondu turismu, společný produkt, marketingová aktivita, činnost realizovaná s prokazatelnou účastí partnerů v působnosti organizace destinačního managementu apod.).</a:t>
            </a:r>
          </a:p>
          <a:p>
            <a:pPr marL="179384" defTabSz="378731">
              <a:defRPr/>
            </a:pPr>
            <a:r>
              <a:rPr lang="cs-CZ" sz="65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Partnerem DMO je: </a:t>
            </a:r>
          </a:p>
          <a:p>
            <a:pPr defTabSz="378731">
              <a:defRPr/>
            </a:pPr>
            <a:r>
              <a:rPr lang="cs-CZ" sz="65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651" b="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ČLEN</a:t>
            </a:r>
            <a:r>
              <a:rPr lang="cs-CZ" sz="65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subjekt, který je členem DMO - subjekt opakovaně / průběžně / každoročně vkládá příspěvek / službu / produkt využívaný k podpoře činnost DMO. Subjekt je uveden v evidenci členu DMO, která je uvedena na webových stránkách DMO.</a:t>
            </a:r>
          </a:p>
          <a:p>
            <a:pPr defTabSz="378731">
              <a:defRPr/>
            </a:pPr>
            <a:r>
              <a:rPr lang="cs-CZ" sz="65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651" b="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PARTNER</a:t>
            </a:r>
            <a:r>
              <a:rPr lang="cs-CZ" sz="65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subjekt, který není členem DMO, ale soustavně / průběžně s DMO komunikuje, s DMO spolupracuje, např. se podílí finančně či prostřednictvím poskytnutých služeb / zboží na aktivitách / činnosti / záměrech / projektech DMO. Důkazem potvrzující partnerství s DMO je smlouva / 	dohoda /  memorandum o spolupráci / případně čestné prohlášení podepsané statutárním zástupcem DMO (čestné prohlášení může obsahovat potvrzení partnerství s více subjekty).</a:t>
            </a:r>
          </a:p>
          <a:p>
            <a:pPr marL="179384" defTabSz="378731">
              <a:defRPr/>
            </a:pPr>
            <a:r>
              <a:rPr lang="cs-CZ" sz="65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Partnerem DMO není:</a:t>
            </a:r>
          </a:p>
          <a:p>
            <a:pPr defTabSz="378731">
              <a:defRPr/>
            </a:pPr>
            <a:r>
              <a:rPr lang="cs-CZ" sz="65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cs-CZ" sz="651" b="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KLIENT</a:t>
            </a:r>
            <a:r>
              <a:rPr lang="cs-CZ" sz="65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subjekt, který si objednal službu zajištěnou DMO a uhradil za ni odpovídající finanční obnos. Jedná se např. o propagaci subjektu na materiálech připravených DMO, uvedení prezentace subjektu na on-line platformách (web, sociální média) provozovaných DMO. Klientem je subjekt, 	který za realizované plnění uhradil DMO odměnu za zajištěnou službu a zároveň takový subjekt neposkytl jiné nadstandardní plnění ve prospěch destinační spolupráce. Takový subjekt není aktivním účastníkem aktivit / činností / záměrů / projektů destinační spolupráce zajišťovaných DMO.</a:t>
            </a:r>
          </a:p>
          <a:p>
            <a:pPr marL="228594" indent="-228594" defTabSz="378731">
              <a:buFont typeface="+mj-lt"/>
              <a:buAutoNum type="arabicParenR" startAt="11"/>
              <a:defRPr/>
            </a:pPr>
            <a:r>
              <a:rPr lang="cs-CZ" sz="65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DMO, která prokazuje požadavek rozlohou, protože počet obcí na vymezeném území je nižší než 40, musí prokázat aktivní partnerství s alespoň 20 obcemi. Pokud je těchto obcí 20 anebo méně, pak musí DMO prokázat aktivní partnerství se všemi obcemi na svém území. V případě obchodních korporací musí obec v působnosti DMO vlastnit část jejich podílu, přičemž celkový podíl těchto obcí dosahuje alespoň 30 %.</a:t>
            </a:r>
          </a:p>
          <a:p>
            <a:pPr marL="228594" indent="-228594" defTabSz="378731">
              <a:buFont typeface="+mj-lt"/>
              <a:buAutoNum type="arabicParenR" startAt="11"/>
              <a:defRPr/>
            </a:pPr>
            <a:r>
              <a:rPr lang="cs-CZ" sz="65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Povinný systém sledovaných ukazatelů pro kategorie DMO je stanoven v Implementačním manuálu. Ve zvláštním metodickém postupu agentury </a:t>
            </a:r>
            <a:r>
              <a:rPr lang="cs-CZ" sz="651" kern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CzechTourism</a:t>
            </a:r>
            <a:r>
              <a:rPr lang="cs-CZ" sz="65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je dále k dispozici doplnění tohoto systému za účelem zajištění komplexní informační a datové základy nutné / vhodné pro práci DMO. Získané údaje DMO poskytuje bezúplatně agentuře CzechTourism. </a:t>
            </a:r>
            <a:endParaRPr lang="cs-CZ" sz="651" kern="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105499-5D43-1EFD-862C-80C3061136C4}"/>
              </a:ext>
            </a:extLst>
          </p:cNvPr>
          <p:cNvSpPr txBox="1">
            <a:spLocks/>
          </p:cNvSpPr>
          <p:nvPr/>
        </p:nvSpPr>
        <p:spPr>
          <a:xfrm>
            <a:off x="1979887" y="52009"/>
            <a:ext cx="8232225" cy="667939"/>
          </a:xfrm>
          <a:prstGeom prst="rect">
            <a:avLst/>
          </a:prstGeom>
        </p:spPr>
        <p:txBody>
          <a:bodyPr vert="horz" lIns="36000" tIns="36000" rIns="36000" bIns="36000" rtlCol="0" anchor="ctr" anchorCtr="0">
            <a:noAutofit/>
          </a:bodyPr>
          <a:lstStyle>
            <a:defPPr>
              <a:defRPr lang="cs-CZ"/>
            </a:defPPr>
            <a:lvl1pPr algn="ctr">
              <a:lnSpc>
                <a:spcPct val="100000"/>
              </a:lnSpc>
              <a:spcBef>
                <a:spcPct val="0"/>
              </a:spcBef>
              <a:buNone/>
              <a:defRPr sz="2000" b="1">
                <a:solidFill>
                  <a:srgbClr val="C0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3pPr lvl="2">
              <a:defRPr sz="2800" b="1">
                <a:solidFill>
                  <a:schemeClr val="accent6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</a:lstStyle>
          <a:p>
            <a:r>
              <a:rPr lang="cs-CZ" dirty="0"/>
              <a:t>Požadavky na kategorie DMO – návrhy změn</a:t>
            </a:r>
          </a:p>
        </p:txBody>
      </p:sp>
    </p:spTree>
    <p:extLst>
      <p:ext uri="{BB962C8B-B14F-4D97-AF65-F5344CB8AC3E}">
        <p14:creationId xmlns:p14="http://schemas.microsoft.com/office/powerpoint/2010/main" val="147900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le 2">
            <a:extLst>
              <a:ext uri="{FF2B5EF4-FFF2-40B4-BE49-F238E27FC236}">
                <a16:creationId xmlns:a16="http://schemas.microsoft.com/office/drawing/2014/main" id="{6B321477-7E52-44F0-912D-E946134826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8409800"/>
              </p:ext>
            </p:extLst>
          </p:nvPr>
        </p:nvGraphicFramePr>
        <p:xfrm>
          <a:off x="431371" y="3692147"/>
          <a:ext cx="11329263" cy="1724231"/>
        </p:xfrm>
        <a:graphic>
          <a:graphicData uri="http://schemas.openxmlformats.org/drawingml/2006/table">
            <a:tbl>
              <a:tblPr firstRow="1" firstCol="1" bandRow="1"/>
              <a:tblGrid>
                <a:gridCol w="30976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9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9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5790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087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Kritérium</a:t>
                      </a:r>
                    </a:p>
                  </a:txBody>
                  <a:tcPr marL="33231" marR="33231" marT="33231" marB="33231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6001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I. Lokální DMO</a:t>
                      </a:r>
                    </a:p>
                  </a:txBody>
                  <a:tcPr marL="33231" marR="33231" marT="33231" marB="33231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6001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II. Oblastní DMO</a:t>
                      </a:r>
                    </a:p>
                  </a:txBody>
                  <a:tcPr marL="33231" marR="33231" marT="33231" marB="33231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6001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III. Krajská DMO</a:t>
                      </a:r>
                    </a:p>
                  </a:txBody>
                  <a:tcPr marL="33231" marR="33231" marT="33231" marB="33231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6001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algn="ctr" defTabSz="914400" rtl="0" eaLnBrk="1" latinLnBrk="0" hangingPunct="1"/>
                      <a:r>
                        <a:rPr lang="cs-CZ" sz="900" b="1" kern="120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IV. Národní DMO</a:t>
                      </a:r>
                    </a:p>
                  </a:txBody>
                  <a:tcPr marL="33231" marR="33231" marT="33231" marB="33231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6001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5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800" u="none" strike="noStrike" baseline="0" dirty="0"/>
                        <a:t>5.3.1. Definovaný systém produktů cestovního ruchu na úrovni destinace </a:t>
                      </a:r>
                      <a:r>
                        <a:rPr kumimoji="0" lang="cs-CZ" sz="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vč. prvků strategie komplexní udržitelnosti </a:t>
                      </a:r>
                      <a:r>
                        <a:rPr lang="cs-CZ" sz="800" u="none" strike="noStrike" baseline="30000" dirty="0"/>
                        <a:t>(13) </a:t>
                      </a:r>
                      <a:endParaRPr lang="cs-CZ" sz="800" b="1" dirty="0">
                        <a:latin typeface="Univers for KPMG" panose="020B0603020202020204" pitchFamily="34" charset="0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6001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</a:rPr>
                        <a:t>√ 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90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</a:rPr>
                        <a:t>√</a:t>
                      </a:r>
                      <a:endParaRPr kumimoji="0" lang="cs-CZ" sz="9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accent6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</a:rPr>
                        <a:t>√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</a:rPr>
                        <a:t>√ 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65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800" u="none" strike="noStrike" baseline="0" dirty="0"/>
                        <a:t>5.3.2. Aktivní realizace marketingových aktivit </a:t>
                      </a:r>
                      <a:br>
                        <a:rPr lang="cs-CZ" sz="800" u="none" strike="noStrike" baseline="0" dirty="0"/>
                      </a:br>
                      <a:r>
                        <a:rPr lang="cs-CZ" sz="800" u="none" strike="noStrike" baseline="0" dirty="0"/>
                        <a:t>v destinaci </a:t>
                      </a:r>
                      <a:r>
                        <a:rPr kumimoji="0" lang="cs-CZ" sz="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vč. prvků strategie komplexní udržitelnosti</a:t>
                      </a:r>
                      <a:r>
                        <a:rPr lang="cs-CZ" sz="800" u="none" strike="noStrike" baseline="0" dirty="0"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</a:rPr>
                        <a:t> </a:t>
                      </a:r>
                      <a:r>
                        <a:rPr lang="cs-CZ" sz="800" u="none" strike="noStrike" baseline="30000" dirty="0"/>
                        <a:t>(14) </a:t>
                      </a:r>
                      <a:endParaRPr lang="cs-CZ" sz="800" b="1" i="0" u="none" strike="noStrike" baseline="0" dirty="0">
                        <a:solidFill>
                          <a:schemeClr val="lt1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6001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</a:rPr>
                        <a:t>√ 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90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</a:rPr>
                        <a:t>√</a:t>
                      </a:r>
                      <a:endParaRPr kumimoji="0" lang="cs-CZ" sz="9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accent6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</a:rPr>
                        <a:t>√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</a:rPr>
                        <a:t>√ 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22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r>
                        <a:rPr lang="cs-CZ" sz="800" u="none" strike="noStrike" baseline="0" dirty="0"/>
                        <a:t>5.3.3. Funkční a pravidelně aktualizované internetové marketingové nástroje </a:t>
                      </a:r>
                      <a:r>
                        <a:rPr kumimoji="0" lang="cs-CZ" sz="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40000"/>
                              <a:lumOff val="60000"/>
                            </a:schemeClr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vč. prvků strategie komplexní udržitelnosti </a:t>
                      </a:r>
                      <a:r>
                        <a:rPr lang="cs-CZ" sz="800" u="none" strike="noStrike" baseline="30000" dirty="0"/>
                        <a:t>(15) </a:t>
                      </a:r>
                      <a:endParaRPr lang="cs-CZ" sz="800" b="1" i="0" u="none" strike="noStrike" baseline="0" dirty="0">
                        <a:solidFill>
                          <a:schemeClr val="lt1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6001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90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</a:rPr>
                        <a:t>√</a:t>
                      </a:r>
                      <a:endParaRPr kumimoji="0" lang="cs-CZ" sz="9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accent6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90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</a:rPr>
                        <a:t>√</a:t>
                      </a:r>
                      <a:endParaRPr kumimoji="0" lang="cs-CZ" sz="9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accent6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</a:rPr>
                        <a:t>√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</a:rPr>
                        <a:t>√ 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03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</a:defRPr>
                      </a:lvl9pPr>
                    </a:lstStyle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u="none" strike="noStrike" baseline="0" dirty="0"/>
                        <a:t>5.3.4. Jednotný branding marketingových aktivit cílených na příjezdový turismus </a:t>
                      </a:r>
                      <a:r>
                        <a:rPr lang="cs-CZ" sz="800" u="none" strike="noStrike" baseline="30000" dirty="0"/>
                        <a:t>(16) </a:t>
                      </a:r>
                      <a:endParaRPr lang="cs-CZ" sz="800" b="1" i="0" u="none" strike="noStrike" baseline="0" dirty="0">
                        <a:solidFill>
                          <a:schemeClr val="lt1"/>
                        </a:solidFill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33231" marR="33231" marT="33231" marB="33231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6001E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90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</a:rPr>
                        <a:t>√</a:t>
                      </a:r>
                      <a:endParaRPr kumimoji="0" lang="cs-CZ" sz="9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accent6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90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accent6">
                              <a:lumMod val="10000"/>
                            </a:schemeClr>
                          </a:solidFill>
                          <a:effectLst/>
                          <a:uLnTx/>
                          <a:uFillTx/>
                        </a:rPr>
                        <a:t>√</a:t>
                      </a:r>
                      <a:endParaRPr kumimoji="0" lang="cs-CZ" sz="9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accent6">
                            <a:lumMod val="10000"/>
                          </a:schemeClr>
                        </a:solidFill>
                        <a:effectLst/>
                        <a:uLnTx/>
                        <a:uFillTx/>
                        <a:latin typeface="Univers for KPMG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</a:rPr>
                        <a:t>√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</a:defRPr>
                      </a:lvl9pPr>
                    </a:lstStyle>
                    <a:p>
                      <a:pPr algn="ctr"/>
                      <a:r>
                        <a:rPr lang="cs-CZ" sz="900" dirty="0">
                          <a:solidFill>
                            <a:schemeClr val="accent6">
                              <a:lumMod val="10000"/>
                            </a:schemeClr>
                          </a:solidFill>
                        </a:rPr>
                        <a:t>√ </a:t>
                      </a:r>
                      <a:endParaRPr lang="cs-CZ" sz="900" b="0" dirty="0">
                        <a:solidFill>
                          <a:schemeClr val="accent6">
                            <a:lumMod val="10000"/>
                          </a:schemeClr>
                        </a:solidFill>
                        <a:latin typeface="Univers for KPMG" panose="020B0603020202020204" pitchFamily="34" charset="0"/>
                      </a:endParaRPr>
                    </a:p>
                  </a:txBody>
                  <a:tcPr marL="33231" marR="33231" marT="33231" marB="33231" anchor="ctr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9" name="Text Placeholder 2">
            <a:extLst>
              <a:ext uri="{FF2B5EF4-FFF2-40B4-BE49-F238E27FC236}">
                <a16:creationId xmlns:a16="http://schemas.microsoft.com/office/drawing/2014/main" id="{3CD11CD4-0CCC-4087-97E6-D5E9AB6BEAA1}"/>
              </a:ext>
            </a:extLst>
          </p:cNvPr>
          <p:cNvSpPr txBox="1">
            <a:spLocks/>
          </p:cNvSpPr>
          <p:nvPr/>
        </p:nvSpPr>
        <p:spPr>
          <a:xfrm>
            <a:off x="441283" y="3509462"/>
            <a:ext cx="7635875" cy="126775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eaLnBrk="1" hangingPunct="1">
              <a:spcAft>
                <a:spcPts val="650"/>
              </a:spcAft>
              <a:defRPr sz="1400" b="1" i="0">
                <a:solidFill>
                  <a:srgbClr val="00338D"/>
                </a:solidFill>
                <a:latin typeface="Univers for KPMG" panose="020B0603020202020204" pitchFamily="34" charset="0"/>
                <a:cs typeface="Univers for KPMG" panose="020B0603020202020204" pitchFamily="34" charset="0"/>
              </a:defRPr>
            </a:lvl1pPr>
            <a:lvl2pPr marL="0" indent="0" eaLnBrk="1" hangingPunct="1">
              <a:spcAft>
                <a:spcPts val="650"/>
              </a:spcAft>
              <a:buFontTx/>
              <a:buNone/>
              <a:defRPr sz="1400" b="0" i="0">
                <a:solidFill>
                  <a:srgbClr val="00338D"/>
                </a:solidFill>
                <a:latin typeface="Univers for KPMG Light" panose="020B0403020202020204" pitchFamily="34" charset="0"/>
                <a:cs typeface="Univers for KPMG Light" panose="020B0403020202020204" pitchFamily="34" charset="0"/>
              </a:defRPr>
            </a:lvl2pPr>
            <a:lvl3pPr marL="307077" indent="-307077" algn="l" eaLnBrk="1" hangingPunct="1">
              <a:spcAft>
                <a:spcPts val="650"/>
              </a:spcAft>
              <a:buFont typeface="Univers for KPMG Light" panose="020B0403020202020204" pitchFamily="34" charset="0"/>
              <a:buChar char="—"/>
              <a:defRPr sz="1400" b="0" i="0">
                <a:solidFill>
                  <a:srgbClr val="00338D"/>
                </a:solidFill>
                <a:latin typeface="Univers for KPMG Light" panose="020B0403020202020204" pitchFamily="34" charset="0"/>
                <a:cs typeface="Univers for KPMG Light" panose="020B0403020202020204" pitchFamily="34" charset="0"/>
              </a:defRPr>
            </a:lvl3pPr>
            <a:lvl4pPr marL="624059" indent="-247642" algn="l" eaLnBrk="1" hangingPunct="1">
              <a:spcAft>
                <a:spcPts val="650"/>
              </a:spcAft>
              <a:buFont typeface="Univers for KPMG Light" panose="020B0403020202020204" pitchFamily="34" charset="0"/>
              <a:buChar char="-"/>
              <a:defRPr sz="1400" b="0" i="0" baseline="0">
                <a:solidFill>
                  <a:srgbClr val="00338D"/>
                </a:solidFill>
                <a:latin typeface="Univers for KPMG Light" panose="020B0403020202020204" pitchFamily="34" charset="0"/>
                <a:cs typeface="Univers for KPMG Light" panose="020B0403020202020204" pitchFamily="34" charset="0"/>
              </a:defRPr>
            </a:lvl4pPr>
            <a:lvl5pPr marL="982663" indent="-309563" algn="l" eaLnBrk="1" hangingPunct="1">
              <a:spcAft>
                <a:spcPts val="650"/>
              </a:spcAft>
              <a:buFont typeface="Univers for KPMG Light" panose="020B0403020202020204" pitchFamily="34" charset="0"/>
              <a:buChar char="—"/>
              <a:defRPr lang="en-US" sz="1400" b="0" i="0">
                <a:solidFill>
                  <a:srgbClr val="00338D"/>
                </a:solidFill>
                <a:latin typeface="Univers for KPMG Light" panose="020B0403020202020204" pitchFamily="34" charset="0"/>
                <a:cs typeface="Univers for KPMG Light" panose="020B0403020202020204" pitchFamily="34" charset="0"/>
              </a:defRPr>
            </a:lvl5pPr>
            <a:lvl6pPr marL="1257300" indent="-247650" algn="l" eaLnBrk="1" hangingPunct="1">
              <a:spcAft>
                <a:spcPts val="650"/>
              </a:spcAft>
              <a:buFont typeface="Univers for KPMG Light" panose="020B0403020202020204" pitchFamily="34" charset="0"/>
              <a:buChar char="-"/>
              <a:defRPr lang="en-US" sz="1400" b="0" i="0" baseline="0">
                <a:solidFill>
                  <a:srgbClr val="003087"/>
                </a:solidFill>
                <a:latin typeface="Univers for KPMG Light" panose="020B0403020202020204" pitchFamily="34" charset="0"/>
              </a:defRPr>
            </a:lvl6pPr>
            <a:lvl7pPr marL="1619250" indent="-309563" algn="l" eaLnBrk="1" hangingPunct="1">
              <a:spcAft>
                <a:spcPts val="650"/>
              </a:spcAft>
              <a:buFont typeface="Univers for KPMG Light" panose="020B0403020202020204" pitchFamily="34" charset="0"/>
              <a:buChar char="—"/>
              <a:defRPr lang="en-US" sz="1400" b="0" i="0">
                <a:solidFill>
                  <a:srgbClr val="003087"/>
                </a:solidFill>
                <a:latin typeface="Univers for KPMG Light" panose="020B0403020202020204" pitchFamily="34" charset="0"/>
              </a:defRPr>
            </a:lvl7pPr>
            <a:lvl8pPr marL="1885950" indent="-247650" algn="l" eaLnBrk="1" hangingPunct="1">
              <a:spcAft>
                <a:spcPts val="650"/>
              </a:spcAft>
              <a:buFont typeface="Univers for KPMG Light" panose="020B0403020202020204" pitchFamily="34" charset="0"/>
              <a:buChar char="-"/>
              <a:defRPr lang="en-US" sz="1400" b="0" i="0" baseline="0">
                <a:solidFill>
                  <a:srgbClr val="003087"/>
                </a:solidFill>
                <a:latin typeface="Univers for KPMG Light" panose="020B0403020202020204" pitchFamily="34" charset="0"/>
              </a:defRPr>
            </a:lvl8pPr>
          </a:lstStyle>
          <a:p>
            <a:pPr defTabSz="914377">
              <a:spcAft>
                <a:spcPts val="651"/>
              </a:spcAft>
              <a:defRPr/>
            </a:pPr>
            <a:r>
              <a:rPr lang="cs-CZ" sz="1200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5.3 Požadavky na produkty cestovního ruchu a marketingové aktivity 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7DD79A92-212D-FE24-ECE1-B4A48A335EE6}"/>
              </a:ext>
            </a:extLst>
          </p:cNvPr>
          <p:cNvSpPr/>
          <p:nvPr/>
        </p:nvSpPr>
        <p:spPr>
          <a:xfrm>
            <a:off x="10603882" y="3417197"/>
            <a:ext cx="1155415" cy="240000"/>
          </a:xfrm>
          <a:prstGeom prst="rect">
            <a:avLst/>
          </a:prstGeom>
          <a:solidFill>
            <a:srgbClr val="E6001E"/>
          </a:solidFill>
          <a:ln w="25400" cap="flat" cmpd="sng" algn="ctr">
            <a:noFill/>
            <a:prstDash val="solid"/>
          </a:ln>
          <a:effectLst/>
        </p:spPr>
        <p:txBody>
          <a:bodyPr lIns="33231" tIns="33231" rIns="33231" bIns="33231" rtlCol="0" anchor="t" anchorCtr="0"/>
          <a:lstStyle/>
          <a:p>
            <a:pPr algn="ctr" defTabSz="378731">
              <a:defRPr/>
            </a:pPr>
            <a:r>
              <a:rPr lang="cs-CZ" sz="647" kern="0" dirty="0">
                <a:solidFill>
                  <a:srgbClr val="FFFFFF"/>
                </a:solidFill>
              </a:rPr>
              <a:t>√ závazný požadavek </a:t>
            </a:r>
          </a:p>
          <a:p>
            <a:pPr algn="ctr" defTabSz="378731">
              <a:defRPr/>
            </a:pPr>
            <a:r>
              <a:rPr lang="cs-CZ" sz="647" kern="0" dirty="0">
                <a:solidFill>
                  <a:srgbClr val="FFFFFF"/>
                </a:solidFill>
              </a:rPr>
              <a:t>x nerelevantní </a:t>
            </a:r>
          </a:p>
          <a:p>
            <a:pPr algn="ctr" defTabSz="378731">
              <a:defRPr/>
            </a:pPr>
            <a:endParaRPr lang="cs-CZ" sz="647" kern="0" dirty="0">
              <a:solidFill>
                <a:srgbClr val="000000"/>
              </a:solidFill>
            </a:endParaRPr>
          </a:p>
          <a:p>
            <a:pPr algn="ctr" defTabSz="378731">
              <a:defRPr/>
            </a:pPr>
            <a:endParaRPr lang="cs-CZ" sz="647" kern="0" dirty="0">
              <a:solidFill>
                <a:srgbClr val="FFFFFF"/>
              </a:solidFill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DBEBF749-8496-A8F3-1D3B-A0778A05C9AD}"/>
              </a:ext>
            </a:extLst>
          </p:cNvPr>
          <p:cNvSpPr txBox="1"/>
          <p:nvPr/>
        </p:nvSpPr>
        <p:spPr>
          <a:xfrm>
            <a:off x="335361" y="620688"/>
            <a:ext cx="11425268" cy="30024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cs-CZ" sz="1100" b="1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Nový požadavek 5.2.6. – ZDROJE – nástroj komplexní udržitelnosti – finanční zdroje a personální zajištění činnosti DMO – platný od r. 2026</a:t>
            </a:r>
            <a:endParaRPr lang="cs-CZ" sz="1100" dirty="0">
              <a:solidFill>
                <a:schemeClr val="accent1">
                  <a:lumMod val="25000"/>
                </a:schemeClr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cs-CZ" sz="1000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 výkon destinačního managementu a marketingu jsou potřebné dostatečné zdroje, a to jak finanční, tak lidské. Účelem požadavku je ověřit, zdali DMO disponuje dostatečnými zdroji využitelnými k rozvoji destinační spolupráce a k zajištění alespoň základního destinačního marketingu.</a:t>
            </a:r>
          </a:p>
          <a:p>
            <a:r>
              <a:rPr lang="cs-CZ" sz="1000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Splnění požadavku bude ze strany DMO prokázáno předložením příjmového rozpočtu organizace ve struktuře: 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cs-CZ" sz="1000" i="1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příjmy z členských závazků / příspěvků, 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cs-CZ" sz="1000" i="1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příjmy od partnerů organizace, 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cs-CZ" sz="1000" i="1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příjmy od příslušného kraje (provozní podpora, podpora projektů či aktivit, spolufinancování apod.),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cs-CZ" sz="1000" i="1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příjmy z národní úrovně (např. z národního programu podpory, z </a:t>
            </a:r>
            <a:r>
              <a:rPr lang="cs-CZ" sz="1000" i="1" dirty="0" err="1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CzechTourismu</a:t>
            </a:r>
            <a:r>
              <a:rPr lang="cs-CZ" sz="1000" i="1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apod.), 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cs-CZ" sz="1000" i="1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příjmy z dotačních titulů či podpůrných programů (z dotací, grantů apod.), 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cs-CZ" sz="1000" i="1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příjmy od soukromých a neziskových společností bez účelu (sponzoring, nezištná podpora apod.), 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cs-CZ" sz="1000" i="1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příjmy z vlastní činnosti (příspěvky na aktivity od nečlenů a </a:t>
            </a:r>
            <a:r>
              <a:rPr lang="cs-CZ" sz="1000" i="1" dirty="0" err="1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nepartnerů</a:t>
            </a:r>
            <a:r>
              <a:rPr lang="cs-CZ" sz="1000" i="1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DMO, provoz turistické či jiné infrastruktury, poskytování služeb apod.) a </a:t>
            </a:r>
          </a:p>
          <a:p>
            <a:pPr marL="171446" indent="-171446">
              <a:buFont typeface="Arial" panose="020B0604020202020204" pitchFamily="34" charset="0"/>
              <a:buChar char="•"/>
            </a:pPr>
            <a:r>
              <a:rPr lang="cs-CZ" sz="1000" i="1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ostatní příjmy. </a:t>
            </a:r>
          </a:p>
          <a:p>
            <a:r>
              <a:rPr lang="cs-CZ" sz="1000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Rozpočet příjmů je předkládán za aktuální kalendářní rok, ve kterém je podávána žádost o certifikaci a za dva předcházející kalendářní roky.</a:t>
            </a:r>
          </a:p>
          <a:p>
            <a:endParaRPr lang="cs-CZ" sz="1000" dirty="0">
              <a:solidFill>
                <a:schemeClr val="accent1">
                  <a:lumMod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1000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Počet zaměstnanců / pracovníků DMO prokáže DMO formou čestného prohlášení, ve kterém bude zaznamenáno, kolik pracovníků se v aktuálním roce kontinuálně věnuje destinačnímu managementu a destinačnímu marketingu v rámci aktivit a činnosti DMO. U každého pracovníka bude zaznamenán rozsah pracovního úvazku, objemu hodin, který je touto osobou věnováno práci pro DMO. </a:t>
            </a:r>
          </a:p>
          <a:p>
            <a:r>
              <a:rPr lang="cs-CZ" sz="1000" dirty="0">
                <a:solidFill>
                  <a:schemeClr val="accent1">
                    <a:lumMod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Objem práce je přepočítáván na plné roční pracovní úvazky (tzv. FTE), které odpovídají pracovní době 8 hod / pracovní den.</a:t>
            </a:r>
          </a:p>
          <a:p>
            <a:endParaRPr lang="cs-CZ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ctangle 10">
            <a:extLst>
              <a:ext uri="{FF2B5EF4-FFF2-40B4-BE49-F238E27FC236}">
                <a16:creationId xmlns:a16="http://schemas.microsoft.com/office/drawing/2014/main" id="{FC3DAB41-F004-4003-8C90-6EB07701AAB4}"/>
              </a:ext>
            </a:extLst>
          </p:cNvPr>
          <p:cNvSpPr/>
          <p:nvPr/>
        </p:nvSpPr>
        <p:spPr>
          <a:xfrm>
            <a:off x="430037" y="5468518"/>
            <a:ext cx="11329260" cy="648781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 w="25400" cap="flat" cmpd="sng" algn="ctr">
            <a:noFill/>
            <a:prstDash val="solid"/>
          </a:ln>
          <a:effectLst/>
        </p:spPr>
        <p:txBody>
          <a:bodyPr lIns="33231" tIns="0" rIns="33231" bIns="33231" rtlCol="0" anchor="t" anchorCtr="0"/>
          <a:lstStyle/>
          <a:p>
            <a:pPr defTabSz="378731">
              <a:defRPr/>
            </a:pPr>
            <a:r>
              <a:rPr lang="cs-CZ" sz="671" b="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Poznámky</a:t>
            </a:r>
          </a:p>
          <a:p>
            <a:pPr marL="228594" indent="-228594" defTabSz="378731">
              <a:buFont typeface="+mj-lt"/>
              <a:buAutoNum type="arabicParenR" startAt="13"/>
              <a:defRPr/>
            </a:pPr>
            <a:r>
              <a:rPr lang="cs-CZ" sz="65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Produkty vytvořené na základě metodického postupu CzechTourism - Manuálu tvorby produktu cestovního ruchu. Produkty musí být prokazatelně rozvíjeny či musí být dán závazek k jejich rozvoji </a:t>
            </a:r>
            <a:r>
              <a:rPr lang="cs-CZ" sz="65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vč. prvků strategie komplexní udržitelnosti</a:t>
            </a:r>
            <a:r>
              <a:rPr lang="cs-CZ" sz="65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28594" indent="-228594" defTabSz="378731">
              <a:buFont typeface="+mj-lt"/>
              <a:buAutoNum type="arabicParenR" startAt="13"/>
              <a:defRPr/>
            </a:pPr>
            <a:r>
              <a:rPr lang="cs-CZ" sz="65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Prokazatelná realizace marketingových aktivit za posledních 12 měsíců, a to na základě principu partnerství, doložená konkrétními výsledky činnosti (společný produkt, marketingová aktivita, činnost realizovaná v působnosti DMO s prokazatelnou účastí partnerů). </a:t>
            </a:r>
            <a:r>
              <a:rPr lang="cs-CZ" sz="65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Marketingové aktivity musí obsahovat prvky strategie komplexní udržitelnosti</a:t>
            </a:r>
            <a:endParaRPr lang="cs-CZ" sz="651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594" indent="-228594" defTabSz="378731">
              <a:buFont typeface="+mj-lt"/>
              <a:buAutoNum type="arabicParenR" startAt="13"/>
              <a:defRPr/>
            </a:pPr>
            <a:r>
              <a:rPr lang="cs-CZ" sz="65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Funkční a pravidelně aktualizované elektronické marketingové nástroje využívající síť internetu. </a:t>
            </a:r>
            <a:r>
              <a:rPr lang="cs-CZ" sz="651" kern="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Prezentovány musí být také prvky strategie komplexní udržitelnosti</a:t>
            </a:r>
            <a:r>
              <a:rPr lang="cs-CZ" sz="65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cs-CZ" sz="651" kern="0" baseline="30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594" indent="-228594" defTabSz="378731">
              <a:buFont typeface="+mj-lt"/>
              <a:buAutoNum type="arabicParenR" startAt="13"/>
              <a:defRPr/>
            </a:pPr>
            <a:r>
              <a:rPr lang="cs-CZ" sz="65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Marketingové aktivity zaměřené na příjezdový cestovní ruch musí být realizovány na základě Metodického postupu Pravidla pro užívání destinační značky Czech Republic agentury </a:t>
            </a:r>
            <a:r>
              <a:rPr lang="cs-CZ" sz="651" kern="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CzechTourism</a:t>
            </a:r>
            <a:r>
              <a:rPr lang="cs-CZ" sz="651" kern="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28594" indent="-228594" defTabSz="378731">
              <a:buFont typeface="+mj-lt"/>
              <a:buAutoNum type="arabicParenR" startAt="13"/>
              <a:defRPr/>
            </a:pPr>
            <a:endParaRPr lang="cs-CZ" sz="671" kern="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378731">
              <a:defRPr/>
            </a:pPr>
            <a:endParaRPr lang="cs-CZ" sz="671" kern="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E4FD67-016E-7E0D-CEF7-3A93737E8C34}"/>
              </a:ext>
            </a:extLst>
          </p:cNvPr>
          <p:cNvSpPr txBox="1">
            <a:spLocks/>
          </p:cNvSpPr>
          <p:nvPr/>
        </p:nvSpPr>
        <p:spPr>
          <a:xfrm>
            <a:off x="1979887" y="52009"/>
            <a:ext cx="8232225" cy="667939"/>
          </a:xfrm>
          <a:prstGeom prst="rect">
            <a:avLst/>
          </a:prstGeom>
        </p:spPr>
        <p:txBody>
          <a:bodyPr vert="horz" lIns="36000" tIns="36000" rIns="36000" bIns="36000" rtlCol="0" anchor="ctr" anchorCtr="0">
            <a:noAutofit/>
          </a:bodyPr>
          <a:lstStyle>
            <a:defPPr>
              <a:defRPr lang="cs-CZ"/>
            </a:defPPr>
            <a:lvl1pPr algn="ctr">
              <a:lnSpc>
                <a:spcPct val="100000"/>
              </a:lnSpc>
              <a:spcBef>
                <a:spcPct val="0"/>
              </a:spcBef>
              <a:buNone/>
              <a:defRPr sz="2000" b="1">
                <a:solidFill>
                  <a:srgbClr val="C0000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  <a:lvl3pPr lvl="2">
              <a:defRPr sz="2800" b="1">
                <a:solidFill>
                  <a:schemeClr val="accent6">
                    <a:lumMod val="50000"/>
                  </a:schemeClr>
                </a:solidFill>
                <a:latin typeface="Segoe UI" panose="020B0502040204020203" pitchFamily="34" charset="0"/>
                <a:cs typeface="Segoe UI" panose="020B0502040204020203" pitchFamily="34" charset="0"/>
              </a:defRPr>
            </a:lvl3pPr>
          </a:lstStyle>
          <a:p>
            <a:r>
              <a:rPr lang="cs-CZ" dirty="0"/>
              <a:t>Požadavky na kategorie DMO – návrhy změn</a:t>
            </a:r>
          </a:p>
        </p:txBody>
      </p:sp>
    </p:spTree>
    <p:extLst>
      <p:ext uri="{BB962C8B-B14F-4D97-AF65-F5344CB8AC3E}">
        <p14:creationId xmlns:p14="http://schemas.microsoft.com/office/powerpoint/2010/main" val="423995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1"/>
          <p:cNvSpPr txBox="1">
            <a:spLocks/>
          </p:cNvSpPr>
          <p:nvPr/>
        </p:nvSpPr>
        <p:spPr>
          <a:xfrm>
            <a:off x="1631504" y="1883104"/>
            <a:ext cx="3168000" cy="943200"/>
          </a:xfrm>
          <a:prstGeom prst="rect">
            <a:avLst/>
          </a:prstGeom>
        </p:spPr>
        <p:txBody>
          <a:bodyPr vert="horz" lIns="72000" tIns="0" rIns="0" bIns="0" rtlCol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Tx/>
              <a:buNone/>
              <a:defRPr sz="1100" b="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Tx/>
              <a:buNone/>
              <a:defRPr sz="1100" b="0" u="none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80000" indent="-1800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buFont typeface="Arial" pitchFamily="34" charset="0"/>
              <a:buChar char="–"/>
              <a:defRPr sz="1100" b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360000" indent="-1800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buFont typeface="Arial" pitchFamily="34" charset="0"/>
              <a:buChar char="–"/>
              <a:defRPr sz="1100" b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540000" marR="0" indent="-18000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100" b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720000" indent="-1800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buFont typeface="Arial" pitchFamily="34" charset="0"/>
              <a:buChar char="–"/>
              <a:defRPr sz="1100" b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6pPr>
            <a:lvl7pPr marL="900000" indent="-1800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buFont typeface="Arial" pitchFamily="34" charset="0"/>
              <a:buChar char="–"/>
              <a:defRPr sz="1100" b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7pPr>
            <a:lvl8pPr marL="1080000" marR="0" indent="-18000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 sz="1100" b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8pPr>
            <a:lvl9pPr marL="1260000" indent="-180000" algn="l" defTabSz="914400" rtl="0" eaLnBrk="1" latinLnBrk="0" hangingPunct="1">
              <a:lnSpc>
                <a:spcPct val="100000"/>
              </a:lnSpc>
              <a:spcBef>
                <a:spcPts val="100"/>
              </a:spcBef>
              <a:buFont typeface="Arial" pitchFamily="34" charset="0"/>
              <a:buChar char="–"/>
              <a:defRPr sz="1100" b="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sz="2800" dirty="0">
                <a:solidFill>
                  <a:srgbClr val="003C78"/>
                </a:solidFill>
                <a:latin typeface="Arial"/>
              </a:rPr>
              <a:t>Děkujeme </a:t>
            </a:r>
            <a:br>
              <a:rPr lang="cs-CZ" sz="2800" dirty="0">
                <a:solidFill>
                  <a:srgbClr val="003C78"/>
                </a:solidFill>
                <a:latin typeface="Arial"/>
              </a:rPr>
            </a:br>
            <a:r>
              <a:rPr lang="cs-CZ" sz="2800" dirty="0">
                <a:solidFill>
                  <a:srgbClr val="003C78"/>
                </a:solidFill>
                <a:latin typeface="Arial"/>
              </a:rPr>
              <a:t>za Vaši pozornost</a:t>
            </a:r>
          </a:p>
        </p:txBody>
      </p:sp>
      <p:sp>
        <p:nvSpPr>
          <p:cNvPr id="8" name="Text Placeholder 2"/>
          <p:cNvSpPr txBox="1">
            <a:spLocks/>
          </p:cNvSpPr>
          <p:nvPr/>
        </p:nvSpPr>
        <p:spPr>
          <a:xfrm>
            <a:off x="1631504" y="4653136"/>
            <a:ext cx="2268760" cy="1078537"/>
          </a:xfrm>
          <a:prstGeom prst="rect">
            <a:avLst/>
          </a:prstGeom>
        </p:spPr>
        <p:txBody>
          <a:bodyPr lIns="72000"/>
          <a:lstStyle>
            <a:lvl1pPr eaLnBrk="1" hangingPunct="1">
              <a:spcAft>
                <a:spcPts val="650"/>
              </a:spcAft>
              <a:defRPr sz="1400" b="1" i="0">
                <a:solidFill>
                  <a:srgbClr val="003087"/>
                </a:solidFill>
                <a:latin typeface="Univers for KPMG" panose="020B0603020202020204" pitchFamily="34" charset="0"/>
                <a:cs typeface="Univers for KPMG" panose="020B0603020202020204" pitchFamily="34" charset="0"/>
              </a:defRPr>
            </a:lvl1pPr>
            <a:lvl2pPr marL="0" indent="0" eaLnBrk="1" hangingPunct="1">
              <a:spcAft>
                <a:spcPts val="650"/>
              </a:spcAft>
              <a:buFont typeface="Univers for KPMG"/>
              <a:buNone/>
              <a:defRPr sz="1400" b="0" i="0">
                <a:solidFill>
                  <a:srgbClr val="003087"/>
                </a:solidFill>
                <a:latin typeface="Univers for KPMG Light" panose="020B0403020202020204" pitchFamily="34" charset="0"/>
                <a:cs typeface="Univers for KPMG" panose="020B0603020202020204" pitchFamily="34" charset="0"/>
              </a:defRPr>
            </a:lvl2pPr>
            <a:lvl3pPr marL="307975" indent="-307975" algn="l" eaLnBrk="1" hangingPunct="1">
              <a:spcAft>
                <a:spcPts val="650"/>
              </a:spcAft>
              <a:buFont typeface="Univers for KPMG Light" panose="020B0403020202020204" pitchFamily="34" charset="0"/>
              <a:buChar char="—"/>
              <a:defRPr sz="1400" b="0" i="0">
                <a:solidFill>
                  <a:srgbClr val="003087"/>
                </a:solidFill>
                <a:latin typeface="Univers for KPMG Light" panose="020B0403020202020204" pitchFamily="34" charset="0"/>
                <a:cs typeface="Univers for KPMG" panose="020B0603020202020204" pitchFamily="34" charset="0"/>
              </a:defRPr>
            </a:lvl3pPr>
            <a:lvl4pPr marL="623888" indent="-248400" algn="l" eaLnBrk="1" hangingPunct="1">
              <a:spcAft>
                <a:spcPts val="650"/>
              </a:spcAft>
              <a:buFont typeface="Univers for KPMG Light" panose="020B0403020202020204" pitchFamily="34" charset="0"/>
              <a:buChar char="–"/>
              <a:defRPr sz="1400" b="0" i="0" baseline="0">
                <a:solidFill>
                  <a:srgbClr val="003087"/>
                </a:solidFill>
                <a:latin typeface="Univers for KPMG Light" panose="020B0403020202020204" pitchFamily="34" charset="0"/>
                <a:cs typeface="Univers for KPMG" panose="020B0603020202020204" pitchFamily="34" charset="0"/>
              </a:defRPr>
            </a:lvl4pPr>
            <a:lvl5pPr marL="982663" indent="-309563" algn="l" eaLnBrk="1" hangingPunct="1">
              <a:spcAft>
                <a:spcPts val="650"/>
              </a:spcAft>
              <a:buFont typeface="Univers for KPMG Light" panose="020B0403020202020204" pitchFamily="34" charset="0"/>
              <a:buChar char="—"/>
              <a:defRPr lang="en-US" sz="1400" b="0" i="0" dirty="0" smtClean="0">
                <a:solidFill>
                  <a:srgbClr val="003087"/>
                </a:solidFill>
                <a:latin typeface="Univers for KPMG Light" panose="020B0403020202020204" pitchFamily="34" charset="0"/>
                <a:cs typeface="Univers for KPMG" panose="020B0603020202020204" pitchFamily="34" charset="0"/>
              </a:defRPr>
            </a:lvl5pPr>
            <a:lvl6pPr marL="1257300" indent="-247650" algn="l" eaLnBrk="1" hangingPunct="1">
              <a:spcAft>
                <a:spcPts val="650"/>
              </a:spcAft>
              <a:buFont typeface="Univers for KPMG Light" panose="020B0403020202020204" pitchFamily="34" charset="0"/>
              <a:buChar char="-"/>
              <a:defRPr lang="en-US" sz="1400" b="0" i="0" baseline="0" dirty="0" smtClean="0">
                <a:solidFill>
                  <a:srgbClr val="003087"/>
                </a:solidFill>
                <a:latin typeface="Univers for KPMG Light" panose="020B0403020202020204" pitchFamily="34" charset="0"/>
              </a:defRPr>
            </a:lvl6pPr>
            <a:lvl7pPr marL="1619250" indent="-309563" algn="l" eaLnBrk="1" hangingPunct="1">
              <a:spcAft>
                <a:spcPts val="650"/>
              </a:spcAft>
              <a:buFont typeface="Univers for KPMG Light" panose="020B0403020202020204" pitchFamily="34" charset="0"/>
              <a:buChar char="—"/>
              <a:defRPr lang="en-US" sz="1400" b="0" i="0" dirty="0" smtClean="0">
                <a:solidFill>
                  <a:srgbClr val="003087"/>
                </a:solidFill>
                <a:latin typeface="Univers for KPMG Light" panose="020B0403020202020204" pitchFamily="34" charset="0"/>
              </a:defRPr>
            </a:lvl7pPr>
            <a:lvl8pPr marL="1885950" indent="-247650" algn="l" eaLnBrk="1" hangingPunct="1">
              <a:spcAft>
                <a:spcPts val="650"/>
              </a:spcAft>
              <a:buFont typeface="Univers for KPMG Light" panose="020B0403020202020204" pitchFamily="34" charset="0"/>
              <a:buChar char="-"/>
              <a:defRPr lang="en-US" sz="1400" b="0" i="0" baseline="0" dirty="0" smtClean="0">
                <a:solidFill>
                  <a:srgbClr val="003087"/>
                </a:solidFill>
                <a:latin typeface="Univers for KPMG Light" panose="020B0403020202020204" pitchFamily="34" charset="0"/>
              </a:defRPr>
            </a:lvl8pPr>
          </a:lstStyle>
          <a:p>
            <a:pPr>
              <a:tabLst>
                <a:tab pos="361950" algn="l"/>
              </a:tabLst>
              <a:defRPr/>
            </a:pPr>
            <a:r>
              <a:rPr lang="cs-CZ" sz="1200" u="none" dirty="0">
                <a:latin typeface="Arial" panose="020B0604020202020204" pitchFamily="34" charset="0"/>
                <a:cs typeface="Arial" panose="020B0604020202020204" pitchFamily="34" charset="0"/>
              </a:rPr>
              <a:t>Petr Židlický</a:t>
            </a:r>
          </a:p>
          <a:p>
            <a:pPr>
              <a:tabLst>
                <a:tab pos="361950" algn="l"/>
              </a:tabLst>
              <a:defRPr/>
            </a:pPr>
            <a:r>
              <a:rPr lang="cs-CZ" sz="1200" u="none" dirty="0">
                <a:latin typeface="Arial" panose="020B0604020202020204" pitchFamily="34" charset="0"/>
                <a:cs typeface="Arial" panose="020B0604020202020204" pitchFamily="34" charset="0"/>
              </a:rPr>
              <a:t>Ondřej Špaček</a:t>
            </a:r>
            <a:br>
              <a:rPr lang="cs-CZ" sz="1200" b="0" kern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sz="1200" kern="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2" descr="C:\Users\b_koudelova\Desktop\Map_dots.png">
            <a:extLst>
              <a:ext uri="{FF2B5EF4-FFF2-40B4-BE49-F238E27FC236}">
                <a16:creationId xmlns:a16="http://schemas.microsoft.com/office/drawing/2014/main" id="{4845D944-61B6-2EB3-93C4-8A4C27D0CD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404984"/>
            <a:ext cx="5021796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238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CZT_ppt_template_3ku4_czechtourism_fin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CZT_ppt_template_3ku4_czechtourism_fin</Template>
  <TotalTime>0</TotalTime>
  <Words>2562</Words>
  <Application>Microsoft Office PowerPoint</Application>
  <PresentationFormat>Širokoúhlá obrazovka</PresentationFormat>
  <Paragraphs>323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Arial</vt:lpstr>
      <vt:lpstr>Calibri</vt:lpstr>
      <vt:lpstr>Courier New</vt:lpstr>
      <vt:lpstr>Univers for KPMG</vt:lpstr>
      <vt:lpstr>Wingdings</vt:lpstr>
      <vt:lpstr>CZT_ppt_template_3ku4_czechtourism_fin</vt:lpstr>
      <vt:lpstr>  Systém Kategorizace a certifikace  organizací destinačního managementu v Česku  Petr Židlický (předseda certifikační komise) Ondřej Špaček (metodik, hodnotitel, spoluautor systému)</vt:lpstr>
      <vt:lpstr>Vývoj systému Kategorizace a certifikace DMO v Česku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2021-02-28T10:19:11Z</dcterms:created>
  <dcterms:modified xsi:type="dcterms:W3CDTF">2024-02-20T19:22:38Z</dcterms:modified>
</cp:coreProperties>
</file>