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8" r:id="rId3"/>
    <p:sldId id="268" r:id="rId4"/>
    <p:sldId id="264" r:id="rId5"/>
    <p:sldId id="257" r:id="rId6"/>
    <p:sldId id="275" r:id="rId7"/>
    <p:sldId id="274" r:id="rId8"/>
    <p:sldId id="276" r:id="rId9"/>
    <p:sldId id="273" r:id="rId10"/>
    <p:sldId id="277" r:id="rId11"/>
    <p:sldId id="282" r:id="rId12"/>
    <p:sldId id="280" r:id="rId13"/>
    <p:sldId id="284" r:id="rId14"/>
    <p:sldId id="285" r:id="rId15"/>
    <p:sldId id="289" r:id="rId16"/>
    <p:sldId id="286" r:id="rId17"/>
    <p:sldId id="288" r:id="rId18"/>
    <p:sldId id="287" r:id="rId19"/>
    <p:sldId id="290" r:id="rId20"/>
    <p:sldId id="291" r:id="rId21"/>
    <p:sldId id="261" r:id="rId2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800"/>
    <a:srgbClr val="CFCCDD"/>
    <a:srgbClr val="00A164"/>
    <a:srgbClr val="FF3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72"/>
    <p:restoredTop sz="94694"/>
  </p:normalViewPr>
  <p:slideViewPr>
    <p:cSldViewPr snapToGrid="0">
      <p:cViewPr varScale="1">
        <p:scale>
          <a:sx n="149" d="100"/>
          <a:sy n="149" d="100"/>
        </p:scale>
        <p:origin x="10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33F768-C9C5-024B-98D3-10C576270D40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3F8E1F-F77E-3E40-8437-1DB81B1013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0939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3F8E1F-F77E-3E40-8437-1DB81B1013D4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550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Hranice dvou krajů</a:t>
            </a:r>
          </a:p>
          <a:p>
            <a:r>
              <a:rPr lang="cs-CZ" dirty="0"/>
              <a:t>Fotky ukazují současný neutěšený stav</a:t>
            </a:r>
          </a:p>
          <a:p>
            <a:r>
              <a:rPr lang="cs-CZ" dirty="0"/>
              <a:t>Neřeší se pouze Pustevny, ale i okolí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3F8E1F-F77E-3E40-8437-1DB81B1013D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81281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Správce platíme napůl s Trojanovicemi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3F8E1F-F77E-3E40-8437-1DB81B1013D4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47506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Informační centrum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Toalety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Krytý a vytápěný prostor čekárny autobusové zastávky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Bistro?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Moderní stavba z tradičních materiálů: šindel, kámen, sklo</a:t>
            </a:r>
          </a:p>
          <a:p>
            <a:endParaRPr lang="cs-CZ" dirty="0"/>
          </a:p>
          <a:p>
            <a:r>
              <a:rPr lang="cs-CZ" dirty="0"/>
              <a:t>Náklady. 24 mil, ZLK 10, MMR 9, PB 5</a:t>
            </a:r>
          </a:p>
          <a:p>
            <a:endParaRPr lang="cs-CZ" dirty="0"/>
          </a:p>
          <a:p>
            <a:r>
              <a:rPr lang="cs-CZ" dirty="0"/>
              <a:t>Hodně pod zemí: navážka, piloty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3F8E1F-F77E-3E40-8437-1DB81B1013D4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968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Pracujeme cca 2 roky</a:t>
            </a:r>
          </a:p>
          <a:p>
            <a:r>
              <a:rPr lang="cs-CZ" dirty="0"/>
              <a:t>Cílem je kultivovat a vyčistit prostor Pusteven</a:t>
            </a:r>
          </a:p>
          <a:p>
            <a:r>
              <a:rPr lang="cs-CZ" dirty="0"/>
              <a:t>Místo soutěže propojení 3 ateliérů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3F8E1F-F77E-3E40-8437-1DB81B1013D4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91134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Menší projekty: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Tábořiště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Kompostovací toalety u Radegasta Stezky Valaška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3F8E1F-F77E-3E40-8437-1DB81B1013D4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71379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3F8E1F-F77E-3E40-8437-1DB81B1013D4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2677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E75E2D-B5AA-7E47-0BE7-E3964F17C1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456A055-34C6-DBD4-401F-6AD3AF45A2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5514AEA-6180-8C80-45B3-59EDCAB09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2BF-D2F0-594D-B95C-DF7168CDF3BA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F3EF10F-122A-710F-D328-AE211EA1E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2CF489C-D71C-257B-1C5D-9288D175E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E838-3A7E-084C-8925-122E4DD019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0281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73E7CB-943C-7014-5B8A-65D76FDB5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0BAE4D1-217E-584D-D618-52ABFE753C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EC6F651-2FBA-A48E-CD56-C530DF5F1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2BF-D2F0-594D-B95C-DF7168CDF3BA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BB8118F-17DE-78BD-D32B-460278111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567D34B-069A-B16F-2E59-7AEF41EDF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E838-3A7E-084C-8925-122E4DD019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5726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1B64AC-167C-AE43-E582-2F1BC3B63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6BE5DBF-D648-42AC-9769-BA541BED20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D817CAC-90C5-DFF6-B5FA-86EE4AC3E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2BF-D2F0-594D-B95C-DF7168CDF3BA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5889421-64BC-6745-8769-9DECF829E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51F0058-BCA2-257F-8E38-7552CF95C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E838-3A7E-084C-8925-122E4DD019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8104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3351636-1D14-21A3-F2FB-E902B24D3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1F99850-8A4B-4387-F951-B067F76356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37F5BCC-887D-6B3B-8AD1-7FA0A0F802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BD52406-1637-06BA-F144-E291E95FA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2BF-D2F0-594D-B95C-DF7168CDF3BA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94CEAE6-B21E-27C5-3321-E14A23276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705D12F-34E4-4025-068D-981721057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E838-3A7E-084C-8925-122E4DD019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0978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8F2534-4717-CC27-1A46-BFEFFE5BD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C8D704F-2D38-CF6E-0608-39B875517A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A4E039C-D8A0-2AB2-D1B4-4EF9CC8582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EC1A8BC6-B0AD-749A-A7DD-C6F0D8B5A6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CCDE8629-20C9-BF2F-E723-65D3698E38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EF824F64-F705-CFA1-5CE1-F511CEB26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2BF-D2F0-594D-B95C-DF7168CDF3BA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3D707DA-BE0A-392E-16E3-D70FA0BAA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AC7C98F-E9DE-DD16-D1C7-2657BCB29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E838-3A7E-084C-8925-122E4DD019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9244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2FDE1D-402E-931B-6FCF-F23FE9985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A7F4B629-64FC-98BD-A80D-3D431FBBA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2BF-D2F0-594D-B95C-DF7168CDF3BA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00B318F-D76A-C588-A2FF-0E44C433D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F428677-FD46-BF76-74F8-37C2484B3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E838-3A7E-084C-8925-122E4DD019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9479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AFF5937-199D-BBD6-1654-B40847A79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2BF-D2F0-594D-B95C-DF7168CDF3BA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EC6CD6A5-9AF7-BCD4-9598-9A821CE23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1976E6A-BDE7-04C8-6084-CE8A0B93B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E838-3A7E-084C-8925-122E4DD019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2132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F89A290-447F-2731-7414-71A1BB63D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9ACC16E-0EB4-94AF-BFAA-9EE005D4A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443F9BA-C511-5A48-1CFC-6882C260A1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28A4A00-AA1B-924A-6DEB-68B154702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2BF-D2F0-594D-B95C-DF7168CDF3BA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ED1F830-810B-6D30-D852-B959F4C84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DED1581-4E26-99BA-0C47-F069CC480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E838-3A7E-084C-8925-122E4DD019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3642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1016D7-A0A0-BF61-433E-C59E07EC3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A35534AC-EAC9-5ABE-530F-AEADB5B257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C4E257A-E2B3-8326-B02A-930BD7AAD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A80877D-3AA1-F090-C9A7-79133FCE0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2BF-D2F0-594D-B95C-DF7168CDF3BA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7B5B354-BEF3-A12B-5980-841A94E06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3929F53-48EC-51A4-B9CF-D54C11BA7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E838-3A7E-084C-8925-122E4DD019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637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B2BD362-CB4B-15C6-EF3A-9CB9FD1F7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3065DB5-F35B-62BC-2D3A-019CD22582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45004FE-B777-A3AD-B0C6-59CDFFFA0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2BF-D2F0-594D-B95C-DF7168CDF3BA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FABCCFD-4DA1-9FAD-03DA-DA13DC638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F33AAA8-EC59-2DB3-3CEA-7C9ECA952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E838-3A7E-084C-8925-122E4DD019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3143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8B69261D-4759-6078-2F33-FBC0E8B1D3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CA0C9C0-2990-8B14-1337-08395E42B3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09BC1AE-9EAB-DD6E-25DA-94760E0C0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952BF-D2F0-594D-B95C-DF7168CDF3BA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3192EC4-49E1-B91E-5B9C-B2092EA10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EF208E7-D721-B37E-79EF-E4B4AA135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E838-3A7E-084C-8925-122E4DD019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440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90F03A9-0AA0-D8B1-C167-F94C49EE9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0CAF1CF-CB17-A3D3-52A1-DCF8E718FE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AE63B32-7C16-F697-0C38-5FA5B67ABC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952BF-D2F0-594D-B95C-DF7168CDF3BA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916741C-68FD-68D8-E2ED-99AEB507F1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EDEC61F-2108-CA57-0C71-373A7C650E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6E838-3A7E-084C-8925-122E4DD019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7775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Pcmu4dWt4YU?feature=oembed" TargetMode="Externa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8A955A-1895-53B4-A484-F842D2ADE2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57556" y="1466354"/>
            <a:ext cx="9144000" cy="2387600"/>
          </a:xfrm>
        </p:spPr>
        <p:txBody>
          <a:bodyPr anchor="ctr">
            <a:normAutofit/>
          </a:bodyPr>
          <a:lstStyle/>
          <a:p>
            <a:r>
              <a:rPr lang="cs-CZ" sz="5400" dirty="0">
                <a:latin typeface="Matter TRIAL Medium" pitchFamily="2" charset="0"/>
                <a:cs typeface="Matter TRIAL Medium" pitchFamily="2" charset="0"/>
              </a:rPr>
              <a:t>Rozvoj Pusteven a okolí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708A007-25E6-CA2D-C1BA-0846336039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94639" y="4216040"/>
            <a:ext cx="9144000" cy="1020762"/>
          </a:xfrm>
        </p:spPr>
        <p:txBody>
          <a:bodyPr>
            <a:normAutofit/>
          </a:bodyPr>
          <a:lstStyle/>
          <a:p>
            <a:r>
              <a:rPr lang="cs-CZ" dirty="0">
                <a:latin typeface="Matter TRIAL Medium" pitchFamily="2" charset="0"/>
                <a:cs typeface="Matter TRIAL Medium" pitchFamily="2" charset="0"/>
              </a:rPr>
              <a:t>Brána Pusteven</a:t>
            </a:r>
          </a:p>
        </p:txBody>
      </p:sp>
      <p:sp>
        <p:nvSpPr>
          <p:cNvPr id="9" name="Podnadpis 2">
            <a:extLst>
              <a:ext uri="{FF2B5EF4-FFF2-40B4-BE49-F238E27FC236}">
                <a16:creationId xmlns:a16="http://schemas.microsoft.com/office/drawing/2014/main" id="{62248675-E562-EBD9-AE44-7E0F96AF194D}"/>
              </a:ext>
            </a:extLst>
          </p:cNvPr>
          <p:cNvSpPr txBox="1">
            <a:spLocks/>
          </p:cNvSpPr>
          <p:nvPr/>
        </p:nvSpPr>
        <p:spPr>
          <a:xfrm>
            <a:off x="193141" y="6020743"/>
            <a:ext cx="3162300" cy="4525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latin typeface="Matter TRIAL Medium" pitchFamily="2" charset="0"/>
                <a:cs typeface="Matter TRIAL Medium" pitchFamily="2" charset="0"/>
              </a:rPr>
              <a:t>Otrokovice, 27. 2. 2024</a:t>
            </a:r>
          </a:p>
        </p:txBody>
      </p:sp>
      <p:sp>
        <p:nvSpPr>
          <p:cNvPr id="4" name="Podnadpis 2">
            <a:extLst>
              <a:ext uri="{FF2B5EF4-FFF2-40B4-BE49-F238E27FC236}">
                <a16:creationId xmlns:a16="http://schemas.microsoft.com/office/drawing/2014/main" id="{215E5337-CB8A-A185-660D-48FF3780FD1D}"/>
              </a:ext>
            </a:extLst>
          </p:cNvPr>
          <p:cNvSpPr txBox="1">
            <a:spLocks/>
          </p:cNvSpPr>
          <p:nvPr/>
        </p:nvSpPr>
        <p:spPr>
          <a:xfrm>
            <a:off x="9376720" y="6050535"/>
            <a:ext cx="2622139" cy="4227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cs-CZ" sz="2000" dirty="0">
                <a:latin typeface="Matter TRIAL Medium" pitchFamily="2" charset="0"/>
                <a:cs typeface="Matter TRIAL Medium" pitchFamily="2" charset="0"/>
              </a:rPr>
              <a:t>Radim Gálik</a:t>
            </a:r>
          </a:p>
        </p:txBody>
      </p:sp>
      <p:pic>
        <p:nvPicPr>
          <p:cNvPr id="7" name="Obrázek 6" descr="Obsah obrázku černá, tma&#10;&#10;Popis byl vytvořen automaticky">
            <a:extLst>
              <a:ext uri="{FF2B5EF4-FFF2-40B4-BE49-F238E27FC236}">
                <a16:creationId xmlns:a16="http://schemas.microsoft.com/office/drawing/2014/main" id="{D864A8F4-F9EF-47B3-D6AE-AEFA45DB40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6720" y="150016"/>
            <a:ext cx="2649671" cy="824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702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FFDD9436-DD2C-12C9-50D4-58A7181215E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l="8891" r="8891"/>
          <a:stretch/>
        </p:blipFill>
        <p:spPr>
          <a:xfrm>
            <a:off x="6091078" y="3429294"/>
            <a:ext cx="4641294" cy="3110896"/>
          </a:xfrm>
          <a:prstGeom prst="rect">
            <a:avLst/>
          </a:prstGeom>
        </p:spPr>
      </p:pic>
      <p:pic>
        <p:nvPicPr>
          <p:cNvPr id="6" name="Zástupný obsah 4">
            <a:extLst>
              <a:ext uri="{FF2B5EF4-FFF2-40B4-BE49-F238E27FC236}">
                <a16:creationId xmlns:a16="http://schemas.microsoft.com/office/drawing/2014/main" id="{F9E49AD3-C58D-1869-20FC-2AAAFD7F8080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3681" b="3681"/>
          <a:stretch/>
        </p:blipFill>
        <p:spPr>
          <a:xfrm>
            <a:off x="6100924" y="552465"/>
            <a:ext cx="2556658" cy="2876240"/>
          </a:xfrm>
          <a:prstGeom prst="rect">
            <a:avLst/>
          </a:prstGeom>
        </p:spPr>
      </p:pic>
      <p:sp>
        <p:nvSpPr>
          <p:cNvPr id="10" name="Podnadpis 2">
            <a:extLst>
              <a:ext uri="{FF2B5EF4-FFF2-40B4-BE49-F238E27FC236}">
                <a16:creationId xmlns:a16="http://schemas.microsoft.com/office/drawing/2014/main" id="{40F42A80-9512-942B-FE74-D5F20C7F2E9E}"/>
              </a:ext>
            </a:extLst>
          </p:cNvPr>
          <p:cNvSpPr txBox="1">
            <a:spLocks/>
          </p:cNvSpPr>
          <p:nvPr/>
        </p:nvSpPr>
        <p:spPr>
          <a:xfrm>
            <a:off x="532478" y="552465"/>
            <a:ext cx="4235533" cy="1020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000" dirty="0">
                <a:latin typeface="Matter TRIAL Medium" pitchFamily="2" charset="0"/>
                <a:cs typeface="Matter TRIAL Medium" pitchFamily="2" charset="0"/>
              </a:rPr>
              <a:t>Začátek spolupráce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81F70C86-2086-8DCB-AAF2-23CA777994A6}"/>
              </a:ext>
            </a:extLst>
          </p:cNvPr>
          <p:cNvSpPr txBox="1"/>
          <p:nvPr/>
        </p:nvSpPr>
        <p:spPr>
          <a:xfrm>
            <a:off x="532478" y="1908006"/>
            <a:ext cx="5558600" cy="5575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lnSpc>
                <a:spcPct val="150000"/>
              </a:lnSpc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2017 	- </a:t>
            </a:r>
            <a:r>
              <a:rPr lang="cs-CZ" sz="2400" dirty="0">
                <a:solidFill>
                  <a:srgbClr val="000000"/>
                </a:solidFill>
                <a:effectLst/>
                <a:latin typeface="Matter TRIAL" pitchFamily="2" charset="0"/>
                <a:cs typeface="Matter TRIAL" pitchFamily="2" charset="0"/>
              </a:rPr>
              <a:t>memorandum ZLK + MSK</a:t>
            </a:r>
          </a:p>
          <a:p>
            <a:pPr>
              <a:lnSpc>
                <a:spcPct val="150000"/>
              </a:lnSpc>
            </a:pPr>
            <a:endParaRPr lang="cs-CZ" sz="2400" dirty="0">
              <a:solidFill>
                <a:srgbClr val="000000"/>
              </a:solidFill>
              <a:effectLst/>
              <a:latin typeface="Matter TRIAL" pitchFamily="2" charset="0"/>
              <a:cs typeface="Matter TRIAL" pitchFamily="2" charset="0"/>
            </a:endParaRPr>
          </a:p>
          <a:p>
            <a:pPr>
              <a:lnSpc>
                <a:spcPct val="150000"/>
              </a:lnSpc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2020 	- přistoupily k memorandu PB + 	  Trojanovice</a:t>
            </a:r>
          </a:p>
          <a:p>
            <a:pPr lvl="1">
              <a:lnSpc>
                <a:spcPct val="150000"/>
              </a:lnSpc>
            </a:pPr>
            <a:r>
              <a:rPr lang="cs-CZ" sz="2400" dirty="0">
                <a:solidFill>
                  <a:srgbClr val="000000"/>
                </a:solidFill>
                <a:effectLst/>
                <a:latin typeface="Matter TRIAL" pitchFamily="2" charset="0"/>
                <a:cs typeface="Matter TRIAL" pitchFamily="2" charset="0"/>
              </a:rPr>
              <a:t>	- vznik </a:t>
            </a: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F</a:t>
            </a:r>
            <a:r>
              <a:rPr lang="cs-CZ" sz="2400" dirty="0">
                <a:solidFill>
                  <a:srgbClr val="000000"/>
                </a:solidFill>
                <a:effectLst/>
                <a:latin typeface="Matter TRIAL" pitchFamily="2" charset="0"/>
                <a:cs typeface="Matter TRIAL" pitchFamily="2" charset="0"/>
              </a:rPr>
              <a:t>ondu Pustevny</a:t>
            </a:r>
          </a:p>
          <a:p>
            <a:pPr lvl="1">
              <a:lnSpc>
                <a:spcPct val="150000"/>
              </a:lnSpc>
            </a:pPr>
            <a:endParaRPr lang="cs-CZ" sz="2400" dirty="0">
              <a:solidFill>
                <a:srgbClr val="000000"/>
              </a:solidFill>
              <a:latin typeface="Matter TRIAL" pitchFamily="2" charset="0"/>
              <a:cs typeface="Matter TRIAL" pitchFamily="2" charset="0"/>
            </a:endParaRPr>
          </a:p>
          <a:p>
            <a:pPr>
              <a:lnSpc>
                <a:spcPct val="150000"/>
              </a:lnSpc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2021 	- začínají přispívat soukromé 	       	  subjekty</a:t>
            </a:r>
          </a:p>
          <a:p>
            <a:pPr lvl="1">
              <a:lnSpc>
                <a:spcPct val="150000"/>
              </a:lnSpc>
            </a:pPr>
            <a:endParaRPr lang="cs-CZ" sz="2400" dirty="0">
              <a:solidFill>
                <a:srgbClr val="000000"/>
              </a:solidFill>
              <a:effectLst/>
              <a:latin typeface="Matter TRIAL" pitchFamily="2" charset="0"/>
              <a:cs typeface="Matter TRIAL" pitchFamily="2" charset="0"/>
            </a:endParaRPr>
          </a:p>
          <a:p>
            <a:pPr marL="457200" indent="-457200">
              <a:lnSpc>
                <a:spcPct val="150000"/>
              </a:lnSpc>
              <a:buAutoNum type="arabicPlain" startAt="2020"/>
            </a:pPr>
            <a:endParaRPr lang="cs-CZ" sz="2400" dirty="0">
              <a:solidFill>
                <a:srgbClr val="000000"/>
              </a:solidFill>
              <a:effectLst/>
              <a:latin typeface="Matter TRIAL" pitchFamily="2" charset="0"/>
              <a:cs typeface="Matter TRIAL" pitchFamily="2" charset="0"/>
            </a:endParaRPr>
          </a:p>
        </p:txBody>
      </p:sp>
      <p:sp>
        <p:nvSpPr>
          <p:cNvPr id="22" name="Ovál 21">
            <a:extLst>
              <a:ext uri="{FF2B5EF4-FFF2-40B4-BE49-F238E27FC236}">
                <a16:creationId xmlns:a16="http://schemas.microsoft.com/office/drawing/2014/main" id="{E32CB7CA-F641-0563-4E15-639B35B036BB}"/>
              </a:ext>
            </a:extLst>
          </p:cNvPr>
          <p:cNvSpPr/>
          <p:nvPr/>
        </p:nvSpPr>
        <p:spPr>
          <a:xfrm>
            <a:off x="5863962" y="3201590"/>
            <a:ext cx="454231" cy="45423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1A40F9DE-97C7-AC94-8158-6F63076E95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12608" y="434088"/>
            <a:ext cx="755064" cy="87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6915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dnadpis 2">
            <a:extLst>
              <a:ext uri="{FF2B5EF4-FFF2-40B4-BE49-F238E27FC236}">
                <a16:creationId xmlns:a16="http://schemas.microsoft.com/office/drawing/2014/main" id="{4EFB6825-2E43-ABF4-3029-A81ADE6ADE5A}"/>
              </a:ext>
            </a:extLst>
          </p:cNvPr>
          <p:cNvSpPr txBox="1">
            <a:spLocks/>
          </p:cNvSpPr>
          <p:nvPr/>
        </p:nvSpPr>
        <p:spPr>
          <a:xfrm>
            <a:off x="524328" y="428606"/>
            <a:ext cx="9144000" cy="1020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000" dirty="0">
                <a:latin typeface="Matter TRIAL Medium" pitchFamily="2" charset="0"/>
                <a:cs typeface="Matter TRIAL Medium" pitchFamily="2" charset="0"/>
              </a:rPr>
              <a:t>Členové fondu a jejich příspěvky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FD04A1F-B8C6-FD29-6EBD-7F064C7F3B91}"/>
              </a:ext>
            </a:extLst>
          </p:cNvPr>
          <p:cNvSpPr txBox="1"/>
          <p:nvPr/>
        </p:nvSpPr>
        <p:spPr>
          <a:xfrm>
            <a:off x="683098" y="1360792"/>
            <a:ext cx="894588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Zlínský kraj					500 tis. Kč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Moravskoslezský kraj			500 tis. Kč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Obec Prostřední Bečva			100 tis. Kč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Obec Trojanovice				100 tis. Kč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Beskydská panoramata s.r.o.	       cca 225 tis. Kč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Pustevny s.r.o.				   51 tis. Kč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Biskupství ostravsko-opavské		   51 tis. Kč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Plzeňský prazdroj, a.s.			   51 tis. Kč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Mikroregion Vsetínsko			   51 tis. Kč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Město Rožnov pod Radhoštěm		   51 tis. Kč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400" dirty="0">
              <a:solidFill>
                <a:srgbClr val="000000"/>
              </a:solidFill>
              <a:latin typeface="Matter TRIAL" pitchFamily="2" charset="0"/>
              <a:cs typeface="Matter TRIA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b="1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Celkem			                        1 680 tis. Kč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41F42DF-5F33-5AC3-CAD8-33B71E2E5D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414141">
            <a:off x="9016175" y="4369583"/>
            <a:ext cx="4683198" cy="4605145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2A1816E8-F2ED-F222-743C-8C15EEA68E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2608" y="434088"/>
            <a:ext cx="755064" cy="87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9153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dnadpis 2">
            <a:extLst>
              <a:ext uri="{FF2B5EF4-FFF2-40B4-BE49-F238E27FC236}">
                <a16:creationId xmlns:a16="http://schemas.microsoft.com/office/drawing/2014/main" id="{4EFB6825-2E43-ABF4-3029-A81ADE6ADE5A}"/>
              </a:ext>
            </a:extLst>
          </p:cNvPr>
          <p:cNvSpPr txBox="1">
            <a:spLocks/>
          </p:cNvSpPr>
          <p:nvPr/>
        </p:nvSpPr>
        <p:spPr>
          <a:xfrm>
            <a:off x="532478" y="887244"/>
            <a:ext cx="9144000" cy="1020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000" dirty="0">
                <a:latin typeface="Matter TRIAL Medium" pitchFamily="2" charset="0"/>
                <a:cs typeface="Matter TRIAL Medium" pitchFamily="2" charset="0"/>
              </a:rPr>
              <a:t>Realizované aktivity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41F42DF-5F33-5AC3-CAD8-33B71E2E5D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414141">
            <a:off x="9016175" y="4369583"/>
            <a:ext cx="4683198" cy="4605145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F658A3CE-D7AC-CCEF-338A-53022B96E7F2}"/>
              </a:ext>
            </a:extLst>
          </p:cNvPr>
          <p:cNvSpPr txBox="1"/>
          <p:nvPr/>
        </p:nvSpPr>
        <p:spPr>
          <a:xfrm>
            <a:off x="532478" y="1908006"/>
            <a:ext cx="951677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Výměna laviček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Výměna odpadkových košů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Oprava rozhledny Cyrilka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Výměna svodidel na knížecí cestě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Automobil pro správce Pusteven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Projektové dokumentace (Brána Pusteven, záchytné parkoviště, kultivace veřejných prostranství)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400" dirty="0">
              <a:solidFill>
                <a:srgbClr val="000000"/>
              </a:solidFill>
              <a:latin typeface="Matter TRIAL" pitchFamily="2" charset="0"/>
              <a:cs typeface="Matter TRIA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400" dirty="0">
              <a:solidFill>
                <a:srgbClr val="000000"/>
              </a:solidFill>
              <a:latin typeface="Matter TRIAL" pitchFamily="2" charset="0"/>
              <a:cs typeface="Matter TRIA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b="1" dirty="0">
                <a:solidFill>
                  <a:srgbClr val="000000"/>
                </a:solidFill>
                <a:latin typeface="Matter TRIAL" pitchFamily="2" charset="0"/>
                <a:cs typeface="Matter TRIAL" pitchFamily="2" charset="0"/>
              </a:rPr>
              <a:t>Celkem za 4 roky		              		          cca 6 400 tis. Kč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B23719D-73EA-C812-9F5F-B2F2FDD93C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2608" y="434088"/>
            <a:ext cx="755064" cy="87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911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ál 24">
            <a:extLst>
              <a:ext uri="{FF2B5EF4-FFF2-40B4-BE49-F238E27FC236}">
                <a16:creationId xmlns:a16="http://schemas.microsoft.com/office/drawing/2014/main" id="{CDD8A9F2-4400-7E96-B79E-CD3D9131F4CE}"/>
              </a:ext>
            </a:extLst>
          </p:cNvPr>
          <p:cNvSpPr/>
          <p:nvPr/>
        </p:nvSpPr>
        <p:spPr>
          <a:xfrm>
            <a:off x="5928852" y="2974769"/>
            <a:ext cx="454231" cy="454231"/>
          </a:xfrm>
          <a:prstGeom prst="ellipse">
            <a:avLst/>
          </a:prstGeom>
          <a:solidFill>
            <a:srgbClr val="FF3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 descr="Obsah obrázku venku, strom, tráva, rostlina&#10;&#10;Popis byl vytvořen automaticky">
            <a:extLst>
              <a:ext uri="{FF2B5EF4-FFF2-40B4-BE49-F238E27FC236}">
                <a16:creationId xmlns:a16="http://schemas.microsoft.com/office/drawing/2014/main" id="{670A765D-5B1C-0612-A8AD-823988262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928852" cy="3952568"/>
          </a:xfrm>
          <a:prstGeom prst="rect">
            <a:avLst/>
          </a:prstGeom>
        </p:spPr>
      </p:pic>
      <p:pic>
        <p:nvPicPr>
          <p:cNvPr id="10" name="Obrázek 9" descr="Obsah obrázku tráva, venku, lavička, obloha&#10;&#10;Popis byl vytvořen automaticky">
            <a:extLst>
              <a:ext uri="{FF2B5EF4-FFF2-40B4-BE49-F238E27FC236}">
                <a16:creationId xmlns:a16="http://schemas.microsoft.com/office/drawing/2014/main" id="{8E6FC9E9-A7D8-FC17-7F56-81CFBFCA0F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0969" y="2507226"/>
            <a:ext cx="5801032" cy="4350774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9C0E1904-A731-8FB2-2DA8-17BC9E1D9C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2608" y="434088"/>
            <a:ext cx="755064" cy="87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831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ál 24">
            <a:extLst>
              <a:ext uri="{FF2B5EF4-FFF2-40B4-BE49-F238E27FC236}">
                <a16:creationId xmlns:a16="http://schemas.microsoft.com/office/drawing/2014/main" id="{CDD8A9F2-4400-7E96-B79E-CD3D9131F4CE}"/>
              </a:ext>
            </a:extLst>
          </p:cNvPr>
          <p:cNvSpPr/>
          <p:nvPr/>
        </p:nvSpPr>
        <p:spPr>
          <a:xfrm>
            <a:off x="5928852" y="2974769"/>
            <a:ext cx="454231" cy="454231"/>
          </a:xfrm>
          <a:prstGeom prst="ellipse">
            <a:avLst/>
          </a:prstGeom>
          <a:solidFill>
            <a:srgbClr val="FF3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70A765D-5B1C-0612-A8AD-8239882621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5928852" cy="3952568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8E6FC9E9-A7D8-FC17-7F56-81CFBFCA0F0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90969" y="2507226"/>
            <a:ext cx="5801032" cy="4350774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E663FD13-00D8-B7E8-320B-8469FDA3F2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2608" y="434088"/>
            <a:ext cx="755064" cy="87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659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ál 24">
            <a:extLst>
              <a:ext uri="{FF2B5EF4-FFF2-40B4-BE49-F238E27FC236}">
                <a16:creationId xmlns:a16="http://schemas.microsoft.com/office/drawing/2014/main" id="{CDD8A9F2-4400-7E96-B79E-CD3D9131F4CE}"/>
              </a:ext>
            </a:extLst>
          </p:cNvPr>
          <p:cNvSpPr/>
          <p:nvPr/>
        </p:nvSpPr>
        <p:spPr>
          <a:xfrm>
            <a:off x="5936738" y="3429000"/>
            <a:ext cx="454231" cy="454231"/>
          </a:xfrm>
          <a:prstGeom prst="ellipse">
            <a:avLst/>
          </a:prstGeom>
          <a:solidFill>
            <a:srgbClr val="FF3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70A765D-5B1C-0612-A8AD-8239882621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1"/>
            <a:ext cx="5920966" cy="4440725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8E6FC9E9-A7D8-FC17-7F56-81CFBFCA0F0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90969" y="2990646"/>
            <a:ext cx="5801032" cy="3867354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F6EF674D-3102-9208-0AEA-083CEFAF99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2608" y="434088"/>
            <a:ext cx="755064" cy="87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671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ál 24">
            <a:extLst>
              <a:ext uri="{FF2B5EF4-FFF2-40B4-BE49-F238E27FC236}">
                <a16:creationId xmlns:a16="http://schemas.microsoft.com/office/drawing/2014/main" id="{CDD8A9F2-4400-7E96-B79E-CD3D9131F4CE}"/>
              </a:ext>
            </a:extLst>
          </p:cNvPr>
          <p:cNvSpPr/>
          <p:nvPr/>
        </p:nvSpPr>
        <p:spPr>
          <a:xfrm>
            <a:off x="6263148" y="3429000"/>
            <a:ext cx="454231" cy="454231"/>
          </a:xfrm>
          <a:prstGeom prst="ellipse">
            <a:avLst/>
          </a:prstGeom>
          <a:solidFill>
            <a:srgbClr val="FF3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70A765D-5B1C-0612-A8AD-8239882621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1"/>
            <a:ext cx="5920966" cy="4440724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8E6FC9E9-A7D8-FC17-7F56-81CFBFCA0F0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059561" y="14747"/>
            <a:ext cx="5132439" cy="6843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8882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ál 24">
            <a:extLst>
              <a:ext uri="{FF2B5EF4-FFF2-40B4-BE49-F238E27FC236}">
                <a16:creationId xmlns:a16="http://schemas.microsoft.com/office/drawing/2014/main" id="{CDD8A9F2-4400-7E96-B79E-CD3D9131F4CE}"/>
              </a:ext>
            </a:extLst>
          </p:cNvPr>
          <p:cNvSpPr/>
          <p:nvPr/>
        </p:nvSpPr>
        <p:spPr>
          <a:xfrm>
            <a:off x="5928852" y="2983913"/>
            <a:ext cx="454231" cy="454231"/>
          </a:xfrm>
          <a:prstGeom prst="ellipse">
            <a:avLst/>
          </a:prstGeom>
          <a:solidFill>
            <a:srgbClr val="FF3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70A765D-5B1C-0612-A8AD-82398826214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5928852" cy="3334979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8E6FC9E9-A7D8-FC17-7F56-81CFBFCA0F0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398853" y="3163158"/>
            <a:ext cx="5793147" cy="3694842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86F87DC3-B6B0-806F-A1C6-EB711ED78C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12608" y="434088"/>
            <a:ext cx="755064" cy="87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2001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ál 24">
            <a:extLst>
              <a:ext uri="{FF2B5EF4-FFF2-40B4-BE49-F238E27FC236}">
                <a16:creationId xmlns:a16="http://schemas.microsoft.com/office/drawing/2014/main" id="{CDD8A9F2-4400-7E96-B79E-CD3D9131F4CE}"/>
              </a:ext>
            </a:extLst>
          </p:cNvPr>
          <p:cNvSpPr/>
          <p:nvPr/>
        </p:nvSpPr>
        <p:spPr>
          <a:xfrm>
            <a:off x="4630019" y="3123226"/>
            <a:ext cx="454231" cy="454231"/>
          </a:xfrm>
          <a:prstGeom prst="ellipse">
            <a:avLst/>
          </a:prstGeom>
          <a:solidFill>
            <a:srgbClr val="FF3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88388494-D8E5-8458-F1B6-301227DC95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1838" y="126426"/>
            <a:ext cx="755064" cy="87720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E07A02BF-4FCA-683E-38E0-535961EFC57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91423" y="1132340"/>
            <a:ext cx="11047947" cy="5446026"/>
          </a:xfrm>
          <a:prstGeom prst="rect">
            <a:avLst/>
          </a:prstGeom>
        </p:spPr>
      </p:pic>
      <p:sp>
        <p:nvSpPr>
          <p:cNvPr id="8" name="Podnadpis 2">
            <a:extLst>
              <a:ext uri="{FF2B5EF4-FFF2-40B4-BE49-F238E27FC236}">
                <a16:creationId xmlns:a16="http://schemas.microsoft.com/office/drawing/2014/main" id="{096DDDA6-9422-DB87-B398-C05DD9A6EF51}"/>
              </a:ext>
            </a:extLst>
          </p:cNvPr>
          <p:cNvSpPr txBox="1">
            <a:spLocks/>
          </p:cNvSpPr>
          <p:nvPr/>
        </p:nvSpPr>
        <p:spPr>
          <a:xfrm>
            <a:off x="1147775" y="279634"/>
            <a:ext cx="4235533" cy="1020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000" dirty="0">
                <a:latin typeface="Matter TRIAL Medium" pitchFamily="2" charset="0"/>
                <a:cs typeface="Matter TRIAL Medium" pitchFamily="2" charset="0"/>
              </a:rPr>
              <a:t>Brána Pusteven</a:t>
            </a:r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EA1A71D5-4E8B-3CEE-C50D-15FB5CBDA88B}"/>
              </a:ext>
            </a:extLst>
          </p:cNvPr>
          <p:cNvSpPr/>
          <p:nvPr/>
        </p:nvSpPr>
        <p:spPr>
          <a:xfrm>
            <a:off x="364307" y="3628237"/>
            <a:ext cx="454231" cy="454231"/>
          </a:xfrm>
          <a:prstGeom prst="ellipse">
            <a:avLst/>
          </a:prstGeom>
          <a:solidFill>
            <a:srgbClr val="FF3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16746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5112D9-D089-B112-FC78-94D5BD6FCA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C882A7A-AE19-E253-2446-EC0A26B56E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8981" y="160623"/>
            <a:ext cx="755064" cy="877208"/>
          </a:xfrm>
          <a:prstGeom prst="rect">
            <a:avLst/>
          </a:prstGeom>
        </p:spPr>
      </p:pic>
      <p:sp>
        <p:nvSpPr>
          <p:cNvPr id="8" name="Podnadpis 2">
            <a:extLst>
              <a:ext uri="{FF2B5EF4-FFF2-40B4-BE49-F238E27FC236}">
                <a16:creationId xmlns:a16="http://schemas.microsoft.com/office/drawing/2014/main" id="{864A88FC-A219-D94A-04D8-B7FB464D81A9}"/>
              </a:ext>
            </a:extLst>
          </p:cNvPr>
          <p:cNvSpPr txBox="1">
            <a:spLocks/>
          </p:cNvSpPr>
          <p:nvPr/>
        </p:nvSpPr>
        <p:spPr>
          <a:xfrm>
            <a:off x="1147775" y="279634"/>
            <a:ext cx="4235533" cy="1020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000" dirty="0">
                <a:latin typeface="Matter TRIAL Medium" pitchFamily="2" charset="0"/>
                <a:cs typeface="Matter TRIAL Medium" pitchFamily="2" charset="0"/>
              </a:rPr>
              <a:t>Brána Pusteven</a:t>
            </a:r>
          </a:p>
        </p:txBody>
      </p:sp>
      <p:pic>
        <p:nvPicPr>
          <p:cNvPr id="4" name="Online médium 3" title="Becva brána">
            <a:hlinkClick r:id="" action="ppaction://media"/>
            <a:extLst>
              <a:ext uri="{FF2B5EF4-FFF2-40B4-BE49-F238E27FC236}">
                <a16:creationId xmlns:a16="http://schemas.microsoft.com/office/drawing/2014/main" id="{194B14B2-CE75-565D-B60F-8A9FEEB3928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884225" y="907926"/>
            <a:ext cx="10160000" cy="574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700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dnadpis 2">
            <a:extLst>
              <a:ext uri="{FF2B5EF4-FFF2-40B4-BE49-F238E27FC236}">
                <a16:creationId xmlns:a16="http://schemas.microsoft.com/office/drawing/2014/main" id="{096DDDA6-9422-DB87-B398-C05DD9A6EF51}"/>
              </a:ext>
            </a:extLst>
          </p:cNvPr>
          <p:cNvSpPr txBox="1">
            <a:spLocks/>
          </p:cNvSpPr>
          <p:nvPr/>
        </p:nvSpPr>
        <p:spPr>
          <a:xfrm>
            <a:off x="524328" y="319489"/>
            <a:ext cx="8071503" cy="1020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000" dirty="0">
                <a:latin typeface="Matter TRIAL Medium" pitchFamily="2" charset="0"/>
                <a:cs typeface="Matter TRIAL Medium" pitchFamily="2" charset="0"/>
              </a:rPr>
              <a:t>Kultivace veřejných prostranství</a:t>
            </a:r>
          </a:p>
        </p:txBody>
      </p:sp>
      <p:pic>
        <p:nvPicPr>
          <p:cNvPr id="6" name="Obrázek 5" descr="Obsah obrázku mapa, skica&#10;&#10;Popis byl vytvořen automaticky">
            <a:extLst>
              <a:ext uri="{FF2B5EF4-FFF2-40B4-BE49-F238E27FC236}">
                <a16:creationId xmlns:a16="http://schemas.microsoft.com/office/drawing/2014/main" id="{53A27508-6702-7C8F-DAF3-DA277E97DE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549297"/>
            <a:ext cx="12192001" cy="4989214"/>
          </a:xfrm>
          <a:prstGeom prst="rect">
            <a:avLst/>
          </a:prstGeom>
        </p:spPr>
      </p:pic>
      <p:sp>
        <p:nvSpPr>
          <p:cNvPr id="25" name="Ovál 24">
            <a:extLst>
              <a:ext uri="{FF2B5EF4-FFF2-40B4-BE49-F238E27FC236}">
                <a16:creationId xmlns:a16="http://schemas.microsoft.com/office/drawing/2014/main" id="{CDD8A9F2-4400-7E96-B79E-CD3D9131F4CE}"/>
              </a:ext>
            </a:extLst>
          </p:cNvPr>
          <p:cNvSpPr/>
          <p:nvPr/>
        </p:nvSpPr>
        <p:spPr>
          <a:xfrm>
            <a:off x="5868883" y="1351136"/>
            <a:ext cx="454231" cy="454231"/>
          </a:xfrm>
          <a:prstGeom prst="ellipse">
            <a:avLst/>
          </a:prstGeom>
          <a:solidFill>
            <a:srgbClr val="FF3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2D34DB6A-7E32-644D-878A-2A173D83E2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2608" y="434088"/>
            <a:ext cx="755064" cy="87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4430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venku, obloha, strom, mrak&#10;&#10;Popis byl vytvořen automaticky">
            <a:extLst>
              <a:ext uri="{FF2B5EF4-FFF2-40B4-BE49-F238E27FC236}">
                <a16:creationId xmlns:a16="http://schemas.microsoft.com/office/drawing/2014/main" id="{E3C06329-4931-C0D3-AD45-7DC92BE227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85694" y="-992294"/>
            <a:ext cx="12998664" cy="919155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64514D2-C3C6-6235-6CB1-99CF1F7932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1838" y="126426"/>
            <a:ext cx="755064" cy="87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4897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1B45E0-0C82-5830-332A-1F4780D959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venku, obloha, mrak, dům&#10;&#10;Popis byl vytvořen automaticky">
            <a:extLst>
              <a:ext uri="{FF2B5EF4-FFF2-40B4-BE49-F238E27FC236}">
                <a16:creationId xmlns:a16="http://schemas.microsoft.com/office/drawing/2014/main" id="{A8F0DD76-AA72-F4A0-1447-C6F41D869E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1008" y="-1217756"/>
            <a:ext cx="13005926" cy="9196693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5F5FCAD2-B3A2-15FD-2139-68B103D0F6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1838" y="126426"/>
            <a:ext cx="755064" cy="87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5892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C6462A-8C90-F652-DBAD-BDEE0555F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Letecké snímkování, ve vzduchu, mapa, Pohled z ptačí perspektivy&#10;&#10;Popis byl vytvořen automaticky">
            <a:extLst>
              <a:ext uri="{FF2B5EF4-FFF2-40B4-BE49-F238E27FC236}">
                <a16:creationId xmlns:a16="http://schemas.microsoft.com/office/drawing/2014/main" id="{DB34652F-7023-E12E-E854-D32DF7394C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721" y="0"/>
            <a:ext cx="9698557" cy="6858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5C5704BD-4012-1ED1-BEBF-6EA3E43494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1838" y="126426"/>
            <a:ext cx="755064" cy="87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0999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040FAD-1C83-1D9B-0DD5-CB0B4016BF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ráva, dům, mapa, strom&#10;&#10;Popis byl vytvořen automaticky">
            <a:extLst>
              <a:ext uri="{FF2B5EF4-FFF2-40B4-BE49-F238E27FC236}">
                <a16:creationId xmlns:a16="http://schemas.microsoft.com/office/drawing/2014/main" id="{0BFC24C3-6A20-272F-09AB-86F917445E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721" y="0"/>
            <a:ext cx="9698557" cy="6858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4E4D50E2-1B9B-49ED-6461-D611E17183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1838" y="126426"/>
            <a:ext cx="755064" cy="87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5124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87AEB-82C6-FFE9-A78A-B9E17E407F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venku, strom, tráva, obloha&#10;&#10;Popis byl vytvořen automaticky">
            <a:extLst>
              <a:ext uri="{FF2B5EF4-FFF2-40B4-BE49-F238E27FC236}">
                <a16:creationId xmlns:a16="http://schemas.microsoft.com/office/drawing/2014/main" id="{38C8A38A-22C1-9CA2-3796-9AC98D6B93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721" y="0"/>
            <a:ext cx="9698557" cy="6858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6930E813-B26B-2F5E-86C6-6A982010D1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1838" y="126426"/>
            <a:ext cx="755064" cy="87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2221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E8956B-26C1-4D08-525F-4A1F0974F1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strom, venku, tráva, obloha&#10;&#10;Popis byl vytvořen automaticky">
            <a:extLst>
              <a:ext uri="{FF2B5EF4-FFF2-40B4-BE49-F238E27FC236}">
                <a16:creationId xmlns:a16="http://schemas.microsoft.com/office/drawing/2014/main" id="{EB22B2D8-43B7-B094-0DC1-1A4DDB7B19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721" y="0"/>
            <a:ext cx="9698557" cy="6858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3FD7B4F-1DE7-B907-59B2-639ABA9BD5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1838" y="126426"/>
            <a:ext cx="755064" cy="87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8801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EAD38F-982D-B2B4-29E0-551DEAA1D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venku, obloha, kolo, mrak&#10;&#10;Popis byl vytvořen automaticky">
            <a:extLst>
              <a:ext uri="{FF2B5EF4-FFF2-40B4-BE49-F238E27FC236}">
                <a16:creationId xmlns:a16="http://schemas.microsoft.com/office/drawing/2014/main" id="{38A70713-2A50-7D5F-3881-41E71545A2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721" y="0"/>
            <a:ext cx="9698557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59AE9E5-78B5-33D0-E8D2-6A2136F1DE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1838" y="126426"/>
            <a:ext cx="755064" cy="87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9188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6D7A7E-841F-E018-E155-67C3C8C33F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venku, obloha, budova, tráva&#10;&#10;Popis byl vytvořen automaticky">
            <a:extLst>
              <a:ext uri="{FF2B5EF4-FFF2-40B4-BE49-F238E27FC236}">
                <a16:creationId xmlns:a16="http://schemas.microsoft.com/office/drawing/2014/main" id="{81B621C2-9070-7765-5A0D-3B72A53AE6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6721" y="0"/>
            <a:ext cx="9698557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55A04D2-5E52-C30A-9235-FBDF9585B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61838" y="126426"/>
            <a:ext cx="755064" cy="87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1336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1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8A955A-1895-53B4-A484-F842D2ADE2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627416"/>
            <a:ext cx="9144000" cy="3603167"/>
          </a:xfrm>
        </p:spPr>
        <p:txBody>
          <a:bodyPr anchor="ctr">
            <a:normAutofit/>
          </a:bodyPr>
          <a:lstStyle/>
          <a:p>
            <a:r>
              <a:rPr lang="cs-CZ" sz="5400" dirty="0">
                <a:latin typeface="Matter TRIAL Medium" pitchFamily="2" charset="0"/>
                <a:cs typeface="Matter TRIAL Medium" pitchFamily="2" charset="0"/>
              </a:rPr>
              <a:t>Pustevny – hory, kde se tradice snoubí s modernou.</a:t>
            </a:r>
          </a:p>
        </p:txBody>
      </p:sp>
      <p:pic>
        <p:nvPicPr>
          <p:cNvPr id="3" name="Obrázek 2" descr="Obsah obrázku černá, tma&#10;&#10;Popis byl vytvořen automaticky">
            <a:extLst>
              <a:ext uri="{FF2B5EF4-FFF2-40B4-BE49-F238E27FC236}">
                <a16:creationId xmlns:a16="http://schemas.microsoft.com/office/drawing/2014/main" id="{B0ABE31B-1451-6D0B-B95E-B9FB3080B8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6720" y="150016"/>
            <a:ext cx="2649671" cy="824204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6E8C6BB5-4EFC-5AC1-D4FA-85E39928A3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414141">
            <a:off x="9016175" y="4369583"/>
            <a:ext cx="4683198" cy="4605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7274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6944</TotalTime>
  <Words>345</Words>
  <Application>Microsoft Office PowerPoint</Application>
  <PresentationFormat>Širokoúhlá obrazovka</PresentationFormat>
  <Paragraphs>66</Paragraphs>
  <Slides>21</Slides>
  <Notes>7</Notes>
  <HiddenSlides>0</HiddenSlides>
  <MMClips>1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Matter TRIAL</vt:lpstr>
      <vt:lpstr>Matter TRIAL Medium</vt:lpstr>
      <vt:lpstr>Motiv Office</vt:lpstr>
      <vt:lpstr>Rozvoj Pusteven a okolí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Pustevny – hory, kde se tradice snoubí s modernou.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prezentace, který může být i delší.</dc:title>
  <dc:creator>Ferdinand Kacler</dc:creator>
  <cp:lastModifiedBy>Radim Gálik</cp:lastModifiedBy>
  <cp:revision>56</cp:revision>
  <dcterms:created xsi:type="dcterms:W3CDTF">2023-04-13T09:20:27Z</dcterms:created>
  <dcterms:modified xsi:type="dcterms:W3CDTF">2024-02-26T13:57:34Z</dcterms:modified>
</cp:coreProperties>
</file>