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324" r:id="rId2"/>
    <p:sldId id="281" r:id="rId3"/>
    <p:sldId id="287" r:id="rId4"/>
    <p:sldId id="305" r:id="rId5"/>
    <p:sldId id="304" r:id="rId6"/>
    <p:sldId id="317" r:id="rId7"/>
    <p:sldId id="288" r:id="rId8"/>
    <p:sldId id="298" r:id="rId9"/>
    <p:sldId id="320" r:id="rId10"/>
    <p:sldId id="299" r:id="rId11"/>
    <p:sldId id="309" r:id="rId12"/>
    <p:sldId id="308" r:id="rId13"/>
    <p:sldId id="306" r:id="rId14"/>
    <p:sldId id="307" r:id="rId15"/>
    <p:sldId id="310" r:id="rId16"/>
    <p:sldId id="312" r:id="rId17"/>
    <p:sldId id="313" r:id="rId18"/>
    <p:sldId id="314" r:id="rId19"/>
    <p:sldId id="300" r:id="rId20"/>
    <p:sldId id="301" r:id="rId21"/>
    <p:sldId id="319" r:id="rId22"/>
    <p:sldId id="294" r:id="rId23"/>
    <p:sldId id="286" r:id="rId24"/>
    <p:sldId id="315" r:id="rId25"/>
    <p:sldId id="290" r:id="rId26"/>
    <p:sldId id="325" r:id="rId27"/>
    <p:sldId id="316" r:id="rId28"/>
    <p:sldId id="296" r:id="rId29"/>
  </p:sldIdLst>
  <p:sldSz cx="12192000" cy="6858000"/>
  <p:notesSz cx="6810375" cy="9942513"/>
  <p:embeddedFontLst>
    <p:embeddedFont>
      <p:font typeface="Calibri" panose="020F0502020204030204" pitchFamily="34" charset="0"/>
      <p:regular r:id="rId32"/>
      <p:bold r:id="rId33"/>
      <p:italic r:id="rId34"/>
      <p:boldItalic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 showGuides="1">
      <p:cViewPr varScale="1">
        <p:scale>
          <a:sx n="123" d="100"/>
          <a:sy n="123" d="100"/>
        </p:scale>
        <p:origin x="9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20" d="100"/>
          <a:sy n="120" d="100"/>
        </p:scale>
        <p:origin x="6744" y="12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F82D671-C0F8-45B8-B1FE-E235175B3B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6B0399-1D79-4904-BE12-F40B2D740D4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7636" y="0"/>
            <a:ext cx="2951163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143F7-8AA8-4E60-AAB7-07292A065DC6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755302-1B97-44BE-9711-388F50D1D7C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51163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CD8C4A-B68B-422D-BD97-2D0B342050F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7636" y="9443662"/>
            <a:ext cx="2951163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CC909-9EFC-4B5D-BF20-7C10DD39C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2864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7636" y="0"/>
            <a:ext cx="2951163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9500D1-D2C7-486B-911B-9BCB88F7E7E9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84835"/>
            <a:ext cx="5448300" cy="3914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1163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7636" y="9443662"/>
            <a:ext cx="2951163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3012D-0395-41AB-A71D-5698AD3B18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793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465F146-6B64-4268-BEEE-575AD3A5D7BC}"/>
              </a:ext>
            </a:extLst>
          </p:cNvPr>
          <p:cNvSpPr/>
          <p:nvPr userDrawn="1"/>
        </p:nvSpPr>
        <p:spPr>
          <a:xfrm>
            <a:off x="1069143" y="0"/>
            <a:ext cx="594526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81C99BCC-B09C-4DA0-BC85-91EAE43468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6342" y="348261"/>
            <a:ext cx="2182893" cy="1228563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76CBF232-4A9F-4CB0-AD38-D0A582DA468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96864">
            <a:off x="6387152" y="4920214"/>
            <a:ext cx="8778938" cy="288497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98E94E-91D6-419B-AA57-9DA287A3AF2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31212" y="3667130"/>
            <a:ext cx="3756738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9C3F63-BEB0-440B-BE61-DBEF1870874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32840" y="4231576"/>
            <a:ext cx="4663160" cy="1754326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b="1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br>
              <a:rPr lang="en-US" dirty="0"/>
            </a:br>
            <a:r>
              <a:rPr lang="en-US" dirty="0" err="1"/>
              <a:t>metus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728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2736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+ Text (dar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0D2231D-AFF2-48C6-930A-F5119E3F85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81001" y="342901"/>
            <a:ext cx="4343399" cy="582453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5187951" y="0"/>
            <a:ext cx="70040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E2A0B1F-FC97-4E18-AE7A-069FE4CF893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03673" y="599743"/>
            <a:ext cx="3791787" cy="9233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E3CFBE8-AD45-4015-A1AD-A5EDAD04757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08602" y="1657022"/>
            <a:ext cx="5803987" cy="425295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B794E20-1A38-4F29-BD9D-A115418755B0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290928" y="6235110"/>
            <a:ext cx="4114800" cy="365125"/>
          </a:xfrm>
        </p:spPr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40435551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2976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orient="horz" pos="115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(dark BG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-2508" y="0"/>
            <a:ext cx="1137154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6A681E9-9B2D-426B-958E-B93607F7F1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768691">
            <a:off x="8199710" y="4134564"/>
            <a:ext cx="7504203" cy="2466062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7637E92-A9CE-4252-AB38-4F9F9D15029E}"/>
              </a:ext>
            </a:extLst>
          </p:cNvPr>
          <p:cNvCxnSpPr>
            <a:cxnSpLocks/>
          </p:cNvCxnSpPr>
          <p:nvPr userDrawn="1"/>
        </p:nvCxnSpPr>
        <p:spPr>
          <a:xfrm>
            <a:off x="1066800" y="1706308"/>
            <a:ext cx="91201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4724" y="601860"/>
            <a:ext cx="4445000" cy="923330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30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br>
              <a:rPr lang="en-US" dirty="0"/>
            </a:b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065F194-F79D-419B-8C5F-243B58053DF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80257" y="1907453"/>
            <a:ext cx="6049986" cy="399500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 Duis ante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molestie</a:t>
            </a:r>
            <a:r>
              <a:rPr lang="en-US" dirty="0"/>
              <a:t> vitae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venenatis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pede</a:t>
            </a:r>
            <a:r>
              <a:rPr lang="en-US" dirty="0"/>
              <a:t>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53E32C4-88B5-432A-ACEB-602EEC96DB5E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290928" y="623511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5482015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(light BG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11357811" y="0"/>
            <a:ext cx="83418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7637E92-A9CE-4252-AB38-4F9F9D15029E}"/>
              </a:ext>
            </a:extLst>
          </p:cNvPr>
          <p:cNvCxnSpPr>
            <a:cxnSpLocks/>
          </p:cNvCxnSpPr>
          <p:nvPr userDrawn="1"/>
        </p:nvCxnSpPr>
        <p:spPr>
          <a:xfrm>
            <a:off x="1066800" y="1706308"/>
            <a:ext cx="91201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7900" y="601860"/>
            <a:ext cx="5118100" cy="9233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br>
              <a:rPr lang="en-US" dirty="0"/>
            </a:b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065F194-F79D-419B-8C5F-243B58053DF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6289" y="1907453"/>
            <a:ext cx="6958036" cy="362567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 Duis ante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molestie</a:t>
            </a:r>
            <a:r>
              <a:rPr lang="en-US" dirty="0"/>
              <a:t> vitae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venenatis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pede</a:t>
            </a:r>
            <a:r>
              <a:rPr lang="en-US" dirty="0"/>
              <a:t>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2FB6B35-BFD3-45C8-BF64-042B52E83B36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290928" y="6232729"/>
            <a:ext cx="4114800" cy="365125"/>
          </a:xfrm>
        </p:spPr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29915038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 4 Icons (vertical)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610854" y="-31709"/>
            <a:ext cx="50292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en-US" dirty="0">
              <a:latin typeface="+mn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AD3387-183E-44B4-9592-2AC63B47F41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62712" y="623884"/>
            <a:ext cx="5029200" cy="286232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1400" b="1">
                <a:latin typeface="+mj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endParaRPr lang="en-US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F149DE12-9884-4930-BF3F-75497712543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62712" y="994545"/>
            <a:ext cx="5029200" cy="783548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5964FDE-D05F-4A7B-BBE7-3DBBD5F8BE9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78936" y="2165071"/>
            <a:ext cx="1521766" cy="2862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CLASS APTENT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E0FC7DD-9A2F-4FEB-A269-625A0E493BD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42185" y="2518087"/>
            <a:ext cx="1995268" cy="6844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1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3B0C96-47CA-41FC-8B59-C180564AA2F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>
          <a:xfrm>
            <a:off x="7790656" y="6236492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80FC879-E6C9-441F-B5EC-3B7D0042A115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379158" y="1146956"/>
            <a:ext cx="768912" cy="76917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2" name="Text Placeholder 5">
            <a:extLst>
              <a:ext uri="{FF2B5EF4-FFF2-40B4-BE49-F238E27FC236}">
                <a16:creationId xmlns:a16="http://schemas.microsoft.com/office/drawing/2014/main" id="{A529DE41-A851-4D8D-B829-A40A4E079820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651522" y="2165071"/>
            <a:ext cx="1521766" cy="2862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CLASS APTENT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6B3093C2-0E1D-4C85-A360-86B9A175D0AB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3414771" y="2518087"/>
            <a:ext cx="1995268" cy="6844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1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sp>
        <p:nvSpPr>
          <p:cNvPr id="34" name="Picture Placeholder 6">
            <a:extLst>
              <a:ext uri="{FF2B5EF4-FFF2-40B4-BE49-F238E27FC236}">
                <a16:creationId xmlns:a16="http://schemas.microsoft.com/office/drawing/2014/main" id="{4DA3CDD4-CCE8-48CF-9AF4-AA4B7A1A68AD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4027949" y="1146956"/>
            <a:ext cx="768912" cy="76917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5" name="Text Placeholder 5">
            <a:extLst>
              <a:ext uri="{FF2B5EF4-FFF2-40B4-BE49-F238E27FC236}">
                <a16:creationId xmlns:a16="http://schemas.microsoft.com/office/drawing/2014/main" id="{69F933D0-75BD-4A61-9CB8-9786D2E7D847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77890" y="4676501"/>
            <a:ext cx="1521766" cy="2862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CLASS APTENT</a:t>
            </a:r>
          </a:p>
        </p:txBody>
      </p:sp>
      <p:sp>
        <p:nvSpPr>
          <p:cNvPr id="46" name="Text Placeholder 7">
            <a:extLst>
              <a:ext uri="{FF2B5EF4-FFF2-40B4-BE49-F238E27FC236}">
                <a16:creationId xmlns:a16="http://schemas.microsoft.com/office/drawing/2014/main" id="{F4A78F14-F489-4A97-A7AC-1FF51E533E8A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41139" y="5029517"/>
            <a:ext cx="1995268" cy="6844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1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sp>
        <p:nvSpPr>
          <p:cNvPr id="47" name="Picture Placeholder 6">
            <a:extLst>
              <a:ext uri="{FF2B5EF4-FFF2-40B4-BE49-F238E27FC236}">
                <a16:creationId xmlns:a16="http://schemas.microsoft.com/office/drawing/2014/main" id="{67E69B8F-F61D-4AFC-9AA1-A473CED288E4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1378112" y="3658386"/>
            <a:ext cx="768912" cy="76917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8" name="Text Placeholder 5">
            <a:extLst>
              <a:ext uri="{FF2B5EF4-FFF2-40B4-BE49-F238E27FC236}">
                <a16:creationId xmlns:a16="http://schemas.microsoft.com/office/drawing/2014/main" id="{B4315599-9A26-407B-B5F6-5BE015920539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650476" y="4676501"/>
            <a:ext cx="1521766" cy="2862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CLASS APTENT</a:t>
            </a:r>
          </a:p>
        </p:txBody>
      </p:sp>
      <p:sp>
        <p:nvSpPr>
          <p:cNvPr id="49" name="Text Placeholder 7">
            <a:extLst>
              <a:ext uri="{FF2B5EF4-FFF2-40B4-BE49-F238E27FC236}">
                <a16:creationId xmlns:a16="http://schemas.microsoft.com/office/drawing/2014/main" id="{C531EDFC-4872-42FE-838F-161A92B2505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413725" y="5029517"/>
            <a:ext cx="1995268" cy="6844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1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sp>
        <p:nvSpPr>
          <p:cNvPr id="50" name="Picture Placeholder 6">
            <a:extLst>
              <a:ext uri="{FF2B5EF4-FFF2-40B4-BE49-F238E27FC236}">
                <a16:creationId xmlns:a16="http://schemas.microsoft.com/office/drawing/2014/main" id="{18DC8D2E-F800-4EE0-B856-BDD189DB43FF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4026903" y="3658386"/>
            <a:ext cx="768912" cy="76917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51" name="Text Placeholder 3">
            <a:extLst>
              <a:ext uri="{FF2B5EF4-FFF2-40B4-BE49-F238E27FC236}">
                <a16:creationId xmlns:a16="http://schemas.microsoft.com/office/drawing/2014/main" id="{F0AB9E14-DAEE-4C14-9369-4F9965BECFBE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462712" y="4560884"/>
            <a:ext cx="5029200" cy="286232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1400" b="1">
                <a:latin typeface="+mj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endParaRPr lang="en-US" dirty="0"/>
          </a:p>
        </p:txBody>
      </p:sp>
      <p:sp>
        <p:nvSpPr>
          <p:cNvPr id="52" name="Text Placeholder 3">
            <a:extLst>
              <a:ext uri="{FF2B5EF4-FFF2-40B4-BE49-F238E27FC236}">
                <a16:creationId xmlns:a16="http://schemas.microsoft.com/office/drawing/2014/main" id="{8A4BB012-D56A-4413-9C44-D5786833807D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462712" y="4931545"/>
            <a:ext cx="5029200" cy="783548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53" name="Text Placeholder 3">
            <a:extLst>
              <a:ext uri="{FF2B5EF4-FFF2-40B4-BE49-F238E27FC236}">
                <a16:creationId xmlns:a16="http://schemas.microsoft.com/office/drawing/2014/main" id="{ABB0009F-B62F-4249-A7F3-12A976D73F78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462712" y="2592384"/>
            <a:ext cx="5029200" cy="286232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1400" b="1">
                <a:latin typeface="+mj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endParaRPr lang="en-US" dirty="0"/>
          </a:p>
        </p:txBody>
      </p:sp>
      <p:sp>
        <p:nvSpPr>
          <p:cNvPr id="54" name="Text Placeholder 3">
            <a:extLst>
              <a:ext uri="{FF2B5EF4-FFF2-40B4-BE49-F238E27FC236}">
                <a16:creationId xmlns:a16="http://schemas.microsoft.com/office/drawing/2014/main" id="{188AE448-9EF6-4608-A26D-68A0AD1F954C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462712" y="2963045"/>
            <a:ext cx="5029200" cy="783548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422243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3" pos="4128" userDrawn="1">
          <p15:clr>
            <a:srgbClr val="FBAE40"/>
          </p15:clr>
        </p15:guide>
        <p15:guide id="4" orient="horz" pos="2160" userDrawn="1">
          <p15:clr>
            <a:srgbClr val="FBAE40"/>
          </p15:clr>
        </p15:guide>
        <p15:guide id="5" orient="horz" pos="432" userDrawn="1">
          <p15:clr>
            <a:srgbClr val="FBAE40"/>
          </p15:clr>
        </p15:guide>
        <p15:guide id="6" orient="horz" pos="720" userDrawn="1">
          <p15:clr>
            <a:srgbClr val="FBAE40"/>
          </p15:clr>
        </p15:guide>
        <p15:guide id="7" orient="horz" pos="3600" userDrawn="1">
          <p15:clr>
            <a:srgbClr val="FBAE40"/>
          </p15:clr>
        </p15:guide>
        <p15:guide id="8" orient="horz" pos="1488" userDrawn="1">
          <p15:clr>
            <a:srgbClr val="FBAE40"/>
          </p15:clr>
        </p15:guide>
        <p15:guide id="9" pos="528" userDrawn="1">
          <p15:clr>
            <a:srgbClr val="FBAE40"/>
          </p15:clr>
        </p15:guide>
        <p15:guide id="10" pos="3408" userDrawn="1">
          <p15:clr>
            <a:srgbClr val="FBAE40"/>
          </p15:clr>
        </p15:guide>
        <p15:guide id="11" orient="horz" pos="624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+ Text (ligh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1" y="0"/>
            <a:ext cx="519162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0D2231D-AFF2-48C6-930A-F5119E3F85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81001" y="342901"/>
            <a:ext cx="4343399" cy="582453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E2A0B1F-FC97-4E18-AE7A-069FE4CF893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03673" y="599743"/>
            <a:ext cx="3791787" cy="9233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E3CFBE8-AD45-4015-A1AD-A5EDAD04757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08602" y="1657022"/>
            <a:ext cx="5803987" cy="462081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B794E20-1A38-4F29-BD9D-A115418755B0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290928" y="623511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26658675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2976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orient="horz" pos="1152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cons (horizontal) + 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2342" y="601860"/>
            <a:ext cx="5123657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C203B-94FB-414B-935E-995ABE189C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7104" y="1270374"/>
            <a:ext cx="7420811" cy="54656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F2DAD2A-12B5-4EB6-BE18-C032D1CDF5E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29493" y="4234621"/>
            <a:ext cx="1684337" cy="54656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10000"/>
              </a:lnSpc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C2543994-6E61-4164-9F8F-C3D2F3EFACE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03351" y="4234622"/>
            <a:ext cx="1684337" cy="54656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10000"/>
              </a:lnSpc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DBCAAD2F-645B-4634-AE35-403402B8275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583262" y="4234622"/>
            <a:ext cx="1684337" cy="54656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10000"/>
              </a:lnSpc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endParaRPr lang="en-US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0825B483-F9D8-4BE5-8940-6AEA7106B13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363173" y="4234622"/>
            <a:ext cx="1684337" cy="54656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10000"/>
              </a:lnSpc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1C11A8D-F880-4EFF-8506-D35DCB65DB81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>
          <a:xfrm>
            <a:off x="7794625" y="6232729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Cestovní ruch ve Zlínském kraji 2023</a:t>
            </a:r>
            <a:endParaRPr lang="en-US" dirty="0"/>
          </a:p>
        </p:txBody>
      </p:sp>
      <p:sp>
        <p:nvSpPr>
          <p:cNvPr id="20" name="Picture Placeholder 4">
            <a:extLst>
              <a:ext uri="{FF2B5EF4-FFF2-40B4-BE49-F238E27FC236}">
                <a16:creationId xmlns:a16="http://schemas.microsoft.com/office/drawing/2014/main" id="{DD857010-ECFF-4AB8-A4B7-0FE011D7F67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072356" y="2502210"/>
            <a:ext cx="1598613" cy="1598613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1" name="Picture Placeholder 4">
            <a:extLst>
              <a:ext uri="{FF2B5EF4-FFF2-40B4-BE49-F238E27FC236}">
                <a16:creationId xmlns:a16="http://schemas.microsoft.com/office/drawing/2014/main" id="{FBD54211-2BCD-42C4-B260-0AD41959C270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3846770" y="2502210"/>
            <a:ext cx="1598613" cy="1598613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2" name="Picture Placeholder 4">
            <a:extLst>
              <a:ext uri="{FF2B5EF4-FFF2-40B4-BE49-F238E27FC236}">
                <a16:creationId xmlns:a16="http://schemas.microsoft.com/office/drawing/2014/main" id="{B5C001FE-8851-42E5-A5F3-8145461F951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6621184" y="2502210"/>
            <a:ext cx="1598613" cy="1598613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3" name="Picture Placeholder 4">
            <a:extLst>
              <a:ext uri="{FF2B5EF4-FFF2-40B4-BE49-F238E27FC236}">
                <a16:creationId xmlns:a16="http://schemas.microsoft.com/office/drawing/2014/main" id="{491EAA45-7A28-4B09-AEF8-011FEFC28C1C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395598" y="2502210"/>
            <a:ext cx="1598613" cy="1598613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8810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orient="horz" pos="2664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Multipl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4724" y="601860"/>
            <a:ext cx="2844800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C203B-94FB-414B-935E-995ABE189C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4723" y="1275927"/>
            <a:ext cx="2641601" cy="211961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5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endParaRPr lang="en-US" dirty="0"/>
          </a:p>
          <a:p>
            <a:pPr lvl="0"/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56FD3C8F-04CC-40F3-92E9-2BDEEBF7557B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4269421" y="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9" name="Picture Placeholder 6">
            <a:extLst>
              <a:ext uri="{FF2B5EF4-FFF2-40B4-BE49-F238E27FC236}">
                <a16:creationId xmlns:a16="http://schemas.microsoft.com/office/drawing/2014/main" id="{A62373D9-E4CB-4432-B94C-DA303B6CAA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4269421" y="356616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3" name="Picture Placeholder 6">
            <a:extLst>
              <a:ext uri="{FF2B5EF4-FFF2-40B4-BE49-F238E27FC236}">
                <a16:creationId xmlns:a16="http://schemas.microsoft.com/office/drawing/2014/main" id="{3CE5B5A7-49EA-47E2-AFB3-C341E691A1E5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9433560" y="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34" name="Picture Placeholder 6">
            <a:extLst>
              <a:ext uri="{FF2B5EF4-FFF2-40B4-BE49-F238E27FC236}">
                <a16:creationId xmlns:a16="http://schemas.microsoft.com/office/drawing/2014/main" id="{5EE97098-A8FF-4D4C-BD77-07DC1FF6B027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433560" y="356616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7" name="Picture Placeholder 6">
            <a:extLst>
              <a:ext uri="{FF2B5EF4-FFF2-40B4-BE49-F238E27FC236}">
                <a16:creationId xmlns:a16="http://schemas.microsoft.com/office/drawing/2014/main" id="{8419B302-0DED-460D-9CB1-30E663422A21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6851490" y="-178308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38" name="Picture Placeholder 6">
            <a:extLst>
              <a:ext uri="{FF2B5EF4-FFF2-40B4-BE49-F238E27FC236}">
                <a16:creationId xmlns:a16="http://schemas.microsoft.com/office/drawing/2014/main" id="{EFDEF493-DB09-4ED5-8A35-A4F240019AFA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6851490" y="178308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9" name="Picture Placeholder 6">
            <a:extLst>
              <a:ext uri="{FF2B5EF4-FFF2-40B4-BE49-F238E27FC236}">
                <a16:creationId xmlns:a16="http://schemas.microsoft.com/office/drawing/2014/main" id="{FA5E51FD-AC62-4B75-A8D6-C33F15ADA873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6851490" y="534924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1EC3C98-722D-41CD-8472-319A528D1617}"/>
              </a:ext>
            </a:extLst>
          </p:cNvPr>
          <p:cNvSpPr>
            <a:spLocks noGrp="1"/>
          </p:cNvSpPr>
          <p:nvPr>
            <p:ph type="ftr" sz="quarter" idx="50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31538794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2 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4724" y="601860"/>
            <a:ext cx="2844800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C203B-94FB-414B-935E-995ABE189C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7104" y="1278308"/>
            <a:ext cx="2641601" cy="211961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5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endParaRPr lang="en-US" dirty="0"/>
          </a:p>
          <a:p>
            <a:pPr lvl="0"/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633200F2-7B48-475B-B3E8-DDF42A45FEA0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4267200" y="342900"/>
            <a:ext cx="3657600" cy="5839727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6">
            <a:extLst>
              <a:ext uri="{FF2B5EF4-FFF2-40B4-BE49-F238E27FC236}">
                <a16:creationId xmlns:a16="http://schemas.microsoft.com/office/drawing/2014/main" id="{6E8A989C-5580-4808-B5BB-E6648975D817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8153400" y="350520"/>
            <a:ext cx="3657600" cy="5839727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7FC9B7A-ECAB-4FFB-B213-E7D4FACB3A72}"/>
              </a:ext>
            </a:extLst>
          </p:cNvPr>
          <p:cNvSpPr>
            <a:spLocks noGrp="1"/>
          </p:cNvSpPr>
          <p:nvPr>
            <p:ph type="ftr" sz="quarter" idx="34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36194456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(2 column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4724" y="601860"/>
            <a:ext cx="5130800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C203B-94FB-414B-935E-995ABE189C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4724" y="1527542"/>
            <a:ext cx="5121276" cy="39950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50000"/>
              </a:lnSpc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1214CE-0210-4FBD-B37C-DA29599F4F38}"/>
              </a:ext>
            </a:extLst>
          </p:cNvPr>
          <p:cNvSpPr/>
          <p:nvPr userDrawn="1"/>
        </p:nvSpPr>
        <p:spPr>
          <a:xfrm>
            <a:off x="11811000" y="0"/>
            <a:ext cx="381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0BFE94-1467-4418-9179-BABB0E81D672}"/>
              </a:ext>
            </a:extLst>
          </p:cNvPr>
          <p:cNvCxnSpPr>
            <a:cxnSpLocks/>
          </p:cNvCxnSpPr>
          <p:nvPr userDrawn="1"/>
        </p:nvCxnSpPr>
        <p:spPr>
          <a:xfrm>
            <a:off x="1066800" y="1299908"/>
            <a:ext cx="91201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0732F02-740A-49D1-AF76-D3971FC56E4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0632AB3F-A9E1-4110-9D07-737D9A38EB1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65886" y="1521559"/>
            <a:ext cx="5121276" cy="39950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50000"/>
              </a:lnSpc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</a:t>
            </a:r>
          </a:p>
        </p:txBody>
      </p:sp>
    </p:spTree>
    <p:extLst>
      <p:ext uri="{BB962C8B-B14F-4D97-AF65-F5344CB8AC3E}">
        <p14:creationId xmlns:p14="http://schemas.microsoft.com/office/powerpoint/2010/main" val="4988675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pos="4128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7105" y="606623"/>
            <a:ext cx="5126038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1214CE-0210-4FBD-B37C-DA29599F4F38}"/>
              </a:ext>
            </a:extLst>
          </p:cNvPr>
          <p:cNvSpPr/>
          <p:nvPr userDrawn="1"/>
        </p:nvSpPr>
        <p:spPr>
          <a:xfrm>
            <a:off x="11811000" y="0"/>
            <a:ext cx="381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0BFE94-1467-4418-9179-BABB0E81D672}"/>
              </a:ext>
            </a:extLst>
          </p:cNvPr>
          <p:cNvCxnSpPr>
            <a:cxnSpLocks/>
          </p:cNvCxnSpPr>
          <p:nvPr userDrawn="1"/>
        </p:nvCxnSpPr>
        <p:spPr>
          <a:xfrm>
            <a:off x="1066800" y="1299908"/>
            <a:ext cx="91201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AD9D2FA-E21A-4E92-AC3B-C5C4D020B2A0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8247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9485" y="579635"/>
            <a:ext cx="5127625" cy="188256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4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  <a:p>
            <a:pPr lvl="0"/>
            <a:r>
              <a:rPr lang="en-US" dirty="0" err="1"/>
              <a:t>Aliquam</a:t>
            </a:r>
            <a:br>
              <a:rPr lang="en-US" dirty="0"/>
            </a:b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4CF9AF7-73A9-4EDC-A8B8-58C794A5335B}"/>
              </a:ext>
            </a:extLst>
          </p:cNvPr>
          <p:cNvSpPr/>
          <p:nvPr userDrawn="1"/>
        </p:nvSpPr>
        <p:spPr>
          <a:xfrm>
            <a:off x="0" y="5257800"/>
            <a:ext cx="12192000" cy="16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D5253C5-5DBA-44D9-94AA-5A0282117D31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4714125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pos="4128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BFCE411B-6AA0-4265-9C88-F5D52900153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529013" y="2780031"/>
            <a:ext cx="5133975" cy="9233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 sz="3000" b="1">
                <a:latin typeface="+mj-lt"/>
              </a:defRPr>
            </a:lvl1pPr>
          </a:lstStyle>
          <a:p>
            <a:pPr lvl="0"/>
            <a:r>
              <a:rPr lang="en-US" dirty="0"/>
              <a:t>„</a:t>
            </a:r>
            <a:r>
              <a:rPr lang="en-US" dirty="0" err="1"/>
              <a:t>Neříkej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 to </a:t>
            </a:r>
            <a:r>
              <a:rPr lang="en-US" dirty="0" err="1"/>
              <a:t>nejde</a:t>
            </a:r>
            <a:r>
              <a:rPr lang="en-US" dirty="0"/>
              <a:t>, </a:t>
            </a:r>
            <a:r>
              <a:rPr lang="en-US" dirty="0" err="1"/>
              <a:t>raději</a:t>
            </a:r>
            <a:r>
              <a:rPr lang="en-US" dirty="0"/>
              <a:t> </a:t>
            </a:r>
            <a:r>
              <a:rPr lang="en-US" dirty="0" err="1"/>
              <a:t>řekni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 to </a:t>
            </a:r>
            <a:r>
              <a:rPr lang="en-US" dirty="0" err="1"/>
              <a:t>zatím</a:t>
            </a:r>
            <a:r>
              <a:rPr lang="en-US" dirty="0"/>
              <a:t> </a:t>
            </a:r>
            <a:r>
              <a:rPr lang="en-US" dirty="0" err="1"/>
              <a:t>neumíš</a:t>
            </a:r>
            <a:r>
              <a:rPr lang="en-US" dirty="0"/>
              <a:t>."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8DB9B819-150E-416C-AEBC-66A3F01BC34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44975" y="4192885"/>
            <a:ext cx="3702050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 sz="2000" i="1">
                <a:latin typeface="+mn-lt"/>
              </a:defRPr>
            </a:lvl1pPr>
          </a:lstStyle>
          <a:p>
            <a:pPr lvl="0"/>
            <a:r>
              <a:rPr lang="en-US" dirty="0" err="1"/>
              <a:t>Tomáš</a:t>
            </a:r>
            <a:r>
              <a:rPr lang="en-US" dirty="0"/>
              <a:t> </a:t>
            </a:r>
            <a:r>
              <a:rPr lang="en-US" dirty="0" err="1"/>
              <a:t>Baťa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1F85E79-931F-42D8-BEEC-0C21D2294167}"/>
              </a:ext>
            </a:extLst>
          </p:cNvPr>
          <p:cNvCxnSpPr>
            <a:cxnSpLocks/>
          </p:cNvCxnSpPr>
          <p:nvPr userDrawn="1"/>
        </p:nvCxnSpPr>
        <p:spPr>
          <a:xfrm>
            <a:off x="5639991" y="2290508"/>
            <a:ext cx="91201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A475B3B-A988-4867-8959-ABEDE77CE47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28026164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0DE7F231-14EB-4948-BF57-B070601B4F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93039" y="985014"/>
            <a:ext cx="2605923" cy="146665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D018FB-4731-406A-85E3-44086C4EEB4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75025" y="3202262"/>
            <a:ext cx="5441950" cy="120032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 sz="4000" b="1">
                <a:latin typeface="+mj-lt"/>
              </a:defRPr>
            </a:lvl1pPr>
          </a:lstStyle>
          <a:p>
            <a:pPr lvl="0"/>
            <a:r>
              <a:rPr lang="pt-BR" dirty="0"/>
              <a:t>Tam, kam se budete chtít vracet.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B1A25A-A143-4E61-80A7-C7D895486D5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44975" y="4996280"/>
            <a:ext cx="3702050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 sz="2000" b="1" i="0"/>
            </a:lvl1pPr>
          </a:lstStyle>
          <a:p>
            <a:pPr lvl="0"/>
            <a:r>
              <a:rPr lang="en-US" dirty="0" err="1"/>
              <a:t>Děkujeme</a:t>
            </a:r>
            <a:r>
              <a:rPr lang="en-US" dirty="0"/>
              <a:t> za </a:t>
            </a:r>
            <a:r>
              <a:rPr lang="en-US" dirty="0" err="1"/>
              <a:t>pozornost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8442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s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88F671-41BB-48B3-AF46-7F7AB00B42C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79865" y="593081"/>
            <a:ext cx="5030787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 i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47" name="Text Placeholder 2">
            <a:extLst>
              <a:ext uri="{FF2B5EF4-FFF2-40B4-BE49-F238E27FC236}">
                <a16:creationId xmlns:a16="http://schemas.microsoft.com/office/drawing/2014/main" id="{983F5081-C50E-4D38-A6DF-647DCA300DB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463926" y="589293"/>
            <a:ext cx="5030787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 i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9544E93-6909-47FE-813E-6D297A1D59C7}"/>
              </a:ext>
            </a:extLst>
          </p:cNvPr>
          <p:cNvSpPr>
            <a:spLocks noGrp="1"/>
          </p:cNvSpPr>
          <p:nvPr>
            <p:ph type="ftr" sz="quarter" idx="34"/>
          </p:nvPr>
        </p:nvSpPr>
        <p:spPr>
          <a:xfrm>
            <a:off x="7792243" y="6232729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23215143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4128" userDrawn="1">
          <p15:clr>
            <a:srgbClr val="FBAE40"/>
          </p15:clr>
        </p15:guide>
        <p15:guide id="4" pos="7152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432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30ADEB-5C80-4071-851C-5EDEB7F642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90928" y="623511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679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60" r:id="rId3"/>
    <p:sldLayoutId id="2147483673" r:id="rId4"/>
    <p:sldLayoutId id="2147483662" r:id="rId5"/>
    <p:sldLayoutId id="2147483684" r:id="rId6"/>
    <p:sldLayoutId id="2147483683" r:id="rId7"/>
    <p:sldLayoutId id="2147483676" r:id="rId8"/>
    <p:sldLayoutId id="2147483677" r:id="rId9"/>
    <p:sldLayoutId id="2147483678" r:id="rId10"/>
    <p:sldLayoutId id="2147483681" r:id="rId11"/>
    <p:sldLayoutId id="2147483680" r:id="rId12"/>
    <p:sldLayoutId id="2147483669" r:id="rId13"/>
    <p:sldLayoutId id="2147483670" r:id="rId14"/>
    <p:sldLayoutId id="2147483682" r:id="rId1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600" kern="1200">
          <a:solidFill>
            <a:schemeClr val="tx1"/>
          </a:solidFill>
          <a:latin typeface="HelveticaNeueLT Com 55 Roman" panose="020B0604020202020204" pitchFamily="34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000" kern="1200">
          <a:solidFill>
            <a:schemeClr val="accent3"/>
          </a:solidFill>
          <a:latin typeface="HelveticaNeueLT Com 55 Roman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216" userDrawn="1">
          <p15:clr>
            <a:srgbClr val="F26B43"/>
          </p15:clr>
        </p15:guide>
        <p15:guide id="4" pos="240" userDrawn="1">
          <p15:clr>
            <a:srgbClr val="F26B43"/>
          </p15:clr>
        </p15:guide>
        <p15:guide id="5" pos="7440" userDrawn="1">
          <p15:clr>
            <a:srgbClr val="F26B43"/>
          </p15:clr>
        </p15:guide>
        <p15:guide id="6" orient="horz" pos="400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ychodni-morava.cz/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Relationship Id="rId4" Type="http://schemas.openxmlformats.org/officeDocument/2006/relationships/image" Target="cid:image004.jpg@01D94B8C.0BE93DC0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BE3FD1CC-1D89-3949-8FBB-71F1A4AADE1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31212" y="3667130"/>
            <a:ext cx="3756738" cy="369332"/>
          </a:xfrm>
        </p:spPr>
        <p:txBody>
          <a:bodyPr/>
          <a:lstStyle/>
          <a:p>
            <a:r>
              <a:rPr lang="cs-CZ" dirty="0"/>
              <a:t>Mgr. Zuzana Vojtová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4CA5229-BFC0-332B-5EC4-9FC13EF0A0F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32840" y="4231576"/>
            <a:ext cx="4663160" cy="2159566"/>
          </a:xfrm>
        </p:spPr>
        <p:txBody>
          <a:bodyPr/>
          <a:lstStyle/>
          <a:p>
            <a:r>
              <a:rPr lang="cs-CZ" sz="3500" dirty="0"/>
              <a:t>Centrála cestovního ruchu Východní Moravy</a:t>
            </a:r>
          </a:p>
          <a:p>
            <a:r>
              <a:rPr lang="cs-CZ" sz="3500" dirty="0"/>
              <a:t>2022 - 2023</a:t>
            </a:r>
            <a:endParaRPr lang="en-US" sz="3500" dirty="0"/>
          </a:p>
        </p:txBody>
      </p:sp>
    </p:spTree>
    <p:extLst>
      <p:ext uri="{BB962C8B-B14F-4D97-AF65-F5344CB8AC3E}">
        <p14:creationId xmlns:p14="http://schemas.microsoft.com/office/powerpoint/2010/main" val="3428701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1AB94-ED02-48E4-8EE0-B44FB713764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93774" y="579635"/>
            <a:ext cx="5127625" cy="1882567"/>
          </a:xfrm>
        </p:spPr>
        <p:txBody>
          <a:bodyPr/>
          <a:lstStyle/>
          <a:p>
            <a:r>
              <a:rPr lang="pl-PL" dirty="0"/>
              <a:t>Jeden kraj.</a:t>
            </a:r>
            <a:br>
              <a:rPr lang="en-US" dirty="0"/>
            </a:br>
            <a:r>
              <a:rPr lang="pl-PL" dirty="0"/>
              <a:t>Čtyři regiony. Nespočet chutí.</a:t>
            </a:r>
            <a:endParaRPr lang="en-US" dirty="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4D7D1A84-6571-49E2-B112-7CDA3C50F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12455" y="636785"/>
            <a:ext cx="6522345" cy="5384262"/>
          </a:xfrm>
          <a:prstGeom prst="rect">
            <a:avLst/>
          </a:prstGeom>
        </p:spPr>
      </p:pic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62E2999D-D4BA-49FE-B179-F778560BC526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1226731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8A3BDF7-D629-418F-8020-240C601665C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4724" y="601860"/>
            <a:ext cx="9525110" cy="507831"/>
          </a:xfrm>
        </p:spPr>
        <p:txBody>
          <a:bodyPr/>
          <a:lstStyle/>
          <a:p>
            <a:r>
              <a:rPr lang="cs-CZ" dirty="0"/>
              <a:t>Centrála cestovního ruchu Východní Moravy, o.p.s.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DC6697-0FB3-42BD-9BB0-BC5A00E2C35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80256" y="1907453"/>
            <a:ext cx="8849543" cy="3273204"/>
          </a:xfrm>
        </p:spPr>
        <p:txBody>
          <a:bodyPr/>
          <a:lstStyle/>
          <a:p>
            <a:pPr marL="0" lvl="0" indent="0">
              <a:buNone/>
            </a:pPr>
            <a:r>
              <a:rPr lang="cs-CZ" dirty="0"/>
              <a:t>Je založena se záměrem: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napomoci ekonomickému rozvoji kraje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zvýšení návštěvnosti kraje s cílem rovnoměrného rozprostření návštěvníků v prostoru i čase v duchu udržitelného cestovního ruchu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maximálního využití turistického potenciálu kraje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vytváření sítě partnerů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komunikace, koordinace aktivit a kooperace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92ACC0-5104-4528-BAA0-F4C21FB803AA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290928" y="6156434"/>
            <a:ext cx="4114800" cy="443801"/>
          </a:xfrm>
        </p:spPr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1231437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5BA4459-61F5-4577-92C5-B54739575A8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4723" y="601860"/>
            <a:ext cx="6450835" cy="507831"/>
          </a:xfrm>
        </p:spPr>
        <p:txBody>
          <a:bodyPr/>
          <a:lstStyle/>
          <a:p>
            <a:r>
              <a:rPr lang="cs-CZ" dirty="0">
                <a:latin typeface="+mn-lt"/>
              </a:rPr>
              <a:t>Srovnání návštěvnosti 2019 - 2022</a:t>
            </a:r>
            <a:endParaRPr lang="en-US" dirty="0">
              <a:latin typeface="+mn-lt"/>
            </a:endParaRPr>
          </a:p>
        </p:txBody>
      </p:sp>
      <p:pic>
        <p:nvPicPr>
          <p:cNvPr id="6" name="Zástupný obsah 4">
            <a:extLst>
              <a:ext uri="{FF2B5EF4-FFF2-40B4-BE49-F238E27FC236}">
                <a16:creationId xmlns:a16="http://schemas.microsoft.com/office/drawing/2014/main" id="{47FDD508-AB38-5EC6-2A94-CB65BA85BB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82" t="6599" r="12465" b="6542"/>
          <a:stretch/>
        </p:blipFill>
        <p:spPr>
          <a:xfrm>
            <a:off x="2635541" y="1513287"/>
            <a:ext cx="6920917" cy="4593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286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5BA4459-61F5-4577-92C5-B54739575A8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4724" y="601860"/>
            <a:ext cx="5130800" cy="507831"/>
          </a:xfrm>
        </p:spPr>
        <p:txBody>
          <a:bodyPr/>
          <a:lstStyle/>
          <a:p>
            <a:r>
              <a:rPr lang="cs-CZ" dirty="0"/>
              <a:t>Data a statistiky</a:t>
            </a:r>
            <a:endParaRPr lang="en-US" dirty="0"/>
          </a:p>
        </p:txBody>
      </p:sp>
      <p:pic>
        <p:nvPicPr>
          <p:cNvPr id="6" name="Obrázek 4">
            <a:extLst>
              <a:ext uri="{FF2B5EF4-FFF2-40B4-BE49-F238E27FC236}">
                <a16:creationId xmlns:a16="http://schemas.microsoft.com/office/drawing/2014/main" id="{89353D89-26BC-2637-1052-E07F99D422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69" t="12722" r="15987" b="4954"/>
          <a:stretch/>
        </p:blipFill>
        <p:spPr>
          <a:xfrm>
            <a:off x="1912689" y="1390840"/>
            <a:ext cx="7071919" cy="474990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355508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obrázku 7">
            <a:extLst>
              <a:ext uri="{FF2B5EF4-FFF2-40B4-BE49-F238E27FC236}">
                <a16:creationId xmlns:a16="http://schemas.microsoft.com/office/drawing/2014/main" id="{34CB9DA2-4586-D5D7-C810-720B7CEAF99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t="5200" b="5200"/>
          <a:stretch/>
        </p:blipFill>
        <p:spPr/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C8F9FC-675B-4172-A6E6-C3165485F6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03673" y="599743"/>
            <a:ext cx="3791787" cy="480131"/>
          </a:xfrm>
        </p:spPr>
        <p:txBody>
          <a:bodyPr/>
          <a:lstStyle/>
          <a:p>
            <a:r>
              <a:rPr lang="cs-CZ" sz="2800" dirty="0" err="1">
                <a:latin typeface="Calibri"/>
              </a:rPr>
              <a:t>Tourdata</a:t>
            </a:r>
            <a:r>
              <a:rPr lang="cs-CZ" sz="2800" dirty="0">
                <a:latin typeface="Calibri"/>
              </a:rPr>
              <a:t> - </a:t>
            </a:r>
            <a:r>
              <a:rPr lang="cs-CZ" sz="2800" dirty="0" err="1">
                <a:latin typeface="Calibri"/>
              </a:rPr>
              <a:t>CzT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3B87A6-795A-430F-B83F-1244D69A26BE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39CBE6E4-2ECE-AC20-B9F2-1C389C38DF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8445769"/>
              </p:ext>
            </p:extLst>
          </p:nvPr>
        </p:nvGraphicFramePr>
        <p:xfrm>
          <a:off x="6003673" y="1619573"/>
          <a:ext cx="5807326" cy="42697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82204">
                  <a:extLst>
                    <a:ext uri="{9D8B030D-6E8A-4147-A177-3AD203B41FA5}">
                      <a16:colId xmlns:a16="http://schemas.microsoft.com/office/drawing/2014/main" val="2289809696"/>
                    </a:ext>
                  </a:extLst>
                </a:gridCol>
                <a:gridCol w="1988648">
                  <a:extLst>
                    <a:ext uri="{9D8B030D-6E8A-4147-A177-3AD203B41FA5}">
                      <a16:colId xmlns:a16="http://schemas.microsoft.com/office/drawing/2014/main" val="2600194199"/>
                    </a:ext>
                  </a:extLst>
                </a:gridCol>
                <a:gridCol w="2136474">
                  <a:extLst>
                    <a:ext uri="{9D8B030D-6E8A-4147-A177-3AD203B41FA5}">
                      <a16:colId xmlns:a16="http://schemas.microsoft.com/office/drawing/2014/main" val="679237699"/>
                    </a:ext>
                  </a:extLst>
                </a:gridCol>
              </a:tblGrid>
              <a:tr h="768574">
                <a:tc gridSpan="3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endParaRPr lang="cs-CZ" sz="1600" dirty="0">
                        <a:effectLst/>
                      </a:endParaRP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600" b="1" dirty="0">
                          <a:effectLst/>
                        </a:rPr>
                        <a:t>TOP 10 zdrojových zemí 2022</a:t>
                      </a:r>
                      <a:endParaRPr lang="cs-CZ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9785614"/>
                  </a:ext>
                </a:extLst>
              </a:tr>
              <a:tr h="350121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Česko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705 629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 dirty="0">
                          <a:effectLst/>
                        </a:rPr>
                        <a:t>DCR  -  87,84 %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9529713"/>
                  </a:ext>
                </a:extLst>
              </a:tr>
              <a:tr h="350121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Slovensko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 dirty="0">
                          <a:effectLst/>
                        </a:rPr>
                        <a:t>38 191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9"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endParaRPr lang="cs-CZ" sz="1100" b="1" dirty="0">
                        <a:effectLst/>
                      </a:endParaRP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endParaRPr lang="cs-CZ" sz="1100" b="1" dirty="0">
                        <a:effectLst/>
                      </a:endParaRP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 dirty="0">
                          <a:effectLst/>
                        </a:rPr>
                        <a:t>PCR  -  12,16 %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2396846"/>
                  </a:ext>
                </a:extLst>
              </a:tr>
              <a:tr h="350121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Německo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12 466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086312"/>
                  </a:ext>
                </a:extLst>
              </a:tr>
              <a:tr h="350121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Polsko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 dirty="0">
                          <a:effectLst/>
                        </a:rPr>
                        <a:t>10 691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0537124"/>
                  </a:ext>
                </a:extLst>
              </a:tr>
              <a:tr h="350121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Rakousko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4 962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0285778"/>
                  </a:ext>
                </a:extLst>
              </a:tr>
              <a:tr h="350121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Ukrajina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3 483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5538537"/>
                  </a:ext>
                </a:extLst>
              </a:tr>
              <a:tr h="350121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Itálie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2 868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6303218"/>
                  </a:ext>
                </a:extLst>
              </a:tr>
              <a:tr h="350121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Maďarsko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2 660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861715"/>
                  </a:ext>
                </a:extLst>
              </a:tr>
              <a:tr h="350121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Francie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2 016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1851876"/>
                  </a:ext>
                </a:extLst>
              </a:tr>
              <a:tr h="350121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>
                          <a:effectLst/>
                        </a:rPr>
                        <a:t>V. Británie …</a:t>
                      </a:r>
                      <a:endParaRPr lang="cs-CZ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1" dirty="0">
                          <a:effectLst/>
                        </a:rPr>
                        <a:t>1 838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77847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7057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5917850" cy="507831"/>
          </a:xfrm>
        </p:spPr>
        <p:txBody>
          <a:bodyPr/>
          <a:lstStyle/>
          <a:p>
            <a:r>
              <a:rPr lang="cs-CZ" b="1" dirty="0"/>
              <a:t>Destinační management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6289" y="1907454"/>
            <a:ext cx="6982600" cy="3574825"/>
          </a:xfrm>
        </p:spPr>
        <p:txBody>
          <a:bodyPr/>
          <a:lstStyle/>
          <a:p>
            <a:pPr lvl="0">
              <a:lnSpc>
                <a:spcPct val="70000"/>
              </a:lnSpc>
            </a:pPr>
            <a:r>
              <a:rPr lang="cs-CZ" sz="1600" b="1" dirty="0"/>
              <a:t>Rozvoj systému DMO ve ZK</a:t>
            </a:r>
            <a:endParaRPr lang="cs-CZ" sz="1600" dirty="0"/>
          </a:p>
          <a:p>
            <a:pPr marL="0" lvl="0" indent="0">
              <a:lnSpc>
                <a:spcPct val="70000"/>
              </a:lnSpc>
              <a:buNone/>
            </a:pPr>
            <a:r>
              <a:rPr lang="cs-CZ" sz="1600" dirty="0"/>
              <a:t>     - úzká spolupráce CCRVM a DMO, společné projekty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cs-CZ" sz="1600" dirty="0"/>
              <a:t>     - rozvoj sítě partnerů – tur. cíle, TIC, komerční subjekty, obce</a:t>
            </a:r>
          </a:p>
          <a:p>
            <a:pPr lvl="0">
              <a:lnSpc>
                <a:spcPct val="70000"/>
              </a:lnSpc>
            </a:pPr>
            <a:r>
              <a:rPr lang="cs-CZ" sz="1600" b="1" dirty="0"/>
              <a:t>Rozvoj lidských zdrojů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cs-CZ" sz="1600" dirty="0"/>
              <a:t>     - vzdělávací akce, rozvoj kvality služeb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cs-CZ" sz="1600" dirty="0"/>
              <a:t>     - komunikace směrem k rezidentům a partnerům</a:t>
            </a:r>
          </a:p>
          <a:p>
            <a:pPr lvl="0">
              <a:lnSpc>
                <a:spcPct val="70000"/>
              </a:lnSpc>
            </a:pPr>
            <a:r>
              <a:rPr lang="cs-CZ" sz="1600" b="1" dirty="0"/>
              <a:t>Sběr a využívání dat 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cs-CZ" sz="1600" dirty="0"/>
              <a:t>     - přehled služeb a jejich kvality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cs-CZ" sz="1600" dirty="0"/>
              <a:t>     - rozvoj databáze kontaktů a vzájemné doplňování dat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cs-CZ" sz="1600" dirty="0"/>
              <a:t>     - šetření, práce s daty</a:t>
            </a:r>
          </a:p>
          <a:p>
            <a:pPr marL="0" lvl="0" indent="0">
              <a:lnSpc>
                <a:spcPct val="70000"/>
              </a:lnSpc>
              <a:buNone/>
            </a:pPr>
            <a:endParaRPr lang="cs-CZ" sz="1600" dirty="0"/>
          </a:p>
          <a:p>
            <a:pPr marL="0" lvl="0" indent="0">
              <a:lnSpc>
                <a:spcPct val="70000"/>
              </a:lnSpc>
              <a:buNone/>
            </a:pPr>
            <a:endParaRPr lang="cs-CZ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5784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8A3BDF7-D629-418F-8020-240C601665C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4724" y="601860"/>
            <a:ext cx="9525110" cy="507831"/>
          </a:xfrm>
        </p:spPr>
        <p:txBody>
          <a:bodyPr/>
          <a:lstStyle/>
          <a:p>
            <a:r>
              <a:rPr lang="cs-CZ" b="1" dirty="0"/>
              <a:t>Destinační marketing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DC6697-0FB3-42BD-9BB0-BC5A00E2C35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80256" y="1907453"/>
            <a:ext cx="9349364" cy="3541482"/>
          </a:xfrm>
        </p:spPr>
        <p:txBody>
          <a:bodyPr/>
          <a:lstStyle/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b="1" dirty="0"/>
              <a:t>Nový webový portál </a:t>
            </a:r>
            <a:r>
              <a:rPr lang="cs-CZ" b="1" dirty="0">
                <a:hlinkClick r:id="rId2"/>
              </a:rPr>
              <a:t>www</a:t>
            </a:r>
            <a:r>
              <a:rPr lang="cs-CZ" dirty="0">
                <a:hlinkClick r:id="rId2"/>
              </a:rPr>
              <a:t>.vychodni-morava.cz</a:t>
            </a:r>
            <a:r>
              <a:rPr lang="cs-CZ" dirty="0"/>
              <a:t> a jeho rozvoj, jazykové mutace Č, N, A, P</a:t>
            </a:r>
          </a:p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dirty="0"/>
              <a:t>Provázání</a:t>
            </a:r>
            <a:r>
              <a:rPr lang="cs-CZ" b="1" dirty="0"/>
              <a:t> na oblastní </a:t>
            </a:r>
            <a:r>
              <a:rPr lang="cs-CZ" dirty="0"/>
              <a:t>webové portály</a:t>
            </a:r>
          </a:p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dirty="0"/>
              <a:t>Posílení komunikací na </a:t>
            </a:r>
            <a:r>
              <a:rPr lang="cs-CZ" b="1" dirty="0"/>
              <a:t>sociálních sítích FB a IG</a:t>
            </a:r>
          </a:p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b="1" dirty="0"/>
              <a:t>Rozšíření fotobanky, krátká videa</a:t>
            </a:r>
            <a:endParaRPr lang="cs-CZ" dirty="0"/>
          </a:p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b="1" dirty="0"/>
              <a:t>Newslettery a tiskové zprávy (2022: 14 NL, 28 TZ; </a:t>
            </a:r>
            <a:r>
              <a:rPr lang="cs-CZ" dirty="0"/>
              <a:t>134 zobrazení, AVE 1 250 000Kč)</a:t>
            </a:r>
          </a:p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dirty="0"/>
              <a:t>Orientace na </a:t>
            </a:r>
            <a:r>
              <a:rPr lang="cs-CZ" b="1" dirty="0"/>
              <a:t>destinace</a:t>
            </a:r>
            <a:r>
              <a:rPr lang="cs-CZ" dirty="0"/>
              <a:t>: Česká republika, Slovensko, Polsko</a:t>
            </a:r>
            <a:endParaRPr lang="cs-CZ" dirty="0">
              <a:highlight>
                <a:srgbClr val="FF00FF"/>
              </a:highlight>
            </a:endParaRPr>
          </a:p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b="1" dirty="0"/>
              <a:t>Cílové skupiny</a:t>
            </a:r>
            <a:r>
              <a:rPr lang="cs-CZ" dirty="0"/>
              <a:t>: požitkáři 30 – 50+, rodiny s dětmi, rezidenti; partneři; odborná veřejnost; média</a:t>
            </a:r>
          </a:p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b="1" dirty="0"/>
              <a:t>Firemní turistika</a:t>
            </a:r>
            <a:r>
              <a:rPr lang="cs-CZ" dirty="0"/>
              <a:t>, zpracována nabídka a aktivní komunikace s partnery</a:t>
            </a:r>
          </a:p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dirty="0"/>
              <a:t>Rozvoj partnerské </a:t>
            </a:r>
            <a:r>
              <a:rPr lang="cs-CZ" b="1" dirty="0"/>
              <a:t>spolupráce</a:t>
            </a:r>
          </a:p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dirty="0"/>
              <a:t>Tvorba a rozšíření mailingové </a:t>
            </a:r>
            <a:r>
              <a:rPr lang="cs-CZ" b="1" dirty="0"/>
              <a:t>databáze</a:t>
            </a:r>
          </a:p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92ACC0-5104-4528-BAA0-F4C21FB803AA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290928" y="6156434"/>
            <a:ext cx="4114800" cy="443801"/>
          </a:xfrm>
        </p:spPr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4042602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3F0FF88-CC96-4ED3-9C80-34B9AEDAFCB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60327" y="329787"/>
            <a:ext cx="8611512" cy="923330"/>
          </a:xfrm>
        </p:spPr>
        <p:txBody>
          <a:bodyPr/>
          <a:lstStyle/>
          <a:p>
            <a:br>
              <a:rPr lang="cs-CZ" dirty="0"/>
            </a:br>
            <a:r>
              <a:rPr lang="cs-CZ" dirty="0">
                <a:solidFill>
                  <a:srgbClr val="C00000"/>
                </a:solidFill>
              </a:rPr>
              <a:t>On-line média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4" name="Zástupný obsah 2">
            <a:extLst>
              <a:ext uri="{FF2B5EF4-FFF2-40B4-BE49-F238E27FC236}">
                <a16:creationId xmlns:a16="http://schemas.microsoft.com/office/drawing/2014/main" id="{A5AB125A-9DD0-BE0F-395D-1F32211D26CE}"/>
              </a:ext>
            </a:extLst>
          </p:cNvPr>
          <p:cNvSpPr txBox="1">
            <a:spLocks/>
          </p:cNvSpPr>
          <p:nvPr/>
        </p:nvSpPr>
        <p:spPr>
          <a:xfrm>
            <a:off x="838200" y="1565566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chemeClr val="tx1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000" kern="1200">
                <a:solidFill>
                  <a:schemeClr val="accent3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1058719-A855-F8D2-C6E1-E139E8BF6484}"/>
              </a:ext>
            </a:extLst>
          </p:cNvPr>
          <p:cNvSpPr txBox="1">
            <a:spLocks/>
          </p:cNvSpPr>
          <p:nvPr/>
        </p:nvSpPr>
        <p:spPr>
          <a:xfrm>
            <a:off x="838201" y="1418095"/>
            <a:ext cx="9654152" cy="258295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200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Web</a:t>
            </a:r>
          </a:p>
          <a:p>
            <a:pPr algn="l"/>
            <a:r>
              <a:rPr lang="cs-CZ" sz="2200" dirty="0">
                <a:ea typeface="Times New Roman" panose="02020603050405020304" pitchFamily="18" charset="0"/>
                <a:cs typeface="Times New Roman" panose="02020603050405020304" pitchFamily="18" charset="0"/>
              </a:rPr>
              <a:t>návštěvnost srpen př. 6 000, </a:t>
            </a:r>
            <a:r>
              <a:rPr lang="cs-CZ" sz="2200" dirty="0">
                <a:ea typeface="Times New Roman" panose="02020603050405020304" pitchFamily="18" charset="0"/>
              </a:rPr>
              <a:t>p</a:t>
            </a:r>
            <a:r>
              <a:rPr lang="cs-CZ" sz="2200" dirty="0">
                <a:effectLst/>
                <a:ea typeface="Times New Roman" panose="02020603050405020304" pitchFamily="18" charset="0"/>
              </a:rPr>
              <a:t>rosinec </a:t>
            </a:r>
          </a:p>
          <a:p>
            <a:pPr algn="l"/>
            <a:r>
              <a:rPr lang="cs-CZ" sz="2200" dirty="0">
                <a:effectLst/>
                <a:ea typeface="Times New Roman" panose="02020603050405020304" pitchFamily="18" charset="0"/>
              </a:rPr>
              <a:t>Návštěvnost prosinec 14 703 – pozitivní dopad prosincové online kampaně</a:t>
            </a:r>
            <a:endParaRPr lang="cs-CZ" sz="2200" dirty="0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cs-CZ" sz="2200" b="1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FB </a:t>
            </a:r>
            <a:r>
              <a:rPr lang="cs-CZ" sz="2200" dirty="0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</a:p>
          <a:p>
            <a:pPr algn="l"/>
            <a:r>
              <a:rPr lang="cs-CZ" sz="2200" dirty="0">
                <a:ea typeface="Times New Roman" panose="02020603050405020304" pitchFamily="18" charset="0"/>
                <a:cs typeface="Times New Roman" panose="02020603050405020304" pitchFamily="18" charset="0"/>
              </a:rPr>
              <a:t>celkový počet fanoušků 19 362, celkový dosah stránky 514 612, počet příspěvků: 229</a:t>
            </a:r>
          </a:p>
          <a:p>
            <a:pPr algn="l"/>
            <a:r>
              <a:rPr lang="cs-CZ" sz="22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graf: vývoj počtu fanoušků 2022, leden – únor 2023</a:t>
            </a:r>
          </a:p>
          <a:p>
            <a:pPr algn="l"/>
            <a:r>
              <a:rPr lang="cs-CZ" sz="2200" b="1" dirty="0">
                <a:solidFill>
                  <a:srgbClr val="C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IG</a:t>
            </a:r>
            <a:r>
              <a:rPr lang="cs-CZ" sz="22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</a:p>
          <a:p>
            <a:pPr algn="l"/>
            <a:r>
              <a:rPr lang="cs-CZ" sz="22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počet fanoušků k 31. 12.: 3 343, počet vydaných příspěvků k 31. 12.: 142 postů, </a:t>
            </a:r>
          </a:p>
          <a:p>
            <a:pPr algn="l"/>
            <a:r>
              <a:rPr lang="cs-CZ" sz="22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mnoho </a:t>
            </a:r>
            <a:r>
              <a:rPr lang="cs-CZ" sz="2200" dirty="0" err="1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stories</a:t>
            </a:r>
            <a:r>
              <a:rPr lang="cs-CZ" sz="22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; práce s výběry</a:t>
            </a:r>
          </a:p>
          <a:p>
            <a:pPr algn="l"/>
            <a:endParaRPr lang="cs-CZ" sz="29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cs-CZ" sz="1600" dirty="0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cs-CZ" sz="16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  <p:pic>
        <p:nvPicPr>
          <p:cNvPr id="5" name="Obrázek 1">
            <a:extLst>
              <a:ext uri="{FF2B5EF4-FFF2-40B4-BE49-F238E27FC236}">
                <a16:creationId xmlns:a16="http://schemas.microsoft.com/office/drawing/2014/main" id="{9D550AC5-72CD-4775-2236-FE388D288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53" y="4044347"/>
            <a:ext cx="4426030" cy="210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2A6A138-4163-E85C-E385-C1A3C4C43B75}"/>
              </a:ext>
            </a:extLst>
          </p:cNvPr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096" y="4001051"/>
            <a:ext cx="4426030" cy="21480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41170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8CA2A2EA-DB97-554B-0A1C-E2E3D64473E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4724" y="601860"/>
            <a:ext cx="9525110" cy="507831"/>
          </a:xfrm>
        </p:spPr>
        <p:txBody>
          <a:bodyPr/>
          <a:lstStyle/>
          <a:p>
            <a:r>
              <a:rPr lang="cs-CZ" b="1" dirty="0"/>
              <a:t>Témata 2022 - 2023</a:t>
            </a:r>
            <a:endParaRPr lang="en-US" b="1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97E30CEE-F4A1-2C96-22EE-5A8BD612A1A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80256" y="1759058"/>
            <a:ext cx="9233127" cy="4785926"/>
          </a:xfrm>
        </p:spPr>
        <p:txBody>
          <a:bodyPr/>
          <a:lstStyle/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b="1" dirty="0"/>
              <a:t>Kampaně léto a zima - hlavní témata</a:t>
            </a:r>
            <a:r>
              <a:rPr lang="cs-CZ" dirty="0"/>
              <a:t>:</a:t>
            </a:r>
          </a:p>
          <a:p>
            <a:pPr lvl="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Lázně a wellness, </a:t>
            </a:r>
            <a:r>
              <a:rPr lang="cs-CZ" dirty="0" err="1"/>
              <a:t>relax</a:t>
            </a:r>
            <a:r>
              <a:rPr lang="cs-CZ" dirty="0"/>
              <a:t>, </a:t>
            </a:r>
            <a:r>
              <a:rPr lang="cs-CZ" b="1" dirty="0"/>
              <a:t>zdravý životní styl </a:t>
            </a:r>
            <a:r>
              <a:rPr lang="cs-CZ" i="1" dirty="0"/>
              <a:t>(rozvinutý produkt, největší výkon CR)</a:t>
            </a:r>
          </a:p>
          <a:p>
            <a:pPr lvl="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Aktivní turistika </a:t>
            </a:r>
            <a:r>
              <a:rPr lang="cs-CZ" dirty="0"/>
              <a:t>a přírodní bohatství, cykloturistika, lyže… </a:t>
            </a:r>
            <a:endParaRPr lang="cs-CZ" i="1" dirty="0"/>
          </a:p>
          <a:p>
            <a:pPr lvl="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Kulturní turistika</a:t>
            </a:r>
            <a:r>
              <a:rPr lang="cs-CZ" dirty="0"/>
              <a:t>, UNESCO památky, folklór a lidová kultura, regionální produkty, gastronomie</a:t>
            </a:r>
          </a:p>
          <a:p>
            <a:pPr lvl="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„Fenomén Baťa“ </a:t>
            </a:r>
            <a:r>
              <a:rPr lang="cs-CZ" dirty="0"/>
              <a:t>(architektura, Baťův kanál, …) + rozvoj turistického produktu DMO 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dirty="0"/>
              <a:t>     Zlínsko/</a:t>
            </a:r>
            <a:r>
              <a:rPr lang="cs-CZ" dirty="0" err="1"/>
              <a:t>Luhačovicko</a:t>
            </a:r>
            <a:r>
              <a:rPr lang="cs-CZ" dirty="0"/>
              <a:t> „Baťovský Zlín“ – pracovní skupina</a:t>
            </a:r>
          </a:p>
          <a:p>
            <a:pPr marL="285750" lvl="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Významné akce </a:t>
            </a:r>
            <a:r>
              <a:rPr lang="cs-CZ" dirty="0"/>
              <a:t>Zlín Film Festival, Barum Czech </a:t>
            </a:r>
            <a:r>
              <a:rPr lang="cs-CZ" dirty="0" err="1"/>
              <a:t>Rally</a:t>
            </a:r>
            <a:r>
              <a:rPr lang="cs-CZ" dirty="0"/>
              <a:t>, Zlín Design </a:t>
            </a:r>
            <a:r>
              <a:rPr lang="cs-CZ" dirty="0" err="1"/>
              <a:t>Week</a:t>
            </a:r>
            <a:endParaRPr lang="cs-CZ" dirty="0"/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i="1" dirty="0"/>
              <a:t>………………</a:t>
            </a:r>
          </a:p>
          <a:p>
            <a:pPr marL="285750" lvl="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Firemní turistika </a:t>
            </a:r>
            <a:r>
              <a:rPr lang="cs-CZ" dirty="0"/>
              <a:t>(MICE) - využit Baťův odkaz</a:t>
            </a:r>
          </a:p>
          <a:p>
            <a:pPr marL="285750" lvl="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Venkovská turistika a agroturistika</a:t>
            </a:r>
            <a:r>
              <a:rPr lang="cs-CZ" dirty="0"/>
              <a:t>, rozvoj turistického produktu DMO Slovácko </a:t>
            </a:r>
            <a:r>
              <a:rPr lang="cs-CZ" b="1" dirty="0"/>
              <a:t>„Vinařská turistika</a:t>
            </a:r>
            <a:r>
              <a:rPr lang="cs-CZ" dirty="0"/>
              <a:t>“ (2023)</a:t>
            </a:r>
          </a:p>
          <a:p>
            <a:pPr marL="285750" lvl="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Poutní turistika</a:t>
            </a:r>
            <a:r>
              <a:rPr lang="cs-CZ" dirty="0"/>
              <a:t>, EKSCM - Kulturní stezka Rady Evropy</a:t>
            </a:r>
          </a:p>
          <a:p>
            <a:pPr marL="285750" lvl="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cs-CZ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b="1" dirty="0"/>
              <a:t>Udržitelný cestovní ruch </a:t>
            </a:r>
            <a:r>
              <a:rPr lang="cs-CZ" dirty="0"/>
              <a:t>- téma nebo pravidla?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26430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3F0FF88-CC96-4ED3-9C80-34B9AEDAFCB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cs-CZ" dirty="0"/>
              <a:t>Média</a:t>
            </a:r>
            <a:endParaRPr lang="en-US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2B5E80A-B672-D882-A919-6DFB1E274458}"/>
              </a:ext>
            </a:extLst>
          </p:cNvPr>
          <p:cNvSpPr txBox="1">
            <a:spLocks/>
          </p:cNvSpPr>
          <p:nvPr/>
        </p:nvSpPr>
        <p:spPr>
          <a:xfrm>
            <a:off x="838200" y="1363983"/>
            <a:ext cx="10515600" cy="497985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chemeClr val="tx1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000" kern="1200">
                <a:solidFill>
                  <a:schemeClr val="accent3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Image inzerce </a:t>
            </a:r>
            <a:r>
              <a:rPr lang="cs-CZ" sz="1600" b="1" dirty="0">
                <a:solidFill>
                  <a:schemeClr val="tx2"/>
                </a:solidFill>
                <a:cs typeface="Times New Roman" panose="02020603050405020304" pitchFamily="18" charset="0"/>
              </a:rPr>
              <a:t>My </a:t>
            </a:r>
            <a:r>
              <a:rPr lang="cs-CZ" sz="1600" b="1" dirty="0" err="1">
                <a:solidFill>
                  <a:schemeClr val="tx2"/>
                </a:solidFill>
                <a:cs typeface="Times New Roman" panose="02020603050405020304" pitchFamily="18" charset="0"/>
              </a:rPr>
              <a:t>wings</a:t>
            </a:r>
            <a:r>
              <a:rPr lang="cs-CZ" sz="1600" b="1" dirty="0">
                <a:solidFill>
                  <a:schemeClr val="tx2"/>
                </a:solidFill>
                <a:cs typeface="Times New Roman" panose="02020603050405020304" pitchFamily="18" charset="0"/>
              </a:rPr>
              <a:t> Polsko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cs-CZ" sz="1600" dirty="0"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cs-CZ" sz="1600" dirty="0">
                <a:ea typeface="Times New Roman" panose="02020603050405020304" pitchFamily="18" charset="0"/>
                <a:cs typeface="Calibri" panose="020F0502020204030204" pitchFamily="34" charset="0"/>
              </a:rPr>
              <a:t>alubní magazín (jazyková mutace PL);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Times New Roman" panose="02020603050405020304" pitchFamily="18" charset="0"/>
                <a:cs typeface="Calibri" panose="020F0502020204030204" pitchFamily="34" charset="0"/>
              </a:rPr>
              <a:t>období listopad – květen, </a:t>
            </a:r>
            <a:r>
              <a:rPr lang="cs-CZ" sz="1600" dirty="0">
                <a:ea typeface="Times New Roman" panose="02020603050405020304" pitchFamily="18" charset="0"/>
              </a:rPr>
              <a:t>náklad 70 000 ks.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Times New Roman" panose="02020603050405020304" pitchFamily="18" charset="0"/>
              </a:rPr>
              <a:t>Distribuce ve všech PL letadlech </a:t>
            </a:r>
            <a:r>
              <a:rPr lang="cs-CZ" sz="1600" dirty="0" err="1">
                <a:ea typeface="Times New Roman" panose="02020603050405020304" pitchFamily="18" charset="0"/>
              </a:rPr>
              <a:t>SmartWings</a:t>
            </a:r>
            <a:r>
              <a:rPr lang="cs-CZ" sz="1600" dirty="0">
                <a:ea typeface="Times New Roman" panose="02020603050405020304" pitchFamily="18" charset="0"/>
              </a:rPr>
              <a:t>,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Times New Roman" panose="02020603050405020304" pitchFamily="18" charset="0"/>
              </a:rPr>
              <a:t>přes 100 letů týdně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Times New Roman" panose="02020603050405020304" pitchFamily="18" charset="0"/>
              </a:rPr>
              <a:t>do 35 destinací ve 13 zemích. 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………………………………………………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cs-CZ" sz="1600" dirty="0">
              <a:ea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PR v lifestylovém </a:t>
            </a:r>
            <a:r>
              <a:rPr lang="cs-CZ" sz="1600" b="1" dirty="0">
                <a:solidFill>
                  <a:schemeClr val="tx2"/>
                </a:solidFill>
                <a:cs typeface="Times New Roman" panose="02020603050405020304" pitchFamily="18" charset="0"/>
              </a:rPr>
              <a:t>magazínu </a:t>
            </a:r>
            <a:r>
              <a:rPr lang="cs-CZ" sz="1600" b="1" dirty="0" err="1">
                <a:solidFill>
                  <a:schemeClr val="tx2"/>
                </a:solidFill>
                <a:cs typeface="Times New Roman" panose="02020603050405020304" pitchFamily="18" charset="0"/>
              </a:rPr>
              <a:t>Cosmopolitan</a:t>
            </a:r>
            <a:r>
              <a:rPr lang="cs-CZ" sz="1600" b="1" dirty="0">
                <a:solidFill>
                  <a:schemeClr val="tx2"/>
                </a:solidFill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- téma </a:t>
            </a:r>
            <a:r>
              <a:rPr lang="cs-CZ" sz="1600" dirty="0">
                <a:ea typeface="Times New Roman" panose="02020603050405020304" pitchFamily="18" charset="0"/>
              </a:rPr>
              <a:t>zimní dovolená,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Times New Roman" panose="02020603050405020304" pitchFamily="18" charset="0"/>
              </a:rPr>
              <a:t>vydání 21. 11., </a:t>
            </a:r>
            <a:r>
              <a:rPr lang="cs-CZ" sz="1600" dirty="0"/>
              <a:t>156 000 čtenářů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/>
              <a:t>………………………………………………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Natáčení </a:t>
            </a:r>
            <a:r>
              <a:rPr lang="cs-CZ" sz="1600" b="1" dirty="0">
                <a:solidFill>
                  <a:schemeClr val="tx2"/>
                </a:solidFill>
                <a:cs typeface="Times New Roman" panose="02020603050405020304" pitchFamily="18" charset="0"/>
              </a:rPr>
              <a:t>reportáže pro TV TA3 </a:t>
            </a:r>
            <a:r>
              <a:rPr lang="cs-CZ" sz="1600" dirty="0">
                <a:cs typeface="Times New Roman" panose="02020603050405020304" pitchFamily="18" charset="0"/>
              </a:rPr>
              <a:t>(</a:t>
            </a:r>
            <a:r>
              <a:rPr lang="cs-CZ" sz="1600" dirty="0" err="1">
                <a:cs typeface="Times New Roman" panose="02020603050405020304" pitchFamily="18" charset="0"/>
              </a:rPr>
              <a:t>CzT</a:t>
            </a:r>
            <a:r>
              <a:rPr lang="cs-CZ" sz="1600" dirty="0">
                <a:cs typeface="Times New Roman" panose="02020603050405020304" pitchFamily="18" charset="0"/>
              </a:rPr>
              <a:t>)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cs-CZ" sz="1600" dirty="0">
                <a:solidFill>
                  <a:schemeClr val="accent3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pořad </a:t>
            </a:r>
            <a:r>
              <a:rPr lang="cs-CZ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Chutné Česko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(Památník T. Bati, OD Zlín, areál Svit,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Valašské muzeum v přírodě,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Pustevny, hotel Galík – </a:t>
            </a:r>
            <a:r>
              <a:rPr lang="cs-CZ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frgál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cs-CZ" sz="16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br>
              <a:rPr lang="cs-CZ" sz="1600" dirty="0">
                <a:ea typeface="Calibri" panose="020F0502020204030204" pitchFamily="34" charset="0"/>
              </a:rPr>
            </a:br>
            <a:endParaRPr lang="cs-CZ" sz="16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80B1370-4155-8EA2-093E-CE9DD8367D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252" t="12844" r="41790" b="10582"/>
          <a:stretch/>
        </p:blipFill>
        <p:spPr>
          <a:xfrm>
            <a:off x="5880084" y="3709892"/>
            <a:ext cx="2022300" cy="2642923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A1355E8-D664-E24A-9534-C764C5030D8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216" t="17370" r="43027" b="5324"/>
          <a:stretch/>
        </p:blipFill>
        <p:spPr>
          <a:xfrm>
            <a:off x="7977221" y="3709892"/>
            <a:ext cx="1863002" cy="2633943"/>
          </a:xfrm>
          <a:prstGeom prst="rect">
            <a:avLst/>
          </a:prstGeom>
        </p:spPr>
      </p:pic>
      <p:pic>
        <p:nvPicPr>
          <p:cNvPr id="6" name="Zástupný obsah 4">
            <a:extLst>
              <a:ext uri="{FF2B5EF4-FFF2-40B4-BE49-F238E27FC236}">
                <a16:creationId xmlns:a16="http://schemas.microsoft.com/office/drawing/2014/main" id="{99847868-F8C1-2783-2C6A-400512B66F8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528" t="11255" r="42807" b="10858"/>
          <a:stretch/>
        </p:blipFill>
        <p:spPr>
          <a:xfrm>
            <a:off x="9365922" y="373421"/>
            <a:ext cx="1438740" cy="199058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34D310CF-8098-D8BB-F5C1-A535753F243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255" t="13060" r="42602" b="11021"/>
          <a:stretch/>
        </p:blipFill>
        <p:spPr>
          <a:xfrm>
            <a:off x="9872197" y="2039383"/>
            <a:ext cx="1522457" cy="2022695"/>
          </a:xfrm>
          <a:prstGeom prst="rect">
            <a:avLst/>
          </a:prstGeom>
        </p:spPr>
      </p:pic>
      <p:pic>
        <p:nvPicPr>
          <p:cNvPr id="8" name="Zástupný obsah 4">
            <a:extLst>
              <a:ext uri="{FF2B5EF4-FFF2-40B4-BE49-F238E27FC236}">
                <a16:creationId xmlns:a16="http://schemas.microsoft.com/office/drawing/2014/main" id="{1C439DB3-C373-E8A4-C644-79A49275A82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5419" t="12605" r="43783" b="15099"/>
          <a:stretch/>
        </p:blipFill>
        <p:spPr>
          <a:xfrm>
            <a:off x="8267438" y="1363984"/>
            <a:ext cx="1563906" cy="2065016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5881AFBC-CB96-AB1B-9D1F-952AD47F948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5120" t="20550" r="46325" b="9969"/>
          <a:stretch/>
        </p:blipFill>
        <p:spPr>
          <a:xfrm>
            <a:off x="5954920" y="689312"/>
            <a:ext cx="2022301" cy="276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8182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3F0FF88-CC96-4ED3-9C80-34B9AEDAFCB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cs-CZ" dirty="0"/>
              <a:t>Média</a:t>
            </a:r>
            <a:endParaRPr lang="en-US" dirty="0"/>
          </a:p>
        </p:txBody>
      </p:sp>
      <p:sp>
        <p:nvSpPr>
          <p:cNvPr id="4" name="Zástupný obsah 2">
            <a:extLst>
              <a:ext uri="{FF2B5EF4-FFF2-40B4-BE49-F238E27FC236}">
                <a16:creationId xmlns:a16="http://schemas.microsoft.com/office/drawing/2014/main" id="{A5AB125A-9DD0-BE0F-395D-1F32211D26CE}"/>
              </a:ext>
            </a:extLst>
          </p:cNvPr>
          <p:cNvSpPr txBox="1">
            <a:spLocks/>
          </p:cNvSpPr>
          <p:nvPr/>
        </p:nvSpPr>
        <p:spPr>
          <a:xfrm>
            <a:off x="838200" y="1565566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chemeClr val="tx1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000" kern="1200">
                <a:solidFill>
                  <a:schemeClr val="accent3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PR článek </a:t>
            </a:r>
            <a:r>
              <a:rPr lang="cs-CZ" sz="1600" b="1" dirty="0">
                <a:solidFill>
                  <a:schemeClr val="accent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Epocha 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cs-CZ" sz="1600" dirty="0">
                <a:ea typeface="Calibri" panose="020F0502020204030204" pitchFamily="34" charset="0"/>
                <a:cs typeface="Calibri" panose="020F0502020204030204" pitchFamily="34" charset="0"/>
              </a:rPr>
              <a:t>nápojový speciál, vydání 8.12.</a:t>
            </a:r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Image inzerce </a:t>
            </a:r>
            <a:r>
              <a:rPr lang="cs-CZ" sz="16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Metropolitan Brno </a:t>
            </a:r>
            <a:r>
              <a:rPr lang="cs-CZ" sz="1600" b="1" dirty="0">
                <a:cs typeface="Times New Roman" panose="02020603050405020304" pitchFamily="18" charset="0"/>
              </a:rPr>
              <a:t> </a:t>
            </a:r>
            <a:r>
              <a:rPr lang="cs-CZ" sz="1600" dirty="0">
                <a:cs typeface="Times New Roman" panose="02020603050405020304" pitchFamily="18" charset="0"/>
              </a:rPr>
              <a:t>-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 téma zima, vydání </a:t>
            </a:r>
            <a:r>
              <a:rPr lang="cs-CZ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5. 12. 2022</a:t>
            </a:r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Image inzerce </a:t>
            </a:r>
            <a:r>
              <a:rPr lang="cs-CZ" sz="16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Olomoucký kraj 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 - téma zima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ea typeface="Calibri" panose="020F0502020204030204" pitchFamily="34" charset="0"/>
              </a:rPr>
              <a:t>PR článek </a:t>
            </a:r>
            <a:r>
              <a:rPr lang="cs-CZ" sz="16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Komora - MICE speciál </a:t>
            </a:r>
            <a:r>
              <a:rPr lang="cs-CZ" sz="1600" dirty="0">
                <a:cs typeface="Times New Roman" panose="02020603050405020304" pitchFamily="18" charset="0"/>
              </a:rPr>
              <a:t>-</a:t>
            </a:r>
            <a:r>
              <a:rPr lang="cs-CZ" sz="16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 </a:t>
            </a:r>
            <a:r>
              <a:rPr lang="cs-CZ" sz="1600" dirty="0">
                <a:ea typeface="Calibri" panose="020F0502020204030204" pitchFamily="34" charset="0"/>
              </a:rPr>
              <a:t>třístránková inzerce + online banner na webu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cs typeface="Times New Roman" panose="02020603050405020304" pitchFamily="18" charset="0"/>
              </a:rPr>
              <a:t>PR článek </a:t>
            </a:r>
            <a:r>
              <a:rPr lang="cs-CZ" sz="16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KAM po Česku </a:t>
            </a:r>
            <a:r>
              <a:rPr lang="cs-CZ" sz="1600" dirty="0">
                <a:cs typeface="Times New Roman" panose="02020603050405020304" pitchFamily="18" charset="0"/>
              </a:rPr>
              <a:t>-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cs-CZ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ovoroční vydání, pozvánka na VM v roce 2023 – významné rekonstrukce turistických cílů a významná výročí </a:t>
            </a:r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………………………………………………….</a:t>
            </a:r>
          </a:p>
          <a:p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rgbClr val="C00000"/>
                </a:solidFill>
                <a:cs typeface="Times New Roman" panose="02020603050405020304" pitchFamily="18" charset="0"/>
              </a:rPr>
              <a:t>Setkávání s novináři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rgbClr val="C00000"/>
                </a:solidFill>
                <a:cs typeface="Times New Roman" panose="02020603050405020304" pitchFamily="18" charset="0"/>
              </a:rPr>
              <a:t>Rozesílání tiskových zpráv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rgbClr val="C00000"/>
                </a:solidFill>
                <a:cs typeface="Times New Roman" panose="02020603050405020304" pitchFamily="18" charset="0"/>
              </a:rPr>
              <a:t>Newslettery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 err="1">
                <a:solidFill>
                  <a:srgbClr val="C00000"/>
                </a:solidFill>
                <a:cs typeface="Times New Roman" panose="02020603050405020304" pitchFamily="18" charset="0"/>
              </a:rPr>
              <a:t>Press</a:t>
            </a:r>
            <a:r>
              <a:rPr lang="cs-CZ" sz="1600" b="1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cs-CZ" sz="1600" b="1" dirty="0" err="1">
                <a:solidFill>
                  <a:srgbClr val="C00000"/>
                </a:solidFill>
                <a:cs typeface="Times New Roman" panose="02020603050405020304" pitchFamily="18" charset="0"/>
              </a:rPr>
              <a:t>tripy</a:t>
            </a:r>
            <a:endParaRPr lang="cs-CZ" sz="1600" b="1" dirty="0">
              <a:solidFill>
                <a:srgbClr val="C00000"/>
              </a:solidFill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5587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3F0FF88-CC96-4ED3-9C80-34B9AEDAFCB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104" y="606623"/>
            <a:ext cx="9207131" cy="923330"/>
          </a:xfrm>
        </p:spPr>
        <p:txBody>
          <a:bodyPr/>
          <a:lstStyle/>
          <a:p>
            <a:r>
              <a:rPr lang="cs-CZ" dirty="0" err="1">
                <a:solidFill>
                  <a:schemeClr val="accent1"/>
                </a:solidFill>
              </a:rPr>
              <a:t>Vkladka</a:t>
            </a:r>
            <a:r>
              <a:rPr lang="cs-CZ" dirty="0">
                <a:solidFill>
                  <a:schemeClr val="accent1"/>
                </a:solidFill>
              </a:rPr>
              <a:t> MAFRA, inzerce Ekonom, HN, Respekt</a:t>
            </a:r>
            <a:endParaRPr lang="en-US" dirty="0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13D3E54C-EF22-F606-4580-D8475A642F41}"/>
              </a:ext>
            </a:extLst>
          </p:cNvPr>
          <p:cNvSpPr txBox="1">
            <a:spLocks/>
          </p:cNvSpPr>
          <p:nvPr/>
        </p:nvSpPr>
        <p:spPr>
          <a:xfrm>
            <a:off x="824640" y="1458689"/>
            <a:ext cx="6666153" cy="18345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cs-CZ" sz="6400" b="1" dirty="0">
                <a:solidFill>
                  <a:schemeClr val="accent1"/>
                </a:solidFill>
                <a:latin typeface="+mn-lt"/>
              </a:rPr>
              <a:t>MAFRA vydání: </a:t>
            </a:r>
            <a:br>
              <a:rPr lang="cs-CZ" sz="6400" dirty="0">
                <a:latin typeface="+mn-lt"/>
              </a:rPr>
            </a:br>
            <a:r>
              <a:rPr lang="cs-CZ" sz="6400" dirty="0">
                <a:latin typeface="+mn-lt"/>
              </a:rPr>
              <a:t>Brno a Jižní Morava, Moravskoslezský a Olomoucký kraj</a:t>
            </a:r>
            <a:br>
              <a:rPr lang="cs-CZ" sz="6400" dirty="0">
                <a:latin typeface="+mn-lt"/>
              </a:rPr>
            </a:br>
            <a:r>
              <a:rPr lang="cs-CZ" sz="6400" dirty="0">
                <a:latin typeface="+mn-lt"/>
              </a:rPr>
              <a:t>čtenost: </a:t>
            </a:r>
            <a:r>
              <a:rPr lang="cs-CZ" sz="6400" dirty="0">
                <a:latin typeface="+mn-lt"/>
                <a:ea typeface="Calibri" panose="020F0502020204030204" pitchFamily="34" charset="0"/>
              </a:rPr>
              <a:t>490 000 čtenářů</a:t>
            </a:r>
            <a:br>
              <a:rPr lang="cs-CZ" sz="6400" dirty="0">
                <a:latin typeface="+mn-lt"/>
                <a:ea typeface="Calibri" panose="020F0502020204030204" pitchFamily="34" charset="0"/>
              </a:rPr>
            </a:br>
            <a:r>
              <a:rPr lang="cs-CZ" sz="6400" dirty="0">
                <a:latin typeface="+mn-lt"/>
                <a:ea typeface="Calibri" panose="020F0502020204030204" pitchFamily="34" charset="0"/>
              </a:rPr>
              <a:t>náklad vkladu: 95 100 ks</a:t>
            </a:r>
          </a:p>
          <a:p>
            <a:pPr>
              <a:lnSpc>
                <a:spcPct val="120000"/>
              </a:lnSpc>
            </a:pPr>
            <a:r>
              <a:rPr lang="cs-CZ" sz="6400" dirty="0">
                <a:latin typeface="+mn-lt"/>
                <a:ea typeface="Calibri" panose="020F0502020204030204" pitchFamily="34" charset="0"/>
              </a:rPr>
              <a:t>vydání: 24.11.</a:t>
            </a:r>
          </a:p>
          <a:p>
            <a:pPr>
              <a:lnSpc>
                <a:spcPct val="120000"/>
              </a:lnSpc>
            </a:pPr>
            <a:r>
              <a:rPr lang="cs-CZ" sz="6400" dirty="0">
                <a:latin typeface="+mn-lt"/>
                <a:ea typeface="Calibri" panose="020F0502020204030204" pitchFamily="34" charset="0"/>
              </a:rPr>
              <a:t>téma: zima</a:t>
            </a:r>
          </a:p>
          <a:p>
            <a:pPr>
              <a:spcAft>
                <a:spcPts val="600"/>
              </a:spcAft>
            </a:pPr>
            <a:br>
              <a:rPr lang="cs-CZ" sz="4000" dirty="0">
                <a:latin typeface="+mn-lt"/>
                <a:ea typeface="Calibri" panose="020F0502020204030204" pitchFamily="34" charset="0"/>
              </a:rPr>
            </a:br>
            <a:br>
              <a:rPr lang="cs-CZ" dirty="0"/>
            </a:br>
            <a:endParaRPr lang="cs-CZ" dirty="0"/>
          </a:p>
        </p:txBody>
      </p:sp>
      <p:sp>
        <p:nvSpPr>
          <p:cNvPr id="6" name="Nadpis 1">
            <a:extLst>
              <a:ext uri="{FF2B5EF4-FFF2-40B4-BE49-F238E27FC236}">
                <a16:creationId xmlns:a16="http://schemas.microsoft.com/office/drawing/2014/main" id="{71A6A688-728F-8352-0D24-7C0AF589318E}"/>
              </a:ext>
            </a:extLst>
          </p:cNvPr>
          <p:cNvSpPr txBox="1">
            <a:spLocks/>
          </p:cNvSpPr>
          <p:nvPr/>
        </p:nvSpPr>
        <p:spPr>
          <a:xfrm>
            <a:off x="819830" y="3135776"/>
            <a:ext cx="7192503" cy="15343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cs-CZ" sz="1600" b="1" dirty="0">
                <a:solidFill>
                  <a:schemeClr val="accent1"/>
                </a:solidFill>
                <a:latin typeface="+mn-lt"/>
              </a:rPr>
              <a:t>Ekonom</a:t>
            </a:r>
            <a:r>
              <a:rPr lang="cs-CZ" sz="1600" dirty="0">
                <a:solidFill>
                  <a:schemeClr val="accent1"/>
                </a:solidFill>
                <a:latin typeface="+mn-lt"/>
              </a:rPr>
              <a:t>: </a:t>
            </a:r>
            <a:r>
              <a:rPr lang="cs-CZ" sz="1600" dirty="0">
                <a:latin typeface="+mn-lt"/>
              </a:rPr>
              <a:t>čtenost 50 000, náklad 11 817 ks, vydání 18.11.</a:t>
            </a:r>
            <a:br>
              <a:rPr lang="cs-CZ" sz="1600" dirty="0">
                <a:latin typeface="+mn-lt"/>
              </a:rPr>
            </a:br>
            <a:r>
              <a:rPr lang="cs-CZ" sz="1600" b="1" dirty="0">
                <a:solidFill>
                  <a:schemeClr val="accent1"/>
                </a:solidFill>
                <a:latin typeface="+mn-lt"/>
              </a:rPr>
              <a:t>Hospodářské</a:t>
            </a:r>
            <a:r>
              <a:rPr lang="cs-CZ" sz="1600" dirty="0">
                <a:solidFill>
                  <a:schemeClr val="accent1"/>
                </a:solidFill>
                <a:latin typeface="+mn-lt"/>
              </a:rPr>
              <a:t> </a:t>
            </a:r>
            <a:r>
              <a:rPr lang="cs-CZ" sz="1600" b="1" dirty="0">
                <a:solidFill>
                  <a:schemeClr val="accent1"/>
                </a:solidFill>
                <a:latin typeface="+mn-lt"/>
              </a:rPr>
              <a:t>noviny</a:t>
            </a:r>
            <a:r>
              <a:rPr lang="cs-CZ" sz="1600" dirty="0">
                <a:solidFill>
                  <a:schemeClr val="accent1"/>
                </a:solidFill>
                <a:latin typeface="+mn-lt"/>
              </a:rPr>
              <a:t>: </a:t>
            </a:r>
            <a:r>
              <a:rPr lang="cs-CZ" sz="1600" dirty="0">
                <a:latin typeface="+mn-lt"/>
              </a:rPr>
              <a:t>čtenost 138 000, náklad 26 648 ks, vydání 18.11.</a:t>
            </a:r>
            <a:br>
              <a:rPr lang="cs-CZ" sz="1600" dirty="0">
                <a:solidFill>
                  <a:schemeClr val="accent1"/>
                </a:solidFill>
                <a:latin typeface="+mn-lt"/>
              </a:rPr>
            </a:br>
            <a:r>
              <a:rPr lang="cs-CZ" sz="1600" b="1" dirty="0">
                <a:solidFill>
                  <a:schemeClr val="accent1"/>
                </a:solidFill>
                <a:latin typeface="+mn-lt"/>
              </a:rPr>
              <a:t>Respekt</a:t>
            </a:r>
            <a:r>
              <a:rPr lang="cs-CZ" sz="1600" dirty="0">
                <a:solidFill>
                  <a:schemeClr val="accent1"/>
                </a:solidFill>
                <a:latin typeface="+mn-lt"/>
              </a:rPr>
              <a:t>: </a:t>
            </a:r>
            <a:r>
              <a:rPr lang="cs-CZ" sz="1600" dirty="0">
                <a:latin typeface="+mn-lt"/>
              </a:rPr>
              <a:t>čtenost  193 000, náklad 44 597 ks, vydání 14.11.</a:t>
            </a:r>
            <a:br>
              <a:rPr lang="cs-CZ" sz="16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cs-CZ" sz="1600" dirty="0">
                <a:effectLst/>
                <a:highlight>
                  <a:srgbClr val="FFFF00"/>
                </a:highlight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cs-CZ" sz="1600" dirty="0">
                <a:latin typeface="+mn-lt"/>
              </a:rPr>
            </a:br>
            <a:endParaRPr lang="cs-CZ" sz="1600" dirty="0">
              <a:latin typeface="+mn-lt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FAD6804C-D0BC-3BB7-B170-3B928C39C6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115" t="14679" r="42683" b="5324"/>
          <a:stretch/>
        </p:blipFill>
        <p:spPr>
          <a:xfrm>
            <a:off x="5975842" y="4486151"/>
            <a:ext cx="1686068" cy="2260831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F5A74277-0E43-E7A6-84CC-FD68C4EEE9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000" t="11445" r="41855" b="3317"/>
          <a:stretch/>
        </p:blipFill>
        <p:spPr>
          <a:xfrm>
            <a:off x="8026507" y="4486151"/>
            <a:ext cx="1499215" cy="2168745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93771DE8-40B0-9C91-C31E-B47F6E4243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939" t="12236" r="42135" b="7463"/>
          <a:stretch/>
        </p:blipFill>
        <p:spPr>
          <a:xfrm>
            <a:off x="9756087" y="4440109"/>
            <a:ext cx="1684373" cy="2168745"/>
          </a:xfrm>
          <a:prstGeom prst="rect">
            <a:avLst/>
          </a:prstGeom>
        </p:spPr>
      </p:pic>
      <p:pic>
        <p:nvPicPr>
          <p:cNvPr id="11" name="Zástupný obsah 4" descr="Obsah obrázku text&#10;&#10;Popis byl vytvořen automaticky">
            <a:extLst>
              <a:ext uri="{FF2B5EF4-FFF2-40B4-BE49-F238E27FC236}">
                <a16:creationId xmlns:a16="http://schemas.microsoft.com/office/drawing/2014/main" id="{D34136C3-11AF-0281-CDCF-941F5C1E315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2"/>
          <a:stretch/>
        </p:blipFill>
        <p:spPr>
          <a:xfrm>
            <a:off x="7910730" y="1389098"/>
            <a:ext cx="2580047" cy="2258509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12EDA028-5F83-F261-B6EA-BFD404531C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42020" y="1914498"/>
            <a:ext cx="2258509" cy="1693882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78541B04-2E27-7C13-320E-A98E8B04539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5390" t="12599" r="43028" b="9294"/>
          <a:stretch/>
        </p:blipFill>
        <p:spPr>
          <a:xfrm>
            <a:off x="4247957" y="4394065"/>
            <a:ext cx="1625187" cy="2260831"/>
          </a:xfrm>
          <a:prstGeom prst="rect">
            <a:avLst/>
          </a:prstGeom>
        </p:spPr>
      </p:pic>
      <p:pic>
        <p:nvPicPr>
          <p:cNvPr id="15" name="Zástupný obsah 4">
            <a:extLst>
              <a:ext uri="{FF2B5EF4-FFF2-40B4-BE49-F238E27FC236}">
                <a16:creationId xmlns:a16="http://schemas.microsoft.com/office/drawing/2014/main" id="{16979D3C-027F-064C-04E1-B7620BB68F0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5202" t="12026" r="42698" b="11822"/>
          <a:stretch/>
        </p:blipFill>
        <p:spPr>
          <a:xfrm>
            <a:off x="819830" y="4486151"/>
            <a:ext cx="1625187" cy="2168745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4595407C-2605-2524-7405-409FAD6BDFF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5871" t="17003" r="41652" b="7033"/>
          <a:stretch/>
        </p:blipFill>
        <p:spPr>
          <a:xfrm>
            <a:off x="2384284" y="4440109"/>
            <a:ext cx="1790776" cy="235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823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3F0FF88-CC96-4ED3-9C80-34B9AEDAFCB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104" y="606623"/>
            <a:ext cx="9124637" cy="507831"/>
          </a:xfrm>
        </p:spPr>
        <p:txBody>
          <a:bodyPr/>
          <a:lstStyle/>
          <a:p>
            <a:r>
              <a:rPr lang="cs-CZ" dirty="0">
                <a:solidFill>
                  <a:schemeClr val="accent1"/>
                </a:solidFill>
              </a:rPr>
              <a:t>On-line kampaň WYBORCZA 17.12. – 30.12. 2022</a:t>
            </a:r>
            <a:endParaRPr lang="en-US" dirty="0"/>
          </a:p>
        </p:txBody>
      </p:sp>
      <p:sp>
        <p:nvSpPr>
          <p:cNvPr id="4" name="Zástupný obsah 2">
            <a:extLst>
              <a:ext uri="{FF2B5EF4-FFF2-40B4-BE49-F238E27FC236}">
                <a16:creationId xmlns:a16="http://schemas.microsoft.com/office/drawing/2014/main" id="{8C58A151-3672-363D-BE41-A4C1233C8BC9}"/>
              </a:ext>
            </a:extLst>
          </p:cNvPr>
          <p:cNvSpPr txBox="1">
            <a:spLocks/>
          </p:cNvSpPr>
          <p:nvPr/>
        </p:nvSpPr>
        <p:spPr>
          <a:xfrm>
            <a:off x="872727" y="1670478"/>
            <a:ext cx="9511543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chemeClr val="tx1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000" kern="1200">
                <a:solidFill>
                  <a:schemeClr val="accent3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 články se zimní tématikou, wellness, skipasy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Bannery s </a:t>
            </a:r>
            <a:r>
              <a:rPr lang="cs-CZ" sz="1600" dirty="0" err="1"/>
              <a:t>prolinkem</a:t>
            </a:r>
            <a:r>
              <a:rPr lang="cs-CZ" sz="1600" dirty="0"/>
              <a:t> – 10 formátů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FCB kampaň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D8C6AA6-408B-1719-E769-C5F782078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017" y="3846147"/>
            <a:ext cx="2857500" cy="2381250"/>
          </a:xfrm>
          <a:prstGeom prst="rect">
            <a:avLst/>
          </a:prstGeom>
        </p:spPr>
      </p:pic>
      <p:pic>
        <p:nvPicPr>
          <p:cNvPr id="7" name="Obrázek 6" descr="Obsah obrázku text&#10;&#10;Popis byl vytvořen automaticky">
            <a:extLst>
              <a:ext uri="{FF2B5EF4-FFF2-40B4-BE49-F238E27FC236}">
                <a16:creationId xmlns:a16="http://schemas.microsoft.com/office/drawing/2014/main" id="{DC2705E4-6944-7444-8333-75A5B1EDFC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727" y="3155430"/>
            <a:ext cx="3048000" cy="47625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C7A8D8A6-0E00-1F8E-C9E9-79A15ADD5C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35" y="3846147"/>
            <a:ext cx="5953125" cy="2381250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CADFA5A-0DD6-46E6-13C8-054A321AFA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6515" y="1194555"/>
            <a:ext cx="1038623" cy="519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888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3F0FF88-CC96-4ED3-9C80-34B9AEDAFCB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105" y="606623"/>
            <a:ext cx="9374910" cy="507831"/>
          </a:xfrm>
        </p:spPr>
        <p:txBody>
          <a:bodyPr/>
          <a:lstStyle/>
          <a:p>
            <a:r>
              <a:rPr lang="cs-CZ" dirty="0">
                <a:solidFill>
                  <a:schemeClr val="accent1"/>
                </a:solidFill>
              </a:rPr>
              <a:t>On-line kampaň Polska </a:t>
            </a:r>
            <a:r>
              <a:rPr lang="cs-CZ" dirty="0" err="1">
                <a:solidFill>
                  <a:schemeClr val="accent1"/>
                </a:solidFill>
              </a:rPr>
              <a:t>Press</a:t>
            </a:r>
            <a:r>
              <a:rPr lang="cs-CZ" dirty="0">
                <a:solidFill>
                  <a:schemeClr val="accent1"/>
                </a:solidFill>
              </a:rPr>
              <a:t> 17.12. – 30.12. 2022</a:t>
            </a:r>
            <a:endParaRPr lang="en-US" dirty="0"/>
          </a:p>
        </p:txBody>
      </p:sp>
      <p:sp>
        <p:nvSpPr>
          <p:cNvPr id="4" name="Zástupný obsah 2">
            <a:extLst>
              <a:ext uri="{FF2B5EF4-FFF2-40B4-BE49-F238E27FC236}">
                <a16:creationId xmlns:a16="http://schemas.microsoft.com/office/drawing/2014/main" id="{A5AB125A-9DD0-BE0F-395D-1F32211D26CE}"/>
              </a:ext>
            </a:extLst>
          </p:cNvPr>
          <p:cNvSpPr txBox="1">
            <a:spLocks/>
          </p:cNvSpPr>
          <p:nvPr/>
        </p:nvSpPr>
        <p:spPr>
          <a:xfrm>
            <a:off x="838200" y="1565566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chemeClr val="tx1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000" kern="1200">
                <a:solidFill>
                  <a:schemeClr val="accent3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19553BB-E7BF-B1BF-38A7-80C62FCB6FD4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chemeClr val="tx1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000" kern="1200">
                <a:solidFill>
                  <a:schemeClr val="accent3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Facebook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Bannery – 7 formátů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PR článek – téma zima, skipasy, wellness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Polskapress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: nto.pl, dziennikzachodni.pl, regiodom.pl,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>
              <a:highlight>
                <a:srgbClr val="D3D3D3"/>
              </a:highligh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359BA11-49F2-1398-1AC8-6128B93EE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05" y="3497055"/>
            <a:ext cx="3492425" cy="1699919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81E85826-5772-A5A5-2423-54349A8176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926" y="4580978"/>
            <a:ext cx="4188385" cy="2038673"/>
          </a:xfrm>
          <a:prstGeom prst="rect">
            <a:avLst/>
          </a:prstGeom>
        </p:spPr>
      </p:pic>
      <p:pic>
        <p:nvPicPr>
          <p:cNvPr id="7" name="imageSelected0">
            <a:extLst>
              <a:ext uri="{FF2B5EF4-FFF2-40B4-BE49-F238E27FC236}">
                <a16:creationId xmlns:a16="http://schemas.microsoft.com/office/drawing/2014/main" id="{5CBD11A1-7AD4-CD96-73DA-C0EF9EE7BD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7" r="12772"/>
          <a:stretch/>
        </p:blipFill>
        <p:spPr bwMode="auto">
          <a:xfrm>
            <a:off x="6135213" y="1525130"/>
            <a:ext cx="4225160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Zástupný obsah 3">
            <a:extLst>
              <a:ext uri="{FF2B5EF4-FFF2-40B4-BE49-F238E27FC236}">
                <a16:creationId xmlns:a16="http://schemas.microsoft.com/office/drawing/2014/main" id="{EFE0F8C2-4AAC-4829-5EE5-19546019A76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91" t="1888" r="16538"/>
          <a:stretch/>
        </p:blipFill>
        <p:spPr bwMode="auto">
          <a:xfrm>
            <a:off x="9070791" y="3204615"/>
            <a:ext cx="2283009" cy="2752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85449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3F0FF88-CC96-4ED3-9C80-34B9AEDAFCB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105" y="606623"/>
            <a:ext cx="7806168" cy="923330"/>
          </a:xfrm>
        </p:spPr>
        <p:txBody>
          <a:bodyPr/>
          <a:lstStyle/>
          <a:p>
            <a:r>
              <a:rPr lang="cs-CZ" dirty="0">
                <a:solidFill>
                  <a:schemeClr val="accent1"/>
                </a:solidFill>
              </a:rPr>
              <a:t>On-line kampaň Slovensko (sme.sk)</a:t>
            </a:r>
            <a:br>
              <a:rPr lang="cs-CZ" dirty="0">
                <a:solidFill>
                  <a:schemeClr val="accent1"/>
                </a:solidFill>
              </a:rPr>
            </a:br>
            <a:endParaRPr lang="en-US" dirty="0"/>
          </a:p>
        </p:txBody>
      </p:sp>
      <p:sp>
        <p:nvSpPr>
          <p:cNvPr id="4" name="Zástupný obsah 2">
            <a:extLst>
              <a:ext uri="{FF2B5EF4-FFF2-40B4-BE49-F238E27FC236}">
                <a16:creationId xmlns:a16="http://schemas.microsoft.com/office/drawing/2014/main" id="{A5AB125A-9DD0-BE0F-395D-1F32211D26CE}"/>
              </a:ext>
            </a:extLst>
          </p:cNvPr>
          <p:cNvSpPr txBox="1">
            <a:spLocks/>
          </p:cNvSpPr>
          <p:nvPr/>
        </p:nvSpPr>
        <p:spPr>
          <a:xfrm>
            <a:off x="838200" y="1565566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chemeClr val="tx1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000" kern="1200">
                <a:solidFill>
                  <a:schemeClr val="accent3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011F00-B47E-7021-2723-24D27BE54B58}"/>
              </a:ext>
            </a:extLst>
          </p:cNvPr>
          <p:cNvSpPr txBox="1">
            <a:spLocks/>
          </p:cNvSpPr>
          <p:nvPr/>
        </p:nvSpPr>
        <p:spPr>
          <a:xfrm>
            <a:off x="838200" y="1120134"/>
            <a:ext cx="10515600" cy="435133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chemeClr val="tx1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000" kern="1200">
                <a:solidFill>
                  <a:schemeClr val="accent3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endParaRPr lang="cs-CZ" sz="1600" u="sng" dirty="0">
              <a:solidFill>
                <a:srgbClr val="0563C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PR článek se zimní tématikou v sekci regiony.sme.sk + widget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Zařazení článku do tiskové zprávy na neomezený čas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PR článek na </a:t>
            </a:r>
            <a:r>
              <a:rPr lang="cs-CZ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homepage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 na 28 webech </a:t>
            </a:r>
            <a:r>
              <a:rPr lang="cs-CZ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Myregiony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 na 24h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/>
          </a:p>
        </p:txBody>
      </p:sp>
      <p:pic>
        <p:nvPicPr>
          <p:cNvPr id="5" name="Obrázek 4" descr="Obsah obrázku text&#10;&#10;Popis byl vytvořen automaticky">
            <a:extLst>
              <a:ext uri="{FF2B5EF4-FFF2-40B4-BE49-F238E27FC236}">
                <a16:creationId xmlns:a16="http://schemas.microsoft.com/office/drawing/2014/main" id="{2AC4F204-FCC8-8451-4AE6-16D3F29AC0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85" r="17986"/>
          <a:stretch/>
        </p:blipFill>
        <p:spPr bwMode="auto">
          <a:xfrm>
            <a:off x="7848748" y="808421"/>
            <a:ext cx="3292218" cy="2498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 descr="Obsah obrázku text&#10;&#10;Popis byl vytvořen automaticky">
            <a:extLst>
              <a:ext uri="{FF2B5EF4-FFF2-40B4-BE49-F238E27FC236}">
                <a16:creationId xmlns:a16="http://schemas.microsoft.com/office/drawing/2014/main" id="{71A39078-B12E-9408-F0B4-2EA89BE3CB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406" r="23163"/>
          <a:stretch/>
        </p:blipFill>
        <p:spPr>
          <a:xfrm>
            <a:off x="7848748" y="3317089"/>
            <a:ext cx="2890345" cy="3356960"/>
          </a:xfrm>
          <a:prstGeom prst="rect">
            <a:avLst/>
          </a:prstGeom>
        </p:spPr>
      </p:pic>
      <p:pic>
        <p:nvPicPr>
          <p:cNvPr id="7" name="Obrázek 6" descr="Obsah obrázku stůl&#10;&#10;Popis byl vytvořen automaticky">
            <a:extLst>
              <a:ext uri="{FF2B5EF4-FFF2-40B4-BE49-F238E27FC236}">
                <a16:creationId xmlns:a16="http://schemas.microsoft.com/office/drawing/2014/main" id="{DAF1A530-D5AA-E627-D18A-78EE2370B7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810312"/>
            <a:ext cx="6123453" cy="3863737"/>
          </a:xfrm>
          <a:prstGeom prst="rect">
            <a:avLst/>
          </a:prstGeom>
        </p:spPr>
      </p:pic>
      <p:sp>
        <p:nvSpPr>
          <p:cNvPr id="8" name="Ovál 7">
            <a:extLst>
              <a:ext uri="{FF2B5EF4-FFF2-40B4-BE49-F238E27FC236}">
                <a16:creationId xmlns:a16="http://schemas.microsoft.com/office/drawing/2014/main" id="{D4E98F69-AC62-606A-E981-5F364120E347}"/>
              </a:ext>
            </a:extLst>
          </p:cNvPr>
          <p:cNvSpPr/>
          <p:nvPr/>
        </p:nvSpPr>
        <p:spPr>
          <a:xfrm>
            <a:off x="7926680" y="2043464"/>
            <a:ext cx="1713186" cy="616796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90221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3F0FF88-CC96-4ED3-9C80-34B9AEDAFCB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104" y="606623"/>
            <a:ext cx="7168605" cy="507831"/>
          </a:xfrm>
        </p:spPr>
        <p:txBody>
          <a:bodyPr/>
          <a:lstStyle/>
          <a:p>
            <a:r>
              <a:rPr lang="cs-CZ" dirty="0">
                <a:solidFill>
                  <a:schemeClr val="accent1"/>
                </a:solidFill>
              </a:rPr>
              <a:t>On-line kampaň a </a:t>
            </a:r>
            <a:r>
              <a:rPr lang="cs-CZ" dirty="0" err="1">
                <a:solidFill>
                  <a:schemeClr val="accent1"/>
                </a:solidFill>
              </a:rPr>
              <a:t>print</a:t>
            </a:r>
            <a:r>
              <a:rPr lang="cs-CZ" dirty="0">
                <a:solidFill>
                  <a:schemeClr val="accent1"/>
                </a:solidFill>
              </a:rPr>
              <a:t> Česko ZIMA</a:t>
            </a:r>
            <a:endParaRPr lang="en-US" dirty="0"/>
          </a:p>
        </p:txBody>
      </p:sp>
      <p:sp>
        <p:nvSpPr>
          <p:cNvPr id="4" name="Zástupný obsah 2">
            <a:extLst>
              <a:ext uri="{FF2B5EF4-FFF2-40B4-BE49-F238E27FC236}">
                <a16:creationId xmlns:a16="http://schemas.microsoft.com/office/drawing/2014/main" id="{A5AB125A-9DD0-BE0F-395D-1F32211D26CE}"/>
              </a:ext>
            </a:extLst>
          </p:cNvPr>
          <p:cNvSpPr txBox="1">
            <a:spLocks/>
          </p:cNvSpPr>
          <p:nvPr/>
        </p:nvSpPr>
        <p:spPr>
          <a:xfrm>
            <a:off x="838200" y="1565566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chemeClr val="tx1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000" kern="1200">
                <a:solidFill>
                  <a:schemeClr val="accent3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5BB753E0-25BB-3A79-2A37-2EE2E18C8FED}"/>
              </a:ext>
            </a:extLst>
          </p:cNvPr>
          <p:cNvSpPr txBox="1">
            <a:spLocks/>
          </p:cNvSpPr>
          <p:nvPr/>
        </p:nvSpPr>
        <p:spPr>
          <a:xfrm>
            <a:off x="838199" y="1409319"/>
            <a:ext cx="6183879" cy="22482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600" dirty="0">
                <a:latin typeface="+mn-lt"/>
                <a:cs typeface="Times New Roman" panose="02020603050405020304" pitchFamily="18" charset="0"/>
              </a:rPr>
              <a:t>Téma zima, wellness, advent</a:t>
            </a:r>
          </a:p>
          <a:p>
            <a:pPr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60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30s spot rádio Blaník, upoutávka zima/skipas/</a:t>
            </a:r>
            <a:r>
              <a:rPr lang="cs-CZ" sz="1600" dirty="0" err="1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relax</a:t>
            </a:r>
            <a:endParaRPr lang="cs-CZ" sz="160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600" dirty="0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8x PR článek DENÍK, pravda.sk (4x CZ/ 4x SK)</a:t>
            </a:r>
            <a:r>
              <a:rPr lang="cs-CZ" sz="160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600" dirty="0" err="1"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cs-CZ" sz="1600" dirty="0" err="1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kladka</a:t>
            </a:r>
            <a:r>
              <a:rPr lang="cs-CZ" sz="1600" dirty="0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 DENÍK - zima, skiareály, </a:t>
            </a:r>
            <a:r>
              <a:rPr lang="cs-CZ" sz="1600" dirty="0" err="1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relax</a:t>
            </a:r>
            <a:r>
              <a:rPr lang="cs-CZ" sz="1600" dirty="0"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, vydání 23. 12.</a:t>
            </a:r>
          </a:p>
          <a:p>
            <a:pPr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600" dirty="0">
                <a:latin typeface="+mn-lt"/>
              </a:rPr>
              <a:t>Facebook - 13 postů s vlastním obsahem, 5 </a:t>
            </a:r>
            <a:r>
              <a:rPr lang="cs-CZ" sz="1600" dirty="0" err="1">
                <a:latin typeface="+mn-lt"/>
              </a:rPr>
              <a:t>stories</a:t>
            </a:r>
            <a:endParaRPr lang="cs-CZ" sz="1600" dirty="0">
              <a:latin typeface="+mn-lt"/>
            </a:endParaRPr>
          </a:p>
          <a:p>
            <a:pPr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600" dirty="0">
                <a:latin typeface="+mn-lt"/>
              </a:rPr>
              <a:t>Instagram - 10 postů s vlastním obsahem, 5 </a:t>
            </a:r>
            <a:r>
              <a:rPr lang="cs-CZ" sz="1600" dirty="0" err="1">
                <a:latin typeface="+mn-lt"/>
              </a:rPr>
              <a:t>stories</a:t>
            </a:r>
            <a:r>
              <a:rPr lang="cs-CZ" sz="1600" dirty="0">
                <a:latin typeface="+mn-lt"/>
              </a:rPr>
              <a:t>, 2 </a:t>
            </a:r>
            <a:r>
              <a:rPr lang="cs-CZ" sz="1600" dirty="0" err="1">
                <a:latin typeface="+mn-lt"/>
              </a:rPr>
              <a:t>reels</a:t>
            </a:r>
            <a:endParaRPr lang="cs-CZ" sz="1600" dirty="0"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Obrázek 4" descr="Obsah obrázku text, exteriér, podepsat&#10;&#10;Popis byl vytvořen automaticky">
            <a:extLst>
              <a:ext uri="{FF2B5EF4-FFF2-40B4-BE49-F238E27FC236}">
                <a16:creationId xmlns:a16="http://schemas.microsoft.com/office/drawing/2014/main" id="{16CF98A2-69A9-5240-3C2E-D91C2FB9A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748" y="4025537"/>
            <a:ext cx="3276183" cy="2047614"/>
          </a:xfrm>
          <a:prstGeom prst="rect">
            <a:avLst/>
          </a:prstGeom>
        </p:spPr>
      </p:pic>
      <p:pic>
        <p:nvPicPr>
          <p:cNvPr id="6" name="Obrázek 5" descr="Obsah obrázku text, exteriér, podepsat&#10;&#10;Popis byl vytvořen automaticky">
            <a:extLst>
              <a:ext uri="{FF2B5EF4-FFF2-40B4-BE49-F238E27FC236}">
                <a16:creationId xmlns:a16="http://schemas.microsoft.com/office/drawing/2014/main" id="{2748D051-6F31-20D4-D82E-C39BF9C530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285" y="4025537"/>
            <a:ext cx="2424991" cy="2047614"/>
          </a:xfrm>
          <a:prstGeom prst="rect">
            <a:avLst/>
          </a:prstGeom>
        </p:spPr>
      </p:pic>
      <p:pic>
        <p:nvPicPr>
          <p:cNvPr id="7" name="Obrázek 6" descr="Obsah obrázku text, osoba, exteriér, podepsat&#10;&#10;Popis byl vytvořen automaticky">
            <a:extLst>
              <a:ext uri="{FF2B5EF4-FFF2-40B4-BE49-F238E27FC236}">
                <a16:creationId xmlns:a16="http://schemas.microsoft.com/office/drawing/2014/main" id="{FB74D51E-6DDA-301D-F8FB-01BDEA9729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403" y="1709321"/>
            <a:ext cx="2181915" cy="4363830"/>
          </a:xfrm>
          <a:prstGeom prst="rect">
            <a:avLst/>
          </a:prstGeom>
        </p:spPr>
      </p:pic>
      <p:pic>
        <p:nvPicPr>
          <p:cNvPr id="8" name="Obrázek 7" descr="Obsah obrázku text, exteriér, podepsat&#10;&#10;Popis byl vytvořen automaticky">
            <a:extLst>
              <a:ext uri="{FF2B5EF4-FFF2-40B4-BE49-F238E27FC236}">
                <a16:creationId xmlns:a16="http://schemas.microsoft.com/office/drawing/2014/main" id="{3BA2B5ED-9515-5009-8C47-0B660E2CDD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4025537"/>
            <a:ext cx="2047614" cy="2047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2935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3F0FF88-CC96-4ED3-9C80-34B9AEDAFCB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cs-CZ" dirty="0"/>
              <a:t>Facebook, Instagram</a:t>
            </a:r>
            <a:endParaRPr lang="en-US" dirty="0"/>
          </a:p>
        </p:txBody>
      </p:sp>
      <p:sp>
        <p:nvSpPr>
          <p:cNvPr id="4" name="Zástupný obsah 2">
            <a:extLst>
              <a:ext uri="{FF2B5EF4-FFF2-40B4-BE49-F238E27FC236}">
                <a16:creationId xmlns:a16="http://schemas.microsoft.com/office/drawing/2014/main" id="{A5AB125A-9DD0-BE0F-395D-1F32211D26CE}"/>
              </a:ext>
            </a:extLst>
          </p:cNvPr>
          <p:cNvSpPr txBox="1">
            <a:spLocks/>
          </p:cNvSpPr>
          <p:nvPr/>
        </p:nvSpPr>
        <p:spPr>
          <a:xfrm>
            <a:off x="838200" y="1565566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kern="1200">
                <a:solidFill>
                  <a:schemeClr val="tx1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000" kern="1200">
                <a:solidFill>
                  <a:schemeClr val="accent3"/>
                </a:solidFill>
                <a:latin typeface="HelveticaNeueLT Com 55 Roman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pic>
        <p:nvPicPr>
          <p:cNvPr id="3" name="Obrázek 2" descr="Obsah obrázku text, snímek obrazovky, savci&#10;&#10;Popis byl vytvořen automaticky">
            <a:extLst>
              <a:ext uri="{FF2B5EF4-FFF2-40B4-BE49-F238E27FC236}">
                <a16:creationId xmlns:a16="http://schemas.microsoft.com/office/drawing/2014/main" id="{7B260FA7-8252-7EF3-A356-DFE4531B4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235" y="2021747"/>
            <a:ext cx="2630106" cy="389721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59550C6-FCCD-45B6-EF53-96CD0806CF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310" y="2021747"/>
            <a:ext cx="2722690" cy="3931988"/>
          </a:xfrm>
          <a:prstGeom prst="rect">
            <a:avLst/>
          </a:prstGeom>
        </p:spPr>
      </p:pic>
      <p:pic>
        <p:nvPicPr>
          <p:cNvPr id="6" name="Zástupný obsah 3" descr="Obsah obrázku text&#10;&#10;Popis byl vytvořen automaticky">
            <a:extLst>
              <a:ext uri="{FF2B5EF4-FFF2-40B4-BE49-F238E27FC236}">
                <a16:creationId xmlns:a16="http://schemas.microsoft.com/office/drawing/2014/main" id="{93977F72-8612-ADE5-905A-091DFC1B59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7338" y="2019690"/>
            <a:ext cx="2364023" cy="389721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B1EA724-FACD-AF6F-6840-541C5233D7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864" y="2021747"/>
            <a:ext cx="2589036" cy="3683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6577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C04C6569-D761-DD6E-D0ED-20A8698759C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5118100" cy="507831"/>
          </a:xfrm>
        </p:spPr>
        <p:txBody>
          <a:bodyPr/>
          <a:lstStyle/>
          <a:p>
            <a:r>
              <a:rPr lang="cs-CZ" b="1" dirty="0"/>
              <a:t>Projekty 2022 </a:t>
            </a:r>
            <a:endParaRPr lang="en-US" b="1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0355F7AA-BA30-276C-67FF-B287FEB4C49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65193" y="1774556"/>
            <a:ext cx="9962329" cy="4940840"/>
          </a:xfrm>
        </p:spPr>
        <p:txBody>
          <a:bodyPr/>
          <a:lstStyle/>
          <a:p>
            <a:pPr marL="285750" lvl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b="1" dirty="0"/>
              <a:t>FMP: 1. Rozvoj cykloturistiky v regionu Východní Morava a Trenčín region -</a:t>
            </a:r>
            <a:r>
              <a:rPr lang="cs-CZ" dirty="0"/>
              <a:t> zpracování okruhů, tiskovina, kampaň</a:t>
            </a:r>
          </a:p>
          <a:p>
            <a:pPr lvl="0">
              <a:spcBef>
                <a:spcPts val="0"/>
              </a:spcBef>
            </a:pPr>
            <a:endParaRPr lang="cs-CZ" dirty="0"/>
          </a:p>
          <a:p>
            <a:pPr marL="285750" lvl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b="1" dirty="0"/>
              <a:t>FMP: 2. Udržitelný turistický region Východní Morava a Trenčín region,</a:t>
            </a:r>
            <a:r>
              <a:rPr lang="cs-CZ" dirty="0"/>
              <a:t> sociologické šetření, manuál pro rezidenty, workshopy (4), konference, zápisník</a:t>
            </a:r>
          </a:p>
          <a:p>
            <a:pPr lvl="0">
              <a:spcBef>
                <a:spcPts val="0"/>
              </a:spcBef>
            </a:pPr>
            <a:endParaRPr lang="cs-CZ" dirty="0"/>
          </a:p>
          <a:p>
            <a:pPr marL="285750" lvl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b="1" dirty="0"/>
              <a:t>NPPCR: Východní Morava – opravdová dovolená, </a:t>
            </a:r>
            <a:r>
              <a:rPr lang="cs-CZ" dirty="0"/>
              <a:t>šetření chování domácího návštěvníka v době „pocovidové“, tiskoviny – 6 témat, 4 jazykové mutace, rozšíření fotobanky, </a:t>
            </a:r>
          </a:p>
          <a:p>
            <a:pPr lvl="0">
              <a:spcBef>
                <a:spcPts val="0"/>
              </a:spcBef>
            </a:pPr>
            <a:r>
              <a:rPr lang="cs-CZ" dirty="0"/>
              <a:t>    letní a zimní marketingová kampaň</a:t>
            </a:r>
          </a:p>
          <a:p>
            <a:pPr lvl="0">
              <a:spcBef>
                <a:spcPts val="0"/>
              </a:spcBef>
            </a:pPr>
            <a:endParaRPr lang="cs-CZ" dirty="0"/>
          </a:p>
          <a:p>
            <a:pPr marL="285750" lvl="0" indent="-28575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cs-CZ" dirty="0"/>
          </a:p>
          <a:p>
            <a:pPr marL="285750" lvl="0" indent="-28575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b="1" dirty="0"/>
              <a:t>Další projekty v udržitelnosti</a:t>
            </a:r>
          </a:p>
          <a:p>
            <a:pPr lvl="0">
              <a:lnSpc>
                <a:spcPct val="100000"/>
              </a:lnSpc>
            </a:pPr>
            <a:endParaRPr lang="cs-CZ" sz="2000" b="1" dirty="0"/>
          </a:p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91305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5118100" cy="507831"/>
          </a:xfrm>
        </p:spPr>
        <p:txBody>
          <a:bodyPr/>
          <a:lstStyle/>
          <a:p>
            <a:r>
              <a:rPr lang="cs-CZ" b="1" dirty="0"/>
              <a:t>Tiskoviny 2022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6289" y="1907454"/>
            <a:ext cx="6982600" cy="2891048"/>
          </a:xfrm>
        </p:spPr>
        <p:txBody>
          <a:bodyPr/>
          <a:lstStyle/>
          <a:p>
            <a:pPr lvl="0">
              <a:lnSpc>
                <a:spcPct val="80000"/>
              </a:lnSpc>
            </a:pPr>
            <a:r>
              <a:rPr lang="cs-CZ" dirty="0"/>
              <a:t>4 jazykové mutace: Č, A, N, P</a:t>
            </a:r>
          </a:p>
          <a:p>
            <a:pPr lvl="0">
              <a:lnSpc>
                <a:spcPct val="80000"/>
              </a:lnSpc>
            </a:pPr>
            <a:endParaRPr lang="cs-CZ" dirty="0"/>
          </a:p>
          <a:p>
            <a:pPr lvl="0">
              <a:lnSpc>
                <a:spcPct val="80000"/>
              </a:lnSpc>
            </a:pPr>
            <a:r>
              <a:rPr lang="cs-CZ" b="1" dirty="0"/>
              <a:t>Tradice a folklor</a:t>
            </a:r>
            <a:r>
              <a:rPr lang="cs-CZ" dirty="0"/>
              <a:t>: náklad 10 000 ks, </a:t>
            </a:r>
          </a:p>
          <a:p>
            <a:pPr lvl="0">
              <a:lnSpc>
                <a:spcPct val="80000"/>
              </a:lnSpc>
            </a:pPr>
            <a:r>
              <a:rPr lang="cs-CZ" b="1" dirty="0"/>
              <a:t>Relax, wellness a lázně</a:t>
            </a:r>
            <a:r>
              <a:rPr lang="cs-CZ" dirty="0"/>
              <a:t>: náklad 10 000 ks, </a:t>
            </a:r>
          </a:p>
          <a:p>
            <a:pPr lvl="0">
              <a:lnSpc>
                <a:spcPct val="80000"/>
              </a:lnSpc>
            </a:pPr>
            <a:r>
              <a:rPr lang="cs-CZ" b="1" dirty="0"/>
              <a:t>Aktivně v zimě</a:t>
            </a:r>
            <a:r>
              <a:rPr lang="cs-CZ" dirty="0"/>
              <a:t>: náklad 10 000 ks,</a:t>
            </a:r>
          </a:p>
          <a:p>
            <a:pPr lvl="0">
              <a:lnSpc>
                <a:spcPct val="80000"/>
              </a:lnSpc>
            </a:pPr>
            <a:r>
              <a:rPr lang="cs-CZ" b="1" dirty="0"/>
              <a:t>Kulturní zážitky a akce</a:t>
            </a:r>
            <a:r>
              <a:rPr lang="cs-CZ" dirty="0"/>
              <a:t>: náklad 10 000 ks,</a:t>
            </a:r>
          </a:p>
          <a:p>
            <a:pPr lvl="0">
              <a:lnSpc>
                <a:spcPct val="80000"/>
              </a:lnSpc>
            </a:pPr>
            <a:r>
              <a:rPr lang="cs-CZ" b="1" dirty="0"/>
              <a:t>Cyklotrasy po VM a TR kraji</a:t>
            </a:r>
            <a:r>
              <a:rPr lang="cs-CZ" dirty="0"/>
              <a:t>: náklad 76 000 ks,</a:t>
            </a:r>
          </a:p>
          <a:p>
            <a:pPr lvl="0">
              <a:lnSpc>
                <a:spcPct val="80000"/>
              </a:lnSpc>
            </a:pPr>
            <a:r>
              <a:rPr lang="cs-CZ" dirty="0"/>
              <a:t>Image</a:t>
            </a:r>
            <a:r>
              <a:rPr lang="cs-CZ" b="1" dirty="0"/>
              <a:t> Lidové tradice a folklor</a:t>
            </a:r>
            <a:r>
              <a:rPr lang="cs-CZ" dirty="0"/>
              <a:t>: náklad 4 000 ks,</a:t>
            </a:r>
          </a:p>
          <a:p>
            <a:pPr lvl="0">
              <a:lnSpc>
                <a:spcPct val="80000"/>
              </a:lnSpc>
            </a:pPr>
            <a:r>
              <a:rPr lang="cs-CZ" dirty="0"/>
              <a:t>Image </a:t>
            </a:r>
            <a:r>
              <a:rPr lang="cs-CZ" b="1" dirty="0"/>
              <a:t>Pestrá paleta zážitků</a:t>
            </a:r>
            <a:r>
              <a:rPr lang="cs-CZ" dirty="0"/>
              <a:t>: náklad 4 000 ks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6" name="Obrázek 5" descr="Obsah obrázku text&#10;&#10;Popis byl vytvořen automaticky">
            <a:extLst>
              <a:ext uri="{FF2B5EF4-FFF2-40B4-BE49-F238E27FC236}">
                <a16:creationId xmlns:a16="http://schemas.microsoft.com/office/drawing/2014/main" id="{F7292E60-5A5A-B76D-C3BE-CD9A1169FD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8" r="2030" b="9022"/>
          <a:stretch/>
        </p:blipFill>
        <p:spPr>
          <a:xfrm rot="16200000">
            <a:off x="6019312" y="1149211"/>
            <a:ext cx="4238787" cy="474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1004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C04C6569-D761-DD6E-D0ED-20A8698759C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5118100" cy="507831"/>
          </a:xfrm>
        </p:spPr>
        <p:txBody>
          <a:bodyPr/>
          <a:lstStyle/>
          <a:p>
            <a:r>
              <a:rPr lang="cs-CZ" b="1" dirty="0"/>
              <a:t>Projekty 2023</a:t>
            </a:r>
            <a:endParaRPr lang="en-US" b="1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0355F7AA-BA30-276C-67FF-B287FEB4C49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65193" y="1878988"/>
            <a:ext cx="9962329" cy="4418646"/>
          </a:xfrm>
        </p:spPr>
        <p:txBody>
          <a:bodyPr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2000" b="1" dirty="0"/>
              <a:t>Cestuj a poznávej </a:t>
            </a:r>
            <a:r>
              <a:rPr lang="cs-CZ" sz="2000" dirty="0"/>
              <a:t>- udržitelný CR v regionu Východní Morava (NPPCR)</a:t>
            </a:r>
          </a:p>
          <a:p>
            <a:pPr marL="0" lvl="0" indent="0">
              <a:buNone/>
            </a:pPr>
            <a:r>
              <a:rPr lang="cs-CZ" sz="2000" dirty="0"/>
              <a:t>      - šetření zájmů návštěvníků </a:t>
            </a:r>
          </a:p>
          <a:p>
            <a:pPr marL="0" lvl="0" indent="0">
              <a:buNone/>
            </a:pPr>
            <a:r>
              <a:rPr lang="cs-CZ" sz="2000" dirty="0"/>
              <a:t>      - síť méně navštěvovaných turistických cílů</a:t>
            </a:r>
          </a:p>
          <a:p>
            <a:pPr marL="0" lvl="0" indent="0">
              <a:buNone/>
            </a:pPr>
            <a:r>
              <a:rPr lang="cs-CZ" sz="2000" dirty="0"/>
              <a:t>      - podpora veřejné dopravy a principů udržitelného CR</a:t>
            </a:r>
          </a:p>
          <a:p>
            <a:pPr marL="0" lvl="0" indent="0">
              <a:buNone/>
            </a:pPr>
            <a:r>
              <a:rPr lang="cs-CZ" sz="2000" dirty="0"/>
              <a:t>      - tiskoviny, rozvoj motivační hry</a:t>
            </a:r>
          </a:p>
          <a:p>
            <a:pPr marL="0" lvl="0" indent="0">
              <a:buNone/>
            </a:pPr>
            <a:r>
              <a:rPr lang="cs-CZ" sz="2000" dirty="0"/>
              <a:t>      - propagační kampaň</a:t>
            </a:r>
          </a:p>
          <a:p>
            <a:pPr marL="0" lvl="0" indent="0">
              <a:buNone/>
            </a:pPr>
            <a:r>
              <a:rPr lang="cs-CZ" sz="2000" dirty="0"/>
              <a:t>      - zapojení turistických cílů, podpora spolupráce</a:t>
            </a:r>
          </a:p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52552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5BA4459-61F5-4577-92C5-B54739575A8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4724" y="601860"/>
            <a:ext cx="10509520" cy="614757"/>
          </a:xfrm>
        </p:spPr>
        <p:txBody>
          <a:bodyPr/>
          <a:lstStyle/>
          <a:p>
            <a:r>
              <a:rPr lang="cs-CZ" sz="2800" dirty="0">
                <a:latin typeface="Calibri"/>
              </a:rPr>
              <a:t>Data a statistiky 2022                             </a:t>
            </a:r>
            <a:r>
              <a:rPr lang="cs-CZ" sz="3200" dirty="0">
                <a:latin typeface="Calibri"/>
              </a:rPr>
              <a:t>Data a statistiky 2023</a:t>
            </a:r>
            <a:endParaRPr lang="en-US" dirty="0"/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AC316F-15AB-4CF1-9C01-CC9A8E7610C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21410" y="1471224"/>
            <a:ext cx="4804475" cy="4770537"/>
          </a:xfrm>
        </p:spPr>
        <p:txBody>
          <a:bodyPr/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600" b="1" dirty="0"/>
              <a:t>Šetření chování dom. </a:t>
            </a:r>
            <a:r>
              <a:rPr lang="cs-CZ" b="1" dirty="0"/>
              <a:t>n</a:t>
            </a:r>
            <a:r>
              <a:rPr lang="cs-CZ" sz="1600" b="1" dirty="0"/>
              <a:t>ávštěvníka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dirty="0"/>
              <a:t>(NPPCR, VM - opravdová dovolená)</a:t>
            </a:r>
            <a:endParaRPr lang="cs-CZ" sz="1600" b="1" dirty="0"/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cs-CZ" sz="1600" i="1" dirty="0">
                <a:cs typeface="Times New Roman" pitchFamily="18"/>
              </a:rPr>
              <a:t>respondentů</a:t>
            </a:r>
            <a:r>
              <a:rPr lang="cs-CZ" sz="1600" dirty="0">
                <a:cs typeface="Times New Roman" pitchFamily="18"/>
              </a:rPr>
              <a:t> 1605 (2 x 200/ oblast)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cs-CZ" sz="1600" i="1" dirty="0">
                <a:cs typeface="Times New Roman" pitchFamily="18"/>
              </a:rPr>
              <a:t>ze vzdálenosti </a:t>
            </a:r>
            <a:r>
              <a:rPr lang="cs-CZ" sz="1600" dirty="0">
                <a:cs typeface="Times New Roman" pitchFamily="18"/>
              </a:rPr>
              <a:t>nad 50km od místa šetření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cs-CZ" i="1" dirty="0">
                <a:cs typeface="Times New Roman" pitchFamily="18"/>
              </a:rPr>
              <a:t>t</a:t>
            </a:r>
            <a:r>
              <a:rPr lang="cs-CZ" sz="1600" i="1" dirty="0">
                <a:cs typeface="Times New Roman" pitchFamily="18"/>
              </a:rPr>
              <a:t>ermín šetření</a:t>
            </a:r>
            <a:r>
              <a:rPr lang="cs-CZ" sz="1600" dirty="0">
                <a:cs typeface="Times New Roman" pitchFamily="18"/>
              </a:rPr>
              <a:t>: červenec-srpen, září-říjen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cs-CZ" i="1" dirty="0">
                <a:cs typeface="Times New Roman" pitchFamily="18"/>
              </a:rPr>
              <a:t>r</a:t>
            </a:r>
            <a:r>
              <a:rPr lang="cs-CZ" sz="1600" i="1" dirty="0">
                <a:cs typeface="Times New Roman" pitchFamily="18"/>
              </a:rPr>
              <a:t>ealizátor</a:t>
            </a:r>
            <a:r>
              <a:rPr lang="cs-CZ" sz="1600" dirty="0">
                <a:cs typeface="Times New Roman" pitchFamily="18"/>
              </a:rPr>
              <a:t>: </a:t>
            </a:r>
            <a:r>
              <a:rPr lang="cs-CZ" sz="1600" dirty="0" err="1">
                <a:cs typeface="Times New Roman" pitchFamily="18"/>
              </a:rPr>
              <a:t>MindBridge</a:t>
            </a:r>
            <a:r>
              <a:rPr lang="cs-CZ" sz="1600" dirty="0">
                <a:cs typeface="Times New Roman" pitchFamily="18"/>
              </a:rPr>
              <a:t> </a:t>
            </a:r>
            <a:r>
              <a:rPr lang="cs-CZ" sz="1600" dirty="0" err="1">
                <a:cs typeface="Times New Roman" pitchFamily="18"/>
              </a:rPr>
              <a:t>Consulting</a:t>
            </a:r>
            <a:r>
              <a:rPr lang="cs-CZ" sz="1600" dirty="0">
                <a:cs typeface="Times New Roman" pitchFamily="18"/>
              </a:rPr>
              <a:t> 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cs-CZ" i="1" dirty="0">
                <a:cs typeface="Times New Roman" pitchFamily="18"/>
              </a:rPr>
              <a:t>C</a:t>
            </a:r>
            <a:r>
              <a:rPr lang="cs-CZ" sz="1600" i="1" dirty="0">
                <a:cs typeface="Times New Roman" pitchFamily="18"/>
              </a:rPr>
              <a:t>íl:</a:t>
            </a:r>
            <a:r>
              <a:rPr lang="cs-CZ" sz="1600" dirty="0">
                <a:cs typeface="Times New Roman" pitchFamily="18"/>
              </a:rPr>
              <a:t> zjištění chování současného domácího návštěvníka a rozdíly mezi oblastmi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endParaRPr lang="cs-CZ" sz="1600" dirty="0">
              <a:cs typeface="Times New Roman" pitchFamily="18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600" b="1" dirty="0">
                <a:cs typeface="Times New Roman" pitchFamily="18"/>
              </a:rPr>
              <a:t>Šetření zaměřené na udržitelný cestovní ruch</a:t>
            </a:r>
            <a:r>
              <a:rPr lang="cs-CZ" sz="1600" dirty="0">
                <a:cs typeface="Times New Roman" pitchFamily="18"/>
              </a:rPr>
              <a:t>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600" dirty="0">
                <a:cs typeface="Times New Roman" pitchFamily="18"/>
              </a:rPr>
              <a:t>(FMP, projekt Udržitelný CR v regionech VM a TR)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cs-CZ" i="1" dirty="0"/>
              <a:t>r</a:t>
            </a:r>
            <a:r>
              <a:rPr lang="cs-CZ" sz="1600" i="1" dirty="0"/>
              <a:t>espondentů</a:t>
            </a:r>
            <a:r>
              <a:rPr lang="cs-CZ" sz="1600" dirty="0"/>
              <a:t> 400, 2 rozdílné destinace: 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cs-CZ" sz="1600" dirty="0"/>
              <a:t>rozvinutý cestovní ruch - CHKO Beskydy, Javorníky (Pustevny</a:t>
            </a:r>
            <a:r>
              <a:rPr lang="cs-CZ" dirty="0"/>
              <a:t> a</a:t>
            </a:r>
            <a:r>
              <a:rPr lang="cs-CZ" sz="1600" dirty="0"/>
              <a:t> Velké Karlovice a okolí)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cs-CZ" sz="1600" dirty="0"/>
              <a:t>a nově objevovaná destinace CHKO Bílé Karpaty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cs-CZ" i="1" dirty="0"/>
              <a:t>t</a:t>
            </a:r>
            <a:r>
              <a:rPr lang="cs-CZ" sz="1600" i="1" dirty="0"/>
              <a:t>ermín šetření: </a:t>
            </a:r>
            <a:r>
              <a:rPr lang="cs-CZ" sz="1600" dirty="0"/>
              <a:t>červen – srpen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cs-CZ" sz="1600" i="1" dirty="0"/>
              <a:t>realizátor: </a:t>
            </a:r>
            <a:r>
              <a:rPr lang="cs-CZ" sz="1600" dirty="0"/>
              <a:t>Mgr. Miroslav </a:t>
            </a:r>
            <a:r>
              <a:rPr lang="cs-CZ" sz="1600" dirty="0" err="1"/>
              <a:t>Rončák</a:t>
            </a:r>
            <a:r>
              <a:rPr lang="cs-CZ" sz="1600" dirty="0"/>
              <a:t>, UP v Olomouci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endParaRPr lang="cs-CZ" dirty="0">
              <a:cs typeface="Times New Roman" pitchFamily="18"/>
            </a:endParaRP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endParaRPr lang="cs-CZ" sz="1600" dirty="0">
              <a:cs typeface="Times New Roman" pitchFamily="18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0403E5-EE7D-4162-8052-EF9A55BF7D0C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0AD5BF-94F2-4709-886F-810E01BF36C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465886" y="1471225"/>
            <a:ext cx="5121276" cy="2800767"/>
          </a:xfrm>
        </p:spPr>
        <p:txBody>
          <a:bodyPr/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600" b="1" dirty="0"/>
              <a:t>Šetření turistické nabídky z pohledu rezidentů a domácích </a:t>
            </a:r>
            <a:r>
              <a:rPr lang="cs-CZ" b="1" dirty="0"/>
              <a:t>n</a:t>
            </a:r>
            <a:r>
              <a:rPr lang="cs-CZ" sz="1600" b="1" dirty="0"/>
              <a:t>ávštěvníků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600" b="1" dirty="0"/>
              <a:t> </a:t>
            </a:r>
            <a:r>
              <a:rPr lang="cs-CZ" sz="1600" dirty="0"/>
              <a:t>(NPPCR - projekt Cestuj a poznávej, navazuje na zásady udržitelného CR) 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cs-CZ" sz="1600" i="1" dirty="0">
                <a:cs typeface="Times New Roman" pitchFamily="18"/>
              </a:rPr>
              <a:t>respondentů</a:t>
            </a:r>
            <a:r>
              <a:rPr lang="cs-CZ" sz="1600" dirty="0">
                <a:cs typeface="Times New Roman" pitchFamily="18"/>
              </a:rPr>
              <a:t> 500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cs-CZ" sz="1600" i="1" dirty="0">
                <a:cs typeface="Times New Roman" pitchFamily="18"/>
              </a:rPr>
              <a:t>Cíl</a:t>
            </a:r>
            <a:r>
              <a:rPr lang="cs-CZ" sz="1600" dirty="0">
                <a:cs typeface="Times New Roman" pitchFamily="18"/>
              </a:rPr>
              <a:t>: – získat názor rezidentů a domácích turistů na turistický potenciál regionu a jeho kvalitu, doporučení méně známých turistických cílů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cs-CZ" sz="1600" i="1" dirty="0">
                <a:cs typeface="Times New Roman" pitchFamily="18"/>
              </a:rPr>
              <a:t>Termín šetření: </a:t>
            </a:r>
            <a:r>
              <a:rPr lang="cs-CZ" sz="1600" dirty="0">
                <a:cs typeface="Times New Roman" pitchFamily="18"/>
              </a:rPr>
              <a:t>březen - duben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cs-CZ" sz="1600" i="1" dirty="0">
                <a:cs typeface="Times New Roman" pitchFamily="18"/>
              </a:rPr>
              <a:t>Realizátor:</a:t>
            </a:r>
            <a:r>
              <a:rPr lang="cs-CZ" sz="1600" dirty="0">
                <a:cs typeface="Times New Roman" pitchFamily="18"/>
              </a:rPr>
              <a:t> </a:t>
            </a:r>
            <a:r>
              <a:rPr lang="cs-CZ" dirty="0">
                <a:cs typeface="Times New Roman" pitchFamily="18"/>
              </a:rPr>
              <a:t>IPSOS</a:t>
            </a:r>
            <a:endParaRPr lang="cs-CZ" sz="1600" dirty="0">
              <a:cs typeface="Times New Roman" pitchFamily="18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9543427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857355C-F1CB-4DDA-8569-737981030C8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03673" y="599743"/>
            <a:ext cx="5623396" cy="535531"/>
          </a:xfrm>
        </p:spPr>
        <p:txBody>
          <a:bodyPr/>
          <a:lstStyle/>
          <a:p>
            <a:r>
              <a:rPr lang="cs-CZ" sz="3200" dirty="0"/>
              <a:t>Veletrhy a prezentace 2022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F204D64-105C-4824-A4A5-27CE4F6352B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08602" y="1657022"/>
            <a:ext cx="5803987" cy="4233723"/>
          </a:xfrm>
        </p:spPr>
        <p:txBody>
          <a:bodyPr/>
          <a:lstStyle/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Domácí veletrhy:</a:t>
            </a:r>
          </a:p>
          <a:p>
            <a:pPr lvl="0">
              <a:lnSpc>
                <a:spcPct val="80000"/>
              </a:lnSpc>
              <a:spcBef>
                <a:spcPts val="0"/>
              </a:spcBef>
            </a:pPr>
            <a:endParaRPr lang="cs-CZ" sz="1600" dirty="0">
              <a:latin typeface="Calibri" pitchFamily="34"/>
              <a:cs typeface="Calibri" pitchFamily="34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11. - 12. 3. 	Dovolená Ostrava </a:t>
            </a: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18. - 20. 3. 	</a:t>
            </a:r>
            <a:r>
              <a:rPr lang="cs-CZ" sz="1600" dirty="0" err="1">
                <a:latin typeface="Calibri" pitchFamily="34"/>
                <a:cs typeface="Calibri" pitchFamily="34"/>
              </a:rPr>
              <a:t>Holiday</a:t>
            </a:r>
            <a:r>
              <a:rPr lang="cs-CZ" sz="1600" dirty="0">
                <a:latin typeface="Calibri" pitchFamily="34"/>
                <a:cs typeface="Calibri" pitchFamily="34"/>
              </a:rPr>
              <a:t> </a:t>
            </a:r>
            <a:r>
              <a:rPr lang="cs-CZ" sz="1600" dirty="0" err="1">
                <a:latin typeface="Calibri" pitchFamily="34"/>
                <a:cs typeface="Calibri" pitchFamily="34"/>
              </a:rPr>
              <a:t>World</a:t>
            </a:r>
            <a:r>
              <a:rPr lang="cs-CZ" sz="1600" dirty="0">
                <a:latin typeface="Calibri" pitchFamily="34"/>
                <a:cs typeface="Calibri" pitchFamily="34"/>
              </a:rPr>
              <a:t> Praha</a:t>
            </a: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25. - 27. 3. 	</a:t>
            </a:r>
            <a:r>
              <a:rPr lang="cs-CZ" sz="1600" dirty="0" err="1">
                <a:latin typeface="Calibri" pitchFamily="34"/>
                <a:cs typeface="Calibri" pitchFamily="34"/>
              </a:rPr>
              <a:t>For</a:t>
            </a:r>
            <a:r>
              <a:rPr lang="cs-CZ" sz="1600" dirty="0">
                <a:latin typeface="Calibri" pitchFamily="34"/>
                <a:cs typeface="Calibri" pitchFamily="34"/>
              </a:rPr>
              <a:t> </a:t>
            </a:r>
            <a:r>
              <a:rPr lang="cs-CZ" sz="1600" dirty="0" err="1">
                <a:latin typeface="Calibri" pitchFamily="34"/>
                <a:cs typeface="Calibri" pitchFamily="34"/>
              </a:rPr>
              <a:t>Bikes</a:t>
            </a:r>
            <a:r>
              <a:rPr lang="cs-CZ" sz="1600" dirty="0">
                <a:latin typeface="Calibri" pitchFamily="34"/>
                <a:cs typeface="Calibri" pitchFamily="34"/>
              </a:rPr>
              <a:t> Praha </a:t>
            </a: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20. - 23. 10.</a:t>
            </a:r>
            <a:r>
              <a:rPr lang="cs-CZ" sz="1600" dirty="0">
                <a:latin typeface="Calibri" pitchFamily="34"/>
                <a:cs typeface="Times New Roman" pitchFamily="18"/>
              </a:rPr>
              <a:t>                   </a:t>
            </a:r>
            <a:r>
              <a:rPr lang="cs-CZ" sz="1600" dirty="0">
                <a:latin typeface="Calibri" pitchFamily="34"/>
                <a:cs typeface="Calibri" pitchFamily="34"/>
              </a:rPr>
              <a:t>GO a </a:t>
            </a:r>
            <a:r>
              <a:rPr lang="cs-CZ" sz="1600" dirty="0" err="1">
                <a:latin typeface="Calibri" pitchFamily="34"/>
                <a:cs typeface="Calibri" pitchFamily="34"/>
              </a:rPr>
              <a:t>Regiontour</a:t>
            </a:r>
            <a:r>
              <a:rPr lang="cs-CZ" sz="1600" dirty="0">
                <a:latin typeface="Calibri" pitchFamily="34"/>
                <a:cs typeface="Calibri" pitchFamily="34"/>
              </a:rPr>
              <a:t> (společně s MSK a OK)</a:t>
            </a:r>
          </a:p>
          <a:p>
            <a:pPr lvl="0">
              <a:lnSpc>
                <a:spcPct val="80000"/>
              </a:lnSpc>
              <a:spcBef>
                <a:spcPts val="0"/>
              </a:spcBef>
            </a:pPr>
            <a:endParaRPr lang="cs-CZ" sz="1600" dirty="0">
              <a:latin typeface="Calibri" pitchFamily="34"/>
              <a:cs typeface="Calibri" pitchFamily="34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Zahraniční veletrhy:</a:t>
            </a:r>
          </a:p>
          <a:p>
            <a:pPr lvl="0">
              <a:lnSpc>
                <a:spcPct val="80000"/>
              </a:lnSpc>
              <a:spcBef>
                <a:spcPts val="0"/>
              </a:spcBef>
            </a:pPr>
            <a:endParaRPr lang="cs-CZ" sz="1600" dirty="0">
              <a:latin typeface="Calibri" pitchFamily="34"/>
              <a:cs typeface="Calibri" pitchFamily="34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18. - 20. 3. 	Glob Katowice Polsko</a:t>
            </a: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2. - 3. 4. 	                    Argus Bike Festival Vídeň (expozice </a:t>
            </a:r>
            <a:r>
              <a:rPr lang="cs-CZ" sz="1600" dirty="0" err="1">
                <a:latin typeface="Calibri" pitchFamily="34"/>
                <a:cs typeface="Calibri" pitchFamily="34"/>
              </a:rPr>
              <a:t>CzT</a:t>
            </a:r>
            <a:r>
              <a:rPr lang="cs-CZ" sz="1600" dirty="0">
                <a:latin typeface="Calibri" pitchFamily="34"/>
                <a:cs typeface="Calibri" pitchFamily="34"/>
              </a:rPr>
              <a:t>)</a:t>
            </a: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7. - 8. 4.  	                    </a:t>
            </a:r>
            <a:r>
              <a:rPr lang="cs-CZ" sz="1600" dirty="0" err="1">
                <a:latin typeface="Calibri" pitchFamily="34"/>
                <a:cs typeface="Calibri" pitchFamily="34"/>
              </a:rPr>
              <a:t>Zabrze</a:t>
            </a:r>
            <a:r>
              <a:rPr lang="cs-CZ" sz="1600" dirty="0">
                <a:latin typeface="Calibri" pitchFamily="34"/>
                <a:cs typeface="Calibri" pitchFamily="34"/>
              </a:rPr>
              <a:t> Polsko</a:t>
            </a: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28. 4. - 1. 5. 	ITF </a:t>
            </a:r>
            <a:r>
              <a:rPr lang="cs-CZ" sz="1600" dirty="0" err="1">
                <a:latin typeface="Calibri" pitchFamily="34"/>
                <a:cs typeface="Calibri" pitchFamily="34"/>
              </a:rPr>
              <a:t>Slovakiatour</a:t>
            </a:r>
            <a:r>
              <a:rPr lang="cs-CZ" sz="1600" dirty="0">
                <a:latin typeface="Calibri" pitchFamily="34"/>
                <a:cs typeface="Calibri" pitchFamily="34"/>
              </a:rPr>
              <a:t> Bratislava (společně s MSK)</a:t>
            </a:r>
          </a:p>
          <a:p>
            <a:pPr lvl="0">
              <a:lnSpc>
                <a:spcPct val="80000"/>
              </a:lnSpc>
              <a:spcBef>
                <a:spcPts val="0"/>
              </a:spcBef>
            </a:pP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Prezentace v regionu:</a:t>
            </a:r>
          </a:p>
          <a:p>
            <a:pPr lvl="0">
              <a:lnSpc>
                <a:spcPct val="80000"/>
              </a:lnSpc>
              <a:spcBef>
                <a:spcPts val="0"/>
              </a:spcBef>
            </a:pP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19. 2.		</a:t>
            </a:r>
            <a:r>
              <a:rPr lang="cs-CZ" sz="1600" dirty="0" err="1">
                <a:latin typeface="Calibri" pitchFamily="34"/>
                <a:cs typeface="Calibri" pitchFamily="34"/>
              </a:rPr>
              <a:t>Snow</a:t>
            </a:r>
            <a:r>
              <a:rPr lang="cs-CZ" sz="1600" dirty="0">
                <a:latin typeface="Calibri" pitchFamily="34"/>
                <a:cs typeface="Calibri" pitchFamily="34"/>
              </a:rPr>
              <a:t> </a:t>
            </a:r>
            <a:r>
              <a:rPr lang="cs-CZ" sz="1600" dirty="0" err="1">
                <a:latin typeface="Calibri" pitchFamily="34"/>
                <a:cs typeface="Calibri" pitchFamily="34"/>
              </a:rPr>
              <a:t>Day</a:t>
            </a:r>
            <a:r>
              <a:rPr lang="cs-CZ" sz="1600" dirty="0">
                <a:latin typeface="Calibri" pitchFamily="34"/>
                <a:cs typeface="Calibri" pitchFamily="34"/>
              </a:rPr>
              <a:t> </a:t>
            </a:r>
            <a:r>
              <a:rPr lang="cs-CZ" sz="1600" dirty="0" err="1">
                <a:latin typeface="Calibri" pitchFamily="34"/>
                <a:cs typeface="Calibri" pitchFamily="34"/>
              </a:rPr>
              <a:t>Kohútka</a:t>
            </a: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29. 5. 		Zlín Film Festival </a:t>
            </a: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15. 6. 		Senior Cup Luhačovice </a:t>
            </a: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dirty="0">
                <a:latin typeface="Calibri" pitchFamily="34"/>
                <a:cs typeface="Calibri" pitchFamily="34"/>
              </a:rPr>
              <a:t>26</a:t>
            </a:r>
            <a:r>
              <a:rPr lang="cs-CZ" sz="1600" dirty="0">
                <a:latin typeface="Calibri" pitchFamily="34"/>
                <a:cs typeface="Calibri" pitchFamily="34"/>
              </a:rPr>
              <a:t>. 8.	                    Barum Czech </a:t>
            </a:r>
            <a:r>
              <a:rPr lang="cs-CZ" sz="1600" dirty="0" err="1">
                <a:latin typeface="Calibri" pitchFamily="34"/>
                <a:cs typeface="Calibri" pitchFamily="34"/>
              </a:rPr>
              <a:t>Rally</a:t>
            </a: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1. 10. 	                    Den Zlínského kraje</a:t>
            </a:r>
            <a:endParaRPr lang="cs-CZ" sz="1600" dirty="0">
              <a:latin typeface="Calibri" pitchFamily="34"/>
              <a:cs typeface="Times New Roman" pitchFamily="18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EEC230-55F0-4435-8F2D-67538816C3F9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290928" y="6235110"/>
            <a:ext cx="4114800" cy="365125"/>
          </a:xfrm>
        </p:spPr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6" name="Zástupný symbol obrázku 5" descr="Obsah obrázku text, platforma&#10;&#10;Popis byl vytvořen automaticky">
            <a:extLst>
              <a:ext uri="{FF2B5EF4-FFF2-40B4-BE49-F238E27FC236}">
                <a16:creationId xmlns:a16="http://schemas.microsoft.com/office/drawing/2014/main" id="{B468FBB2-612C-04CE-1D62-7F945407D89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36" r="22036"/>
          <a:stretch>
            <a:fillRect/>
          </a:stretch>
        </p:blipFill>
        <p:spPr>
          <a:xfrm rot="10800000">
            <a:off x="381000" y="342900"/>
            <a:ext cx="4343400" cy="5824538"/>
          </a:xfrm>
        </p:spPr>
      </p:pic>
    </p:spTree>
    <p:extLst>
      <p:ext uri="{BB962C8B-B14F-4D97-AF65-F5344CB8AC3E}">
        <p14:creationId xmlns:p14="http://schemas.microsoft.com/office/powerpoint/2010/main" val="33608226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857355C-F1CB-4DDA-8569-737981030C8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03673" y="599743"/>
            <a:ext cx="5623396" cy="535531"/>
          </a:xfrm>
        </p:spPr>
        <p:txBody>
          <a:bodyPr/>
          <a:lstStyle/>
          <a:p>
            <a:r>
              <a:rPr lang="cs-CZ" sz="3200" dirty="0"/>
              <a:t>Veletrhy a prezentace 2023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EEC230-55F0-4435-8F2D-67538816C3F9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290928" y="6235110"/>
            <a:ext cx="4114800" cy="365125"/>
          </a:xfrm>
        </p:spPr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B3669E7F-7AFD-9937-BEA3-17EB8432AC2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08602" y="1657022"/>
            <a:ext cx="5803987" cy="3785652"/>
          </a:xfrm>
        </p:spPr>
        <p:txBody>
          <a:bodyPr/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600" dirty="0">
                <a:latin typeface="Calibri" pitchFamily="34"/>
                <a:cs typeface="Calibri" pitchFamily="34"/>
              </a:rPr>
              <a:t>Domácí veletrhy: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cs-CZ" sz="1600" dirty="0">
              <a:latin typeface="Calibri" pitchFamily="34"/>
              <a:cs typeface="Calibri" pitchFamily="34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3. - 4. 3. 		Dovolená Ostrava </a:t>
            </a:r>
            <a:endParaRPr lang="cs-CZ" sz="1600" dirty="0">
              <a:latin typeface="Calibri" pitchFamily="34"/>
              <a:cs typeface="Times New Roman" pitchFamily="18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17. - 19. 3. 	</a:t>
            </a:r>
            <a:r>
              <a:rPr lang="cs-CZ" sz="1600" dirty="0" err="1">
                <a:latin typeface="Calibri" pitchFamily="34"/>
                <a:cs typeface="Calibri" pitchFamily="34"/>
              </a:rPr>
              <a:t>Holiday</a:t>
            </a:r>
            <a:r>
              <a:rPr lang="cs-CZ" sz="1600" dirty="0">
                <a:latin typeface="Calibri" pitchFamily="34"/>
                <a:cs typeface="Calibri" pitchFamily="34"/>
              </a:rPr>
              <a:t> </a:t>
            </a:r>
            <a:r>
              <a:rPr lang="cs-CZ" sz="1600" dirty="0" err="1">
                <a:latin typeface="Calibri" pitchFamily="34"/>
                <a:cs typeface="Calibri" pitchFamily="34"/>
              </a:rPr>
              <a:t>World</a:t>
            </a:r>
            <a:r>
              <a:rPr lang="cs-CZ" sz="1600" dirty="0">
                <a:latin typeface="Calibri" pitchFamily="34"/>
                <a:cs typeface="Calibri" pitchFamily="34"/>
              </a:rPr>
              <a:t> Praha (spolu s MSK, OLK, JMK)</a:t>
            </a:r>
            <a:endParaRPr lang="cs-CZ" sz="1600" dirty="0">
              <a:latin typeface="Calibri" pitchFamily="34"/>
              <a:cs typeface="Times New Roman" pitchFamily="18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24. - 26. 3. 	</a:t>
            </a:r>
            <a:r>
              <a:rPr lang="cs-CZ" sz="1600" dirty="0" err="1">
                <a:latin typeface="Calibri" pitchFamily="34"/>
                <a:cs typeface="Calibri" pitchFamily="34"/>
              </a:rPr>
              <a:t>For</a:t>
            </a:r>
            <a:r>
              <a:rPr lang="cs-CZ" sz="1600" dirty="0">
                <a:latin typeface="Calibri" pitchFamily="34"/>
                <a:cs typeface="Calibri" pitchFamily="34"/>
              </a:rPr>
              <a:t> </a:t>
            </a:r>
            <a:r>
              <a:rPr lang="cs-CZ" sz="1600" dirty="0" err="1">
                <a:latin typeface="Calibri" pitchFamily="34"/>
                <a:cs typeface="Calibri" pitchFamily="34"/>
              </a:rPr>
              <a:t>Bikes</a:t>
            </a:r>
            <a:r>
              <a:rPr lang="cs-CZ" sz="1600" dirty="0">
                <a:latin typeface="Calibri" pitchFamily="34"/>
                <a:cs typeface="Calibri" pitchFamily="34"/>
              </a:rPr>
              <a:t> Praha (MSK, OLK, JMK)</a:t>
            </a: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endParaRPr lang="cs-CZ" sz="1600" dirty="0">
              <a:latin typeface="Calibri" pitchFamily="34"/>
              <a:cs typeface="Calibri" pitchFamily="34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600" dirty="0">
                <a:latin typeface="Calibri" pitchFamily="34"/>
                <a:cs typeface="Calibri" pitchFamily="34"/>
              </a:rPr>
              <a:t>Zahraniční veletrhy: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cs-CZ" sz="1600" dirty="0">
              <a:latin typeface="Calibri" pitchFamily="34"/>
              <a:cs typeface="Calibri" pitchFamily="34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20. 4. - 23. 4.	ITF </a:t>
            </a:r>
            <a:r>
              <a:rPr lang="cs-CZ" sz="1600" dirty="0" err="1">
                <a:latin typeface="Calibri" pitchFamily="34"/>
                <a:cs typeface="Calibri" pitchFamily="34"/>
              </a:rPr>
              <a:t>Slovakiatour</a:t>
            </a:r>
            <a:r>
              <a:rPr lang="cs-CZ" sz="1600" dirty="0">
                <a:latin typeface="Calibri" pitchFamily="34"/>
                <a:cs typeface="Calibri" pitchFamily="34"/>
              </a:rPr>
              <a:t> Bratislava (MSK, OLK, JMK)</a:t>
            </a:r>
            <a:endParaRPr lang="cs-CZ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endParaRPr lang="cs-CZ" sz="1600" dirty="0">
              <a:latin typeface="Calibri" pitchFamily="34"/>
              <a:cs typeface="Times New Roman" pitchFamily="18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600" dirty="0">
                <a:latin typeface="Calibri" pitchFamily="34"/>
                <a:cs typeface="Calibri" pitchFamily="34"/>
              </a:rPr>
              <a:t>Prezentace v regionu: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1. - 7. 6.		Zlín Film Festival </a:t>
            </a: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18. - 20. 8. 	Barum Czech </a:t>
            </a:r>
            <a:r>
              <a:rPr lang="cs-CZ" sz="1600" dirty="0" err="1">
                <a:latin typeface="Calibri" pitchFamily="34"/>
                <a:cs typeface="Calibri" pitchFamily="34"/>
              </a:rPr>
              <a:t>Rally</a:t>
            </a:r>
            <a:endParaRPr lang="cs-CZ" sz="1600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cs-CZ" sz="1600" dirty="0">
                <a:latin typeface="Calibri" pitchFamily="34"/>
                <a:cs typeface="Calibri" pitchFamily="34"/>
              </a:rPr>
              <a:t>23. 9. 		Den Zlínského kraje</a:t>
            </a:r>
            <a:endParaRPr lang="cs-CZ" sz="1600" dirty="0">
              <a:latin typeface="Calibri" pitchFamily="34"/>
              <a:cs typeface="Times New Roman" pitchFamily="18"/>
            </a:endParaRPr>
          </a:p>
        </p:txBody>
      </p:sp>
      <p:pic>
        <p:nvPicPr>
          <p:cNvPr id="12" name="Zástupný symbol obrázku 11" descr="Obsah obrázku text, elektronika, obvod&#10;&#10;Popis byl vytvořen automaticky">
            <a:extLst>
              <a:ext uri="{FF2B5EF4-FFF2-40B4-BE49-F238E27FC236}">
                <a16:creationId xmlns:a16="http://schemas.microsoft.com/office/drawing/2014/main" id="{1B2DF364-CB70-12ED-696D-B73AE3D99DC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" b="300"/>
          <a:stretch>
            <a:fillRect/>
          </a:stretch>
        </p:blipFill>
        <p:spPr>
          <a:xfrm rot="5400000">
            <a:off x="-360363" y="1084263"/>
            <a:ext cx="5826126" cy="4343400"/>
          </a:xfrm>
        </p:spPr>
      </p:pic>
    </p:spTree>
    <p:extLst>
      <p:ext uri="{BB962C8B-B14F-4D97-AF65-F5344CB8AC3E}">
        <p14:creationId xmlns:p14="http://schemas.microsoft.com/office/powerpoint/2010/main" val="24532690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D8EEB0-2E11-45FA-99F7-D574375B15E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03673" y="599743"/>
            <a:ext cx="3791787" cy="480131"/>
          </a:xfrm>
        </p:spPr>
        <p:txBody>
          <a:bodyPr/>
          <a:lstStyle/>
          <a:p>
            <a:r>
              <a:rPr lang="cs-CZ" sz="2800" dirty="0" err="1"/>
              <a:t>Press</a:t>
            </a:r>
            <a:r>
              <a:rPr lang="cs-CZ" sz="2800" dirty="0"/>
              <a:t> </a:t>
            </a:r>
            <a:r>
              <a:rPr lang="cs-CZ" sz="2800" dirty="0" err="1"/>
              <a:t>tripy</a:t>
            </a:r>
            <a:r>
              <a:rPr lang="cs-CZ" sz="2800" dirty="0"/>
              <a:t> 2022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05097D-479D-4669-A411-E2324E7924E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08602" y="1657022"/>
            <a:ext cx="5803987" cy="4462760"/>
          </a:xfrm>
        </p:spPr>
        <p:txBody>
          <a:bodyPr numCol="1"/>
          <a:lstStyle/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>
                <a:latin typeface="Calibri" pitchFamily="34"/>
              </a:rPr>
              <a:t>2. – 4. 5. 		</a:t>
            </a:r>
            <a:r>
              <a:rPr lang="cs-CZ" sz="1600" dirty="0" err="1">
                <a:latin typeface="Calibri" pitchFamily="34"/>
              </a:rPr>
              <a:t>Radio</a:t>
            </a:r>
            <a:r>
              <a:rPr lang="cs-CZ" sz="1600" dirty="0">
                <a:latin typeface="Calibri" pitchFamily="34"/>
              </a:rPr>
              <a:t> </a:t>
            </a:r>
            <a:r>
              <a:rPr lang="cs-CZ" sz="1600" dirty="0" err="1">
                <a:latin typeface="Calibri" pitchFamily="34"/>
              </a:rPr>
              <a:t>Krakow</a:t>
            </a:r>
            <a:r>
              <a:rPr lang="cs-CZ" sz="1600" dirty="0">
                <a:latin typeface="Calibri" pitchFamily="34"/>
              </a:rPr>
              <a:t>, </a:t>
            </a:r>
            <a:r>
              <a:rPr lang="cs-CZ" sz="1600" b="1" dirty="0">
                <a:latin typeface="Calibri" pitchFamily="34"/>
              </a:rPr>
              <a:t>Polsko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>
                <a:latin typeface="Calibri" pitchFamily="34"/>
              </a:rPr>
              <a:t>29. 5.		8 novinářů ZZ </a:t>
            </a:r>
            <a:r>
              <a:rPr lang="cs-CZ" sz="1600" dirty="0" err="1">
                <a:latin typeface="Calibri" pitchFamily="34"/>
              </a:rPr>
              <a:t>CzT</a:t>
            </a:r>
            <a:r>
              <a:rPr lang="cs-CZ" sz="1600" dirty="0">
                <a:latin typeface="Calibri" pitchFamily="34"/>
              </a:rPr>
              <a:t> 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>
                <a:latin typeface="Calibri" pitchFamily="34"/>
              </a:rPr>
              <a:t>		(</a:t>
            </a:r>
            <a:r>
              <a:rPr lang="cs-CZ" sz="1600" b="1" dirty="0">
                <a:latin typeface="Calibri" pitchFamily="34"/>
              </a:rPr>
              <a:t>VB, Sk, </a:t>
            </a:r>
            <a:r>
              <a:rPr lang="cs-CZ" sz="1600" b="1" dirty="0" err="1">
                <a:latin typeface="Calibri" pitchFamily="34"/>
              </a:rPr>
              <a:t>Šp</a:t>
            </a:r>
            <a:r>
              <a:rPr lang="cs-CZ" sz="1600" b="1" dirty="0">
                <a:latin typeface="Calibri" pitchFamily="34"/>
              </a:rPr>
              <a:t>, Itálie, Belgie</a:t>
            </a:r>
            <a:r>
              <a:rPr lang="cs-CZ" sz="1600" dirty="0">
                <a:latin typeface="Calibri" pitchFamily="34"/>
              </a:rPr>
              <a:t>)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>
                <a:latin typeface="Calibri" pitchFamily="34"/>
                <a:cs typeface="Calibri" pitchFamily="34"/>
              </a:rPr>
              <a:t>30. 5. – 4. 	6. 	dva novináři </a:t>
            </a:r>
            <a:r>
              <a:rPr lang="cs-CZ" sz="1600" b="1" dirty="0">
                <a:latin typeface="Calibri" pitchFamily="34"/>
                <a:cs typeface="Calibri" pitchFamily="34"/>
              </a:rPr>
              <a:t>Itálie</a:t>
            </a:r>
            <a:r>
              <a:rPr lang="cs-CZ" sz="1600" dirty="0">
                <a:latin typeface="Calibri" pitchFamily="34"/>
                <a:cs typeface="Calibri" pitchFamily="34"/>
              </a:rPr>
              <a:t> 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>
                <a:latin typeface="Calibri" pitchFamily="34"/>
              </a:rPr>
              <a:t>30. 5. – 1. 6.  	</a:t>
            </a:r>
            <a:r>
              <a:rPr lang="cs-CZ" sz="1600" dirty="0" err="1">
                <a:latin typeface="Calibri" pitchFamily="34"/>
              </a:rPr>
              <a:t>influencer</a:t>
            </a:r>
            <a:r>
              <a:rPr lang="cs-CZ" sz="1600" dirty="0">
                <a:latin typeface="Calibri" pitchFamily="34"/>
              </a:rPr>
              <a:t> Milan </a:t>
            </a:r>
            <a:r>
              <a:rPr lang="cs-CZ" sz="1600" dirty="0" err="1">
                <a:latin typeface="Calibri" pitchFamily="34"/>
              </a:rPr>
              <a:t>Bardú</a:t>
            </a:r>
            <a:r>
              <a:rPr lang="cs-CZ" sz="1600" dirty="0" err="1">
                <a:latin typeface="Calibri" pitchFamily="34"/>
                <a:cs typeface="Calibri" pitchFamily="34"/>
              </a:rPr>
              <a:t>n</a:t>
            </a:r>
            <a:r>
              <a:rPr lang="cs-CZ" sz="1600" dirty="0">
                <a:latin typeface="Calibri" pitchFamily="34"/>
                <a:cs typeface="Calibri" pitchFamily="34"/>
              </a:rPr>
              <a:t>, </a:t>
            </a:r>
            <a:r>
              <a:rPr lang="cs-CZ" sz="1600" b="1" dirty="0">
                <a:latin typeface="Calibri" pitchFamily="34"/>
                <a:cs typeface="Calibri" pitchFamily="34"/>
              </a:rPr>
              <a:t>Slovensko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>
                <a:latin typeface="Calibri" pitchFamily="34"/>
              </a:rPr>
              <a:t>6. – 9. 6.  		dvě </a:t>
            </a:r>
            <a:r>
              <a:rPr lang="cs-CZ" sz="1600" dirty="0" err="1">
                <a:latin typeface="Calibri" pitchFamily="34"/>
              </a:rPr>
              <a:t>influencerky</a:t>
            </a:r>
            <a:r>
              <a:rPr lang="cs-CZ" sz="1600" dirty="0">
                <a:latin typeface="Calibri" pitchFamily="34"/>
              </a:rPr>
              <a:t> A cup </a:t>
            </a:r>
            <a:r>
              <a:rPr lang="cs-CZ" sz="1600" dirty="0" err="1">
                <a:latin typeface="Calibri" pitchFamily="34"/>
              </a:rPr>
              <a:t>of</a:t>
            </a:r>
            <a:r>
              <a:rPr lang="cs-CZ" sz="1600" dirty="0">
                <a:latin typeface="Calibri" pitchFamily="34"/>
              </a:rPr>
              <a:t> style, </a:t>
            </a:r>
            <a:r>
              <a:rPr lang="cs-CZ" sz="1600" b="1" dirty="0">
                <a:latin typeface="Calibri" pitchFamily="34"/>
              </a:rPr>
              <a:t>ČR</a:t>
            </a:r>
            <a:endParaRPr lang="cs-CZ" sz="1600" b="1" dirty="0">
              <a:latin typeface="Calibri" pitchFamily="34"/>
              <a:cs typeface="Calibri" pitchFamily="34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>
                <a:latin typeface="Calibri" pitchFamily="34"/>
                <a:cs typeface="Calibri" pitchFamily="34"/>
              </a:rPr>
              <a:t>12. – 13. 7./16. – 17. 7.  tři novinářky </a:t>
            </a:r>
            <a:r>
              <a:rPr lang="cs-CZ" sz="1600" b="1" dirty="0">
                <a:latin typeface="Calibri" pitchFamily="34"/>
                <a:cs typeface="Calibri" pitchFamily="34"/>
              </a:rPr>
              <a:t>ČR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>
                <a:latin typeface="Calibri" pitchFamily="34"/>
                <a:cs typeface="Calibri" pitchFamily="34"/>
              </a:rPr>
              <a:t>21. 7. 		dva novináři, </a:t>
            </a:r>
            <a:r>
              <a:rPr lang="cs-CZ" sz="1600" b="1" dirty="0">
                <a:latin typeface="Calibri" pitchFamily="34"/>
                <a:cs typeface="Calibri" pitchFamily="34"/>
              </a:rPr>
              <a:t>Norsko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>
                <a:latin typeface="Calibri" pitchFamily="34"/>
                <a:cs typeface="Calibri" pitchFamily="34"/>
              </a:rPr>
              <a:t>21. – 23. 7. 	čtyři novináři ZZ </a:t>
            </a:r>
            <a:r>
              <a:rPr lang="cs-CZ" sz="1600" dirty="0" err="1">
                <a:latin typeface="Calibri" pitchFamily="34"/>
                <a:cs typeface="Calibri" pitchFamily="34"/>
              </a:rPr>
              <a:t>CzT</a:t>
            </a:r>
            <a:r>
              <a:rPr lang="cs-CZ" sz="1600" dirty="0">
                <a:latin typeface="Calibri" pitchFamily="34"/>
                <a:cs typeface="Calibri" pitchFamily="34"/>
              </a:rPr>
              <a:t>, </a:t>
            </a:r>
            <a:r>
              <a:rPr lang="cs-CZ" sz="1600" b="1" dirty="0">
                <a:latin typeface="Calibri" pitchFamily="34"/>
                <a:cs typeface="Calibri" pitchFamily="34"/>
              </a:rPr>
              <a:t>Německo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>
                <a:latin typeface="Calibri" pitchFamily="34"/>
                <a:cs typeface="Calibri" pitchFamily="34"/>
              </a:rPr>
              <a:t>13. – 16. 10. 	7 novinářů </a:t>
            </a:r>
            <a:r>
              <a:rPr lang="cs-CZ" sz="1600" b="1" dirty="0">
                <a:latin typeface="Calibri" pitchFamily="34"/>
                <a:cs typeface="Calibri" pitchFamily="34"/>
              </a:rPr>
              <a:t>SK, PL, HU 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>
                <a:latin typeface="Calibri" pitchFamily="34"/>
                <a:cs typeface="Calibri" pitchFamily="34"/>
              </a:rPr>
              <a:t>7. – 8. 10. 		tři CA, </a:t>
            </a:r>
            <a:r>
              <a:rPr lang="cs-CZ" sz="1600" b="1" dirty="0">
                <a:latin typeface="Calibri" pitchFamily="34"/>
                <a:cs typeface="Calibri" pitchFamily="34"/>
              </a:rPr>
              <a:t>Rakousko 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cs-CZ" sz="1600" dirty="0">
              <a:latin typeface="Calibri" pitchFamily="34"/>
              <a:cs typeface="Calibri" pitchFamily="34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>
                <a:latin typeface="Calibri" pitchFamily="34"/>
                <a:cs typeface="Calibri" pitchFamily="34"/>
              </a:rPr>
              <a:t>30. 8. 		</a:t>
            </a:r>
            <a:r>
              <a:rPr lang="cs-CZ" sz="1600" b="1" dirty="0">
                <a:latin typeface="Calibri" pitchFamily="34"/>
                <a:cs typeface="Calibri" pitchFamily="34"/>
              </a:rPr>
              <a:t>Dobré ráno s Českou televizí </a:t>
            </a:r>
            <a:r>
              <a:rPr lang="cs-CZ" sz="1600" dirty="0">
                <a:latin typeface="Calibri" pitchFamily="34"/>
                <a:cs typeface="Calibri" pitchFamily="34"/>
              </a:rPr>
              <a:t>z Luhačovic, natočený vstup z Velkých Karlovic – téma wellness, </a:t>
            </a:r>
            <a:r>
              <a:rPr lang="cs-CZ" sz="1600" dirty="0" err="1">
                <a:latin typeface="Calibri" pitchFamily="34"/>
                <a:cs typeface="Calibri" pitchFamily="34"/>
              </a:rPr>
              <a:t>relax</a:t>
            </a:r>
            <a:r>
              <a:rPr lang="cs-CZ" sz="1600" dirty="0">
                <a:latin typeface="Calibri" pitchFamily="34"/>
                <a:cs typeface="Calibri" pitchFamily="34"/>
              </a:rPr>
              <a:t>, lázně</a:t>
            </a:r>
            <a:endParaRPr lang="cs-CZ" sz="1600" dirty="0">
              <a:latin typeface="Calibri" pitchFamily="34"/>
              <a:cs typeface="Times New Roman" pitchFamily="18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006F77-71A0-4131-8292-1A5947B69CE2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290928" y="6235110"/>
            <a:ext cx="4114800" cy="365125"/>
          </a:xfrm>
        </p:spPr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10" name="Zástupný symbol obrázku 9" descr="Obsah obrázku text&#10;&#10;Popis byl vytvořen automaticky">
            <a:extLst>
              <a:ext uri="{FF2B5EF4-FFF2-40B4-BE49-F238E27FC236}">
                <a16:creationId xmlns:a16="http://schemas.microsoft.com/office/drawing/2014/main" id="{23A81985-CA5E-0464-7D8C-A98F4003CEB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" r="11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565898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C8F9FC-675B-4172-A6E6-C3165485F6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03673" y="599743"/>
            <a:ext cx="5519460" cy="978729"/>
          </a:xfrm>
        </p:spPr>
        <p:txBody>
          <a:bodyPr/>
          <a:lstStyle/>
          <a:p>
            <a:r>
              <a:rPr lang="cs-CZ" sz="2800" dirty="0">
                <a:latin typeface="Calibri" pitchFamily="34"/>
              </a:rPr>
              <a:t>Milan </a:t>
            </a:r>
            <a:r>
              <a:rPr lang="cs-CZ" sz="2800" dirty="0" err="1">
                <a:latin typeface="Calibri" pitchFamily="34"/>
              </a:rPr>
              <a:t>Bardú</a:t>
            </a:r>
            <a:r>
              <a:rPr lang="cs-CZ" sz="2800" dirty="0" err="1">
                <a:latin typeface="Calibri" pitchFamily="34"/>
                <a:cs typeface="Calibri" pitchFamily="34"/>
              </a:rPr>
              <a:t>n</a:t>
            </a:r>
            <a:r>
              <a:rPr lang="cs-CZ" sz="2800" dirty="0">
                <a:latin typeface="Calibri" pitchFamily="34"/>
                <a:cs typeface="Calibri" pitchFamily="34"/>
              </a:rPr>
              <a:t> a </a:t>
            </a:r>
            <a:r>
              <a:rPr lang="cs-CZ" sz="3200" dirty="0">
                <a:latin typeface="Calibri" pitchFamily="34"/>
              </a:rPr>
              <a:t>A cup </a:t>
            </a:r>
            <a:r>
              <a:rPr lang="cs-CZ" sz="3200" dirty="0" err="1">
                <a:latin typeface="Calibri" pitchFamily="34"/>
              </a:rPr>
              <a:t>of</a:t>
            </a:r>
            <a:r>
              <a:rPr lang="cs-CZ" sz="3200" dirty="0">
                <a:latin typeface="Calibri" pitchFamily="34"/>
              </a:rPr>
              <a:t>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3B87A6-795A-430F-B83F-1244D69A26BE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2" name="Obrázek 1" descr="Obsah obrázku exteriér, tráva, obloha, kolo&#10;&#10;Popis byl vytvořen automaticky">
            <a:extLst>
              <a:ext uri="{FF2B5EF4-FFF2-40B4-BE49-F238E27FC236}">
                <a16:creationId xmlns:a16="http://schemas.microsoft.com/office/drawing/2014/main" id="{BC41741D-18F1-3FBB-59E6-4009EBB187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67" y="330295"/>
            <a:ext cx="4741333" cy="5644443"/>
          </a:xfrm>
          <a:prstGeom prst="rect">
            <a:avLst/>
          </a:prstGeom>
        </p:spPr>
      </p:pic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1B8DB803-59A1-ADE3-28ED-693F031CD0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11192"/>
              </p:ext>
            </p:extLst>
          </p:nvPr>
        </p:nvGraphicFramePr>
        <p:xfrm>
          <a:off x="6228038" y="1678186"/>
          <a:ext cx="5070729" cy="15991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5149">
                  <a:extLst>
                    <a:ext uri="{9D8B030D-6E8A-4147-A177-3AD203B41FA5}">
                      <a16:colId xmlns:a16="http://schemas.microsoft.com/office/drawing/2014/main" val="2289809696"/>
                    </a:ext>
                  </a:extLst>
                </a:gridCol>
                <a:gridCol w="1046395">
                  <a:extLst>
                    <a:ext uri="{9D8B030D-6E8A-4147-A177-3AD203B41FA5}">
                      <a16:colId xmlns:a16="http://schemas.microsoft.com/office/drawing/2014/main" val="2600194199"/>
                    </a:ext>
                  </a:extLst>
                </a:gridCol>
                <a:gridCol w="1046395">
                  <a:extLst>
                    <a:ext uri="{9D8B030D-6E8A-4147-A177-3AD203B41FA5}">
                      <a16:colId xmlns:a16="http://schemas.microsoft.com/office/drawing/2014/main" val="501908967"/>
                    </a:ext>
                  </a:extLst>
                </a:gridCol>
                <a:gridCol w="1046395">
                  <a:extLst>
                    <a:ext uri="{9D8B030D-6E8A-4147-A177-3AD203B41FA5}">
                      <a16:colId xmlns:a16="http://schemas.microsoft.com/office/drawing/2014/main" val="2483578398"/>
                    </a:ext>
                  </a:extLst>
                </a:gridCol>
                <a:gridCol w="1046395">
                  <a:extLst>
                    <a:ext uri="{9D8B030D-6E8A-4147-A177-3AD203B41FA5}">
                      <a16:colId xmlns:a16="http://schemas.microsoft.com/office/drawing/2014/main" val="1503826698"/>
                    </a:ext>
                  </a:extLst>
                </a:gridCol>
              </a:tblGrid>
              <a:tr h="350121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25"/>
                        </a:spcAft>
                      </a:pPr>
                      <a:r>
                        <a:rPr lang="cs-CZ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DOSAH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22324784"/>
                  </a:ext>
                </a:extLst>
              </a:tr>
              <a:tr h="350121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endParaRPr lang="cs-CZ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Instagram post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Instagram </a:t>
                      </a:r>
                      <a:r>
                        <a:rPr lang="cs-CZ" sz="1100" b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stories</a:t>
                      </a:r>
                      <a:endParaRPr lang="cs-CZ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Facebook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Blogový článek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9529713"/>
                  </a:ext>
                </a:extLst>
              </a:tr>
              <a:tr h="350121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Milan </a:t>
                      </a:r>
                      <a:r>
                        <a:rPr lang="cs-CZ" sz="1100" b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Bardún</a:t>
                      </a:r>
                      <a:endParaRPr lang="cs-CZ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122 752</a:t>
                      </a: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endParaRPr lang="cs-CZ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753 600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42 697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1 598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2396846"/>
                  </a:ext>
                </a:extLst>
              </a:tr>
              <a:tr h="350121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Cup </a:t>
                      </a:r>
                      <a:r>
                        <a:rPr lang="cs-CZ" sz="1100" b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style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245 100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540 900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50 000 </a:t>
                      </a: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825"/>
                        </a:spcAft>
                      </a:pPr>
                      <a:r>
                        <a:rPr lang="cs-CZ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zhlédnutí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4086312"/>
                  </a:ext>
                </a:extLst>
              </a:tr>
            </a:tbl>
          </a:graphicData>
        </a:graphic>
      </p:graphicFrame>
      <p:grpSp>
        <p:nvGrpSpPr>
          <p:cNvPr id="17" name="Skupina 16">
            <a:extLst>
              <a:ext uri="{FF2B5EF4-FFF2-40B4-BE49-F238E27FC236}">
                <a16:creationId xmlns:a16="http://schemas.microsoft.com/office/drawing/2014/main" id="{E07EE4AB-4023-F934-2CDD-6607071D1EA9}"/>
              </a:ext>
            </a:extLst>
          </p:cNvPr>
          <p:cNvGrpSpPr/>
          <p:nvPr/>
        </p:nvGrpSpPr>
        <p:grpSpPr>
          <a:xfrm>
            <a:off x="6706002" y="3832109"/>
            <a:ext cx="4114800" cy="2426149"/>
            <a:chOff x="6481633" y="4565038"/>
            <a:chExt cx="4114800" cy="2391516"/>
          </a:xfrm>
        </p:grpSpPr>
        <p:pic>
          <p:nvPicPr>
            <p:cNvPr id="16" name="Obrázek 15">
              <a:extLst>
                <a:ext uri="{FF2B5EF4-FFF2-40B4-BE49-F238E27FC236}">
                  <a16:creationId xmlns:a16="http://schemas.microsoft.com/office/drawing/2014/main" id="{B7C07CC1-75E4-B927-65AC-DDF45EB750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15177"/>
            <a:stretch/>
          </p:blipFill>
          <p:spPr>
            <a:xfrm>
              <a:off x="6481633" y="4565038"/>
              <a:ext cx="4114800" cy="2391516"/>
            </a:xfrm>
            <a:prstGeom prst="rect">
              <a:avLst/>
            </a:prstGeom>
          </p:spPr>
        </p:pic>
        <p:pic>
          <p:nvPicPr>
            <p:cNvPr id="11" name="Obrázek 10" descr="Obsah obrázku osoba, exteriér, strom, pózování&#10;&#10;Popis byl vytvořen automaticky">
              <a:extLst>
                <a:ext uri="{FF2B5EF4-FFF2-40B4-BE49-F238E27FC236}">
                  <a16:creationId xmlns:a16="http://schemas.microsoft.com/office/drawing/2014/main" id="{F0CADC8C-8CBF-CA1C-5F18-B7D44CDD65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956355" y="4827636"/>
              <a:ext cx="3165356" cy="177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993217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D8EEB0-2E11-45FA-99F7-D574375B15E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03673" y="599743"/>
            <a:ext cx="3791787" cy="480131"/>
          </a:xfrm>
        </p:spPr>
        <p:txBody>
          <a:bodyPr/>
          <a:lstStyle/>
          <a:p>
            <a:r>
              <a:rPr lang="cs-CZ" sz="2800" dirty="0" err="1"/>
              <a:t>Press</a:t>
            </a:r>
            <a:r>
              <a:rPr lang="cs-CZ" sz="2800" dirty="0"/>
              <a:t> </a:t>
            </a:r>
            <a:r>
              <a:rPr lang="cs-CZ" sz="2800" dirty="0" err="1"/>
              <a:t>tripy</a:t>
            </a:r>
            <a:r>
              <a:rPr lang="cs-CZ" sz="2800" dirty="0"/>
              <a:t> 2023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006F77-71A0-4131-8292-1A5947B69CE2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290928" y="6235110"/>
            <a:ext cx="4114800" cy="365125"/>
          </a:xfrm>
        </p:spPr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sp>
        <p:nvSpPr>
          <p:cNvPr id="6" name="Zástupný symbol obrázku 5">
            <a:extLst>
              <a:ext uri="{FF2B5EF4-FFF2-40B4-BE49-F238E27FC236}">
                <a16:creationId xmlns:a16="http://schemas.microsoft.com/office/drawing/2014/main" id="{B2A52E90-14AB-D827-A281-EA1957AF83E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9411" y="334512"/>
            <a:ext cx="4343399" cy="5824537"/>
          </a:xfrm>
        </p:spPr>
      </p:sp>
      <p:sp>
        <p:nvSpPr>
          <p:cNvPr id="7" name="Zástupný text 6">
            <a:extLst>
              <a:ext uri="{FF2B5EF4-FFF2-40B4-BE49-F238E27FC236}">
                <a16:creationId xmlns:a16="http://schemas.microsoft.com/office/drawing/2014/main" id="{7C4BF776-EBBD-3589-B7C8-443F8263993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08602" y="1657022"/>
            <a:ext cx="5803987" cy="4575612"/>
          </a:xfrm>
        </p:spPr>
        <p:txBody>
          <a:bodyPr/>
          <a:lstStyle/>
          <a:p>
            <a:pPr lvl="0">
              <a:lnSpc>
                <a:spcPct val="100000"/>
              </a:lnSpc>
            </a:pPr>
            <a:r>
              <a:rPr lang="cs-CZ" dirty="0">
                <a:latin typeface="Calibri" pitchFamily="34"/>
                <a:cs typeface="Times New Roman" pitchFamily="18"/>
              </a:rPr>
              <a:t>V jednání </a:t>
            </a:r>
            <a:r>
              <a:rPr lang="cs-CZ" dirty="0" err="1">
                <a:latin typeface="Calibri" pitchFamily="34"/>
                <a:cs typeface="Times New Roman" pitchFamily="18"/>
              </a:rPr>
              <a:t>tripy</a:t>
            </a:r>
            <a:r>
              <a:rPr lang="cs-CZ" dirty="0">
                <a:latin typeface="Calibri" pitchFamily="34"/>
                <a:cs typeface="Times New Roman" pitchFamily="18"/>
              </a:rPr>
              <a:t>:</a:t>
            </a:r>
          </a:p>
          <a:p>
            <a:pPr lvl="0">
              <a:lnSpc>
                <a:spcPct val="100000"/>
              </a:lnSpc>
            </a:pPr>
            <a:endParaRPr lang="cs-CZ" dirty="0">
              <a:latin typeface="Calibri" pitchFamily="34"/>
              <a:cs typeface="Times New Roman" pitchFamily="18"/>
            </a:endParaRPr>
          </a:p>
          <a:p>
            <a:pPr lvl="0">
              <a:lnSpc>
                <a:spcPct val="100000"/>
              </a:lnSpc>
            </a:pPr>
            <a:r>
              <a:rPr lang="cs-CZ" b="1" dirty="0">
                <a:latin typeface="Calibri" pitchFamily="34"/>
                <a:cs typeface="Times New Roman" pitchFamily="18"/>
              </a:rPr>
              <a:t>Slovenská média</a:t>
            </a:r>
            <a:r>
              <a:rPr lang="cs-CZ" dirty="0">
                <a:latin typeface="Calibri" pitchFamily="34"/>
                <a:cs typeface="Times New Roman" pitchFamily="18"/>
              </a:rPr>
              <a:t>: TOP Východní Morava (Baťův Zlín, Luhačovice a architektura, </a:t>
            </a:r>
            <a:r>
              <a:rPr lang="cs-CZ" dirty="0" err="1">
                <a:latin typeface="Calibri" pitchFamily="34"/>
                <a:cs typeface="Times New Roman" pitchFamily="18"/>
              </a:rPr>
              <a:t>Unesco</a:t>
            </a:r>
            <a:r>
              <a:rPr lang="cs-CZ" dirty="0">
                <a:latin typeface="Calibri" pitchFamily="34"/>
                <a:cs typeface="Times New Roman" pitchFamily="18"/>
              </a:rPr>
              <a:t> Kroměříž + Hostýn - jaro</a:t>
            </a:r>
          </a:p>
          <a:p>
            <a:pPr lvl="0">
              <a:lnSpc>
                <a:spcPct val="100000"/>
              </a:lnSpc>
            </a:pPr>
            <a:r>
              <a:rPr lang="cs-CZ" b="1" dirty="0" err="1">
                <a:latin typeface="Calibri" pitchFamily="34"/>
                <a:cs typeface="Times New Roman" pitchFamily="18"/>
              </a:rPr>
              <a:t>Influenceři</a:t>
            </a:r>
            <a:r>
              <a:rPr lang="cs-CZ" b="1" dirty="0">
                <a:latin typeface="Calibri" pitchFamily="34"/>
                <a:cs typeface="Times New Roman" pitchFamily="18"/>
              </a:rPr>
              <a:t> ČR</a:t>
            </a:r>
            <a:r>
              <a:rPr lang="cs-CZ" dirty="0">
                <a:latin typeface="Calibri" pitchFamily="34"/>
                <a:cs typeface="Times New Roman" pitchFamily="18"/>
              </a:rPr>
              <a:t>: E. Hudcová + D. Pokludová</a:t>
            </a:r>
          </a:p>
          <a:p>
            <a:pPr lvl="0">
              <a:lnSpc>
                <a:spcPct val="100000"/>
              </a:lnSpc>
            </a:pPr>
            <a:r>
              <a:rPr lang="cs-CZ" dirty="0" err="1">
                <a:latin typeface="Calibri" pitchFamily="34"/>
                <a:cs typeface="Times New Roman" pitchFamily="18"/>
              </a:rPr>
              <a:t>CzT</a:t>
            </a:r>
            <a:r>
              <a:rPr lang="cs-CZ" dirty="0">
                <a:latin typeface="Calibri" pitchFamily="34"/>
                <a:cs typeface="Times New Roman" pitchFamily="18"/>
              </a:rPr>
              <a:t> - </a:t>
            </a:r>
            <a:r>
              <a:rPr lang="cs-CZ" b="1" dirty="0">
                <a:latin typeface="Calibri" pitchFamily="34"/>
                <a:cs typeface="Times New Roman" pitchFamily="18"/>
              </a:rPr>
              <a:t>VB, USA, PL média</a:t>
            </a:r>
            <a:r>
              <a:rPr lang="cs-CZ" dirty="0">
                <a:latin typeface="Calibri" pitchFamily="34"/>
                <a:cs typeface="Times New Roman" pitchFamily="18"/>
              </a:rPr>
              <a:t>: vinařská turistika Slovácko (konec května, Jízda králů, skanzen Rochus….)</a:t>
            </a:r>
          </a:p>
          <a:p>
            <a:pPr lvl="0">
              <a:lnSpc>
                <a:spcPct val="100000"/>
              </a:lnSpc>
            </a:pPr>
            <a:r>
              <a:rPr lang="cs-CZ" dirty="0" err="1">
                <a:latin typeface="Calibri" pitchFamily="34"/>
                <a:cs typeface="Times New Roman" pitchFamily="18"/>
              </a:rPr>
              <a:t>CzT</a:t>
            </a:r>
            <a:r>
              <a:rPr lang="cs-CZ" dirty="0">
                <a:latin typeface="Calibri" pitchFamily="34"/>
                <a:cs typeface="Times New Roman" pitchFamily="18"/>
              </a:rPr>
              <a:t> -</a:t>
            </a:r>
            <a:r>
              <a:rPr lang="cs-CZ" b="1" dirty="0">
                <a:latin typeface="Calibri" pitchFamily="34"/>
                <a:cs typeface="Times New Roman" pitchFamily="18"/>
              </a:rPr>
              <a:t> média Itálie</a:t>
            </a:r>
            <a:r>
              <a:rPr lang="cs-CZ" dirty="0">
                <a:latin typeface="Calibri" pitchFamily="34"/>
                <a:cs typeface="Times New Roman" pitchFamily="18"/>
              </a:rPr>
              <a:t>: Baťův Zlín, EKSCM</a:t>
            </a:r>
          </a:p>
          <a:p>
            <a:pPr lvl="0">
              <a:lnSpc>
                <a:spcPct val="100000"/>
              </a:lnSpc>
            </a:pPr>
            <a:r>
              <a:rPr lang="cs-CZ" dirty="0" err="1">
                <a:latin typeface="Calibri" pitchFamily="34"/>
                <a:cs typeface="Times New Roman" pitchFamily="18"/>
              </a:rPr>
              <a:t>CzT</a:t>
            </a:r>
            <a:r>
              <a:rPr lang="cs-CZ" dirty="0">
                <a:latin typeface="Calibri" pitchFamily="34"/>
                <a:cs typeface="Times New Roman" pitchFamily="18"/>
              </a:rPr>
              <a:t> ZZ - </a:t>
            </a:r>
            <a:r>
              <a:rPr lang="cs-CZ" b="1" dirty="0" err="1">
                <a:latin typeface="Calibri" pitchFamily="34"/>
                <a:cs typeface="Times New Roman" pitchFamily="18"/>
              </a:rPr>
              <a:t>Influenceři</a:t>
            </a:r>
            <a:r>
              <a:rPr lang="cs-CZ" b="1" dirty="0">
                <a:latin typeface="Calibri" pitchFamily="34"/>
                <a:cs typeface="Times New Roman" pitchFamily="18"/>
              </a:rPr>
              <a:t> Polsko</a:t>
            </a:r>
          </a:p>
          <a:p>
            <a:pPr lvl="0">
              <a:lnSpc>
                <a:spcPct val="100000"/>
              </a:lnSpc>
            </a:pPr>
            <a:r>
              <a:rPr lang="cs-CZ" dirty="0" err="1">
                <a:latin typeface="Calibri" pitchFamily="34"/>
                <a:cs typeface="Times New Roman" pitchFamily="18"/>
              </a:rPr>
              <a:t>CzT</a:t>
            </a:r>
            <a:r>
              <a:rPr lang="cs-CZ" dirty="0">
                <a:latin typeface="Calibri" pitchFamily="34"/>
                <a:cs typeface="Times New Roman" pitchFamily="18"/>
              </a:rPr>
              <a:t> ZZ</a:t>
            </a:r>
            <a:r>
              <a:rPr lang="cs-CZ" b="1" dirty="0">
                <a:latin typeface="Calibri" pitchFamily="34"/>
                <a:cs typeface="Times New Roman" pitchFamily="18"/>
              </a:rPr>
              <a:t> </a:t>
            </a:r>
            <a:r>
              <a:rPr lang="cs-CZ" dirty="0">
                <a:latin typeface="Calibri" pitchFamily="34"/>
                <a:cs typeface="Times New Roman" pitchFamily="18"/>
              </a:rPr>
              <a:t>- </a:t>
            </a:r>
            <a:r>
              <a:rPr lang="cs-CZ" b="1" dirty="0">
                <a:latin typeface="Calibri" pitchFamily="34"/>
                <a:cs typeface="Times New Roman" pitchFamily="18"/>
              </a:rPr>
              <a:t>média Slovensko </a:t>
            </a:r>
            <a:r>
              <a:rPr lang="cs-CZ" dirty="0">
                <a:latin typeface="Calibri" pitchFamily="34"/>
                <a:cs typeface="Times New Roman" pitchFamily="18"/>
              </a:rPr>
              <a:t>- podzim</a:t>
            </a:r>
          </a:p>
          <a:p>
            <a:pPr lvl="0">
              <a:lnSpc>
                <a:spcPct val="100000"/>
              </a:lnSpc>
            </a:pPr>
            <a:r>
              <a:rPr lang="cs-CZ" b="1" dirty="0">
                <a:latin typeface="Calibri" pitchFamily="34"/>
                <a:cs typeface="Times New Roman" pitchFamily="18"/>
              </a:rPr>
              <a:t>Média ČR</a:t>
            </a:r>
            <a:r>
              <a:rPr lang="cs-CZ" dirty="0">
                <a:latin typeface="Calibri" pitchFamily="34"/>
                <a:cs typeface="Times New Roman" pitchFamily="18"/>
              </a:rPr>
              <a:t>: Zlín Film Festival a okolí Zlína</a:t>
            </a:r>
          </a:p>
          <a:p>
            <a:pPr>
              <a:lnSpc>
                <a:spcPct val="100000"/>
              </a:lnSpc>
            </a:pPr>
            <a:r>
              <a:rPr lang="cs-CZ" b="1" dirty="0">
                <a:latin typeface="Calibri" pitchFamily="34"/>
                <a:cs typeface="Times New Roman" pitchFamily="18"/>
              </a:rPr>
              <a:t>Auto Moto a Sport: </a:t>
            </a:r>
            <a:r>
              <a:rPr lang="cs-CZ" dirty="0">
                <a:latin typeface="Calibri" pitchFamily="34"/>
                <a:cs typeface="Times New Roman" pitchFamily="18"/>
              </a:rPr>
              <a:t>Karavanem po VM</a:t>
            </a:r>
            <a:endParaRPr lang="cs-CZ" dirty="0"/>
          </a:p>
          <a:p>
            <a:pPr lvl="0">
              <a:lnSpc>
                <a:spcPct val="100000"/>
              </a:lnSpc>
            </a:pPr>
            <a:endParaRPr lang="cs-CZ" dirty="0"/>
          </a:p>
        </p:txBody>
      </p:sp>
      <p:pic>
        <p:nvPicPr>
          <p:cNvPr id="11" name="Obrázek 10" descr="Obsah obrázku text&#10;&#10;Popis byl vytvořen automaticky">
            <a:extLst>
              <a:ext uri="{FF2B5EF4-FFF2-40B4-BE49-F238E27FC236}">
                <a16:creationId xmlns:a16="http://schemas.microsoft.com/office/drawing/2014/main" id="{A5D90294-34A5-F634-5F52-F4800B821F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9444" y="1063367"/>
            <a:ext cx="5824538" cy="43668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0512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80D7285-4B6E-4381-B96A-A127813D441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193010" y="3138407"/>
            <a:ext cx="7640665" cy="1239834"/>
          </a:xfrm>
        </p:spPr>
        <p:txBody>
          <a:bodyPr/>
          <a:lstStyle/>
          <a:p>
            <a:r>
              <a:rPr lang="en-US" sz="2400" dirty="0"/>
              <a:t>„</a:t>
            </a:r>
            <a:r>
              <a:rPr lang="en-US" sz="2400" dirty="0" err="1"/>
              <a:t>Neříkej</a:t>
            </a:r>
            <a:r>
              <a:rPr lang="en-US" sz="2400" dirty="0"/>
              <a:t>, </a:t>
            </a:r>
            <a:r>
              <a:rPr lang="en-US" sz="2400" dirty="0" err="1"/>
              <a:t>že</a:t>
            </a:r>
            <a:r>
              <a:rPr lang="en-US" sz="2400" dirty="0"/>
              <a:t> to </a:t>
            </a:r>
            <a:r>
              <a:rPr lang="en-US" sz="2400" dirty="0" err="1"/>
              <a:t>nejde</a:t>
            </a:r>
            <a:r>
              <a:rPr lang="en-US" sz="2400" dirty="0"/>
              <a:t>, </a:t>
            </a:r>
            <a:endParaRPr lang="cs-CZ" sz="2400" dirty="0"/>
          </a:p>
          <a:p>
            <a:r>
              <a:rPr lang="en-US" sz="2400" dirty="0" err="1"/>
              <a:t>raději</a:t>
            </a:r>
            <a:r>
              <a:rPr lang="en-US" sz="2400" dirty="0"/>
              <a:t> </a:t>
            </a:r>
            <a:r>
              <a:rPr lang="en-US" sz="2400" dirty="0" err="1"/>
              <a:t>řekni</a:t>
            </a:r>
            <a:r>
              <a:rPr lang="en-US" sz="2400" dirty="0"/>
              <a:t>, </a:t>
            </a:r>
            <a:r>
              <a:rPr lang="en-US" sz="2400" dirty="0" err="1"/>
              <a:t>že</a:t>
            </a:r>
            <a:r>
              <a:rPr lang="en-US" sz="2400" dirty="0"/>
              <a:t> to </a:t>
            </a:r>
            <a:r>
              <a:rPr lang="en-US" sz="2400" dirty="0" err="1"/>
              <a:t>zatím</a:t>
            </a:r>
            <a:r>
              <a:rPr lang="en-US" sz="2400" dirty="0"/>
              <a:t> </a:t>
            </a:r>
            <a:r>
              <a:rPr lang="en-US" sz="2400" dirty="0" err="1"/>
              <a:t>neumíš</a:t>
            </a:r>
            <a:r>
              <a:rPr lang="en-US" sz="2400" dirty="0"/>
              <a:t>." </a:t>
            </a:r>
          </a:p>
          <a:p>
            <a:endParaRPr lang="en-US" sz="3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FA282-1CE9-4964-8A17-97E1AFE903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712204" y="5184153"/>
            <a:ext cx="6338806" cy="782694"/>
          </a:xfrm>
        </p:spPr>
        <p:txBody>
          <a:bodyPr/>
          <a:lstStyle/>
          <a:p>
            <a:r>
              <a:rPr lang="cs-CZ" dirty="0"/>
              <a:t>   </a:t>
            </a:r>
            <a:r>
              <a:rPr lang="en-US" sz="3200" dirty="0" err="1"/>
              <a:t>Děkuj</a:t>
            </a:r>
            <a:r>
              <a:rPr lang="cs-CZ" sz="3200" dirty="0"/>
              <a:t>i Vám</a:t>
            </a:r>
            <a:r>
              <a:rPr lang="en-US" sz="3200" dirty="0"/>
              <a:t> za </a:t>
            </a:r>
            <a:r>
              <a:rPr lang="en-US" sz="3200" dirty="0" err="1"/>
              <a:t>pozornost</a:t>
            </a:r>
            <a:endParaRPr lang="en-US" sz="3200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4122D85E-814A-632A-BB3F-E610FBD43818}"/>
              </a:ext>
            </a:extLst>
          </p:cNvPr>
          <p:cNvSpPr txBox="1"/>
          <p:nvPr/>
        </p:nvSpPr>
        <p:spPr>
          <a:xfrm>
            <a:off x="139485" y="6253566"/>
            <a:ext cx="2727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/>
              <a:t>Cestovní</a:t>
            </a:r>
            <a:r>
              <a:rPr lang="en-US" sz="1000" dirty="0"/>
              <a:t> </a:t>
            </a:r>
            <a:r>
              <a:rPr lang="en-US" sz="1000" dirty="0" err="1"/>
              <a:t>ruch</a:t>
            </a:r>
            <a:r>
              <a:rPr lang="en-US" sz="1000" dirty="0"/>
              <a:t> </a:t>
            </a:r>
            <a:r>
              <a:rPr lang="en-US" sz="1000" dirty="0" err="1"/>
              <a:t>ve</a:t>
            </a:r>
            <a:r>
              <a:rPr lang="en-US" sz="1000" dirty="0"/>
              <a:t> </a:t>
            </a:r>
            <a:r>
              <a:rPr lang="en-US" sz="1000" dirty="0" err="1"/>
              <a:t>Zlínském</a:t>
            </a:r>
            <a:r>
              <a:rPr lang="en-US" sz="1000" dirty="0"/>
              <a:t> </a:t>
            </a:r>
            <a:r>
              <a:rPr lang="en-US" sz="1000" dirty="0" err="1"/>
              <a:t>kraji</a:t>
            </a:r>
            <a:r>
              <a:rPr lang="en-US" sz="1000" dirty="0"/>
              <a:t> 2023</a:t>
            </a:r>
          </a:p>
          <a:p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C1446106-9C45-2D8B-8646-0CA79ECFE3FA}"/>
              </a:ext>
            </a:extLst>
          </p:cNvPr>
          <p:cNvSpPr txBox="1"/>
          <p:nvPr/>
        </p:nvSpPr>
        <p:spPr>
          <a:xfrm>
            <a:off x="5060197" y="3944319"/>
            <a:ext cx="197603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600" i="1" dirty="0"/>
          </a:p>
          <a:p>
            <a:r>
              <a:rPr lang="cs-CZ" sz="1600" i="1" dirty="0"/>
              <a:t>    </a:t>
            </a:r>
            <a:r>
              <a:rPr lang="en-US" sz="1600" i="1" dirty="0"/>
              <a:t>Tomáš </a:t>
            </a:r>
            <a:r>
              <a:rPr lang="en-US" sz="1600" i="1" dirty="0" err="1"/>
              <a:t>Baťa</a:t>
            </a:r>
            <a:endParaRPr lang="en-US" sz="1600" i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42854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Vychodni Moravia template">
      <a:dk1>
        <a:srgbClr val="0D0D0D"/>
      </a:dk1>
      <a:lt1>
        <a:srgbClr val="FFFFFF"/>
      </a:lt1>
      <a:dk2>
        <a:srgbClr val="AF1922"/>
      </a:dk2>
      <a:lt2>
        <a:srgbClr val="FFFFFF"/>
      </a:lt2>
      <a:accent1>
        <a:srgbClr val="AF1922"/>
      </a:accent1>
      <a:accent2>
        <a:srgbClr val="686767"/>
      </a:accent2>
      <a:accent3>
        <a:srgbClr val="A7A7A7"/>
      </a:accent3>
      <a:accent4>
        <a:srgbClr val="FFFFFF"/>
      </a:accent4>
      <a:accent5>
        <a:srgbClr val="FFFFFF"/>
      </a:accent5>
      <a:accent6>
        <a:srgbClr val="FFFFFF"/>
      </a:accent6>
      <a:hlink>
        <a:srgbClr val="48A1FA"/>
      </a:hlink>
      <a:folHlink>
        <a:srgbClr val="C490AA"/>
      </a:folHlink>
    </a:clrScheme>
    <a:fontScheme name="Vychodni Moravia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360FDF01-5B7C-4284-80CD-D3CB7701FE32}" vid="{A6B9C5AF-536D-4C57-9EFE-D80DBFC8BDC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Template-Vychodni-Moravia</Template>
  <TotalTime>13071</TotalTime>
  <Words>2101</Words>
  <Application>Microsoft Office PowerPoint</Application>
  <PresentationFormat>Širokoúhlá obrazovka</PresentationFormat>
  <Paragraphs>301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2" baseType="lpstr">
      <vt:lpstr>HelveticaNeueLT Com 55 Roman</vt:lpstr>
      <vt:lpstr>Calibri</vt:lpstr>
      <vt:lpstr>Arial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 Zítková</dc:creator>
  <cp:lastModifiedBy>Mgr. Zuzana Vojtová</cp:lastModifiedBy>
  <cp:revision>62</cp:revision>
  <cp:lastPrinted>2023-03-01T08:35:08Z</cp:lastPrinted>
  <dcterms:created xsi:type="dcterms:W3CDTF">2023-02-13T07:55:45Z</dcterms:created>
  <dcterms:modified xsi:type="dcterms:W3CDTF">2023-03-01T13:07:48Z</dcterms:modified>
</cp:coreProperties>
</file>