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8" r:id="rId2"/>
    <p:sldId id="270" r:id="rId3"/>
    <p:sldId id="261" r:id="rId4"/>
    <p:sldId id="262" r:id="rId5"/>
    <p:sldId id="263" r:id="rId6"/>
    <p:sldId id="280" r:id="rId7"/>
    <p:sldId id="264" r:id="rId8"/>
    <p:sldId id="281" r:id="rId9"/>
    <p:sldId id="279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67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39B5B80-4636-D20E-EE9D-D665B9F4EA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BFD7070-E2BB-3DC0-0B11-3BE9F2B125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092BD8B-6984-1656-9136-BE8F8B30D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1DD3-53E7-4EA3-A729-70EDC35CF894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54C6EC6-0BD5-85BF-A328-240A13051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7E95B43-5412-4685-07D6-042E7C6B7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A7E7A-430B-4FBA-AE36-FAD4D1D415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4916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73FEB34-97C8-687F-2C5D-5E6D15671A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5A17A51-3084-0F8D-2AF7-B9B430AD18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15AA7A7-96C7-A49D-61DF-BE981D27CE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1DD3-53E7-4EA3-A729-70EDC35CF894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5380156-9B1A-D27E-0127-0C915209E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8914C5E-0D69-2BC4-2027-95A0CF013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A7E7A-430B-4FBA-AE36-FAD4D1D415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0722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9C1F4C2-8FE4-8E57-09AD-98341467BE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B6E1421-2899-ECA0-78FF-B27BA261D2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D09FC48-65B1-2A00-E579-7457E82DA3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1DD3-53E7-4EA3-A729-70EDC35CF894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A2BB889-598A-5394-8AA8-3B3E46078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05E82BC-2DEA-ED54-E13C-18D6182FA3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A7E7A-430B-4FBA-AE36-FAD4D1D415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9316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55D01AA-05E2-0D4B-5CA6-1816516462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D94BAFA-66CC-433D-5263-4EEFCE8FB7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BDDF767-E011-A290-0FDE-51A62F6778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7E76C42-1E6A-6FBB-A80B-7E61DD7B2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1DD3-53E7-4EA3-A729-70EDC35CF894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1076E59-0407-2130-BF23-2C86C078A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A3392FB-5229-B501-53A8-436DD4D1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A7E7A-430B-4FBA-AE36-FAD4D1D415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52208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56F8A4-8EA7-C366-AD67-FA467EF300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F4DD1A5-FEC6-80A3-0786-A7CF93C47A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FE6B3C7-ACAA-7113-65D1-7A584AE6C8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706E563A-F6B7-5D3B-B690-733B003B0F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1ABDE238-3E27-60F9-CB73-1B14FBD482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00518DF2-01E6-ECF8-1244-E550470AC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1DD3-53E7-4EA3-A729-70EDC35CF894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7ECD5CDF-7044-7C9A-DEB6-BFDE6E1E3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5F0590DC-BBC1-8609-CD85-BEBF1CF9B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A7E7A-430B-4FBA-AE36-FAD4D1D415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46971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EA6649A-EA83-9524-42FE-D9B01616E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5C6F5115-5A77-3F9E-AB1F-608B7E2F0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1DD3-53E7-4EA3-A729-70EDC35CF894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CB9591EE-8159-5BFE-2D15-C020502E99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8A9C10B5-1091-C23E-A11D-77083B05C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A7E7A-430B-4FBA-AE36-FAD4D1D415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0885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21890652-68B9-C977-2D9F-F56429B7D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1DD3-53E7-4EA3-A729-70EDC35CF894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A947DFD6-F5E0-54CA-AD32-4F4053BB6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60F50290-6CE6-4E67-5BE4-C744ED79F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A7E7A-430B-4FBA-AE36-FAD4D1D415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0159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E82573E-0D55-BD77-783E-6780CDFA9F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89704D8-CB4C-9A1D-F17D-B2058A071F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CAB08D6-9B71-2C09-6CF0-4622120E51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5A3F0CF-1B12-DFCF-6F14-D52DD70C30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1DD3-53E7-4EA3-A729-70EDC35CF894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99433F6-B7E2-36A7-5967-B8B5DC306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935EE85-7360-140D-083C-98E7326FF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A7E7A-430B-4FBA-AE36-FAD4D1D415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3221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4BB51B-487E-113F-5590-F4A2084F6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E897778-CE49-0B95-FC1A-E037BC4F64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F0D5334-6563-E0A8-D21F-580493451D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D05E0E1-20FB-F7BC-921E-EB312BD8A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1DD3-53E7-4EA3-A729-70EDC35CF894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E4A51C3-E5FF-FE80-A271-309E244B4A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D96C5D3-FFE7-306D-4CD8-3DBFE63E2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A7E7A-430B-4FBA-AE36-FAD4D1D415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9986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D7B4606-2C5B-7A0D-A9B7-2EEA95FD1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D572C47-7257-745B-0750-093D9D537E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CC2DED5-5E07-E743-8430-75640F823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1DD3-53E7-4EA3-A729-70EDC35CF894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A683636-55E8-F3BC-63EA-96CE8539A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1246BF3-7B20-102E-30C3-913DFA919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A7E7A-430B-4FBA-AE36-FAD4D1D415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6851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69121B30-0E5D-D4EE-4767-1A069326A2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3661BCE-9BF7-2431-4B91-FB02DF6FFF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8AC80F3-8E13-1712-EB89-9FBC5F169B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71DD3-53E7-4EA3-A729-70EDC35CF894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8EE3E99-9749-BD7C-5A17-263CFF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AE10243-2041-E17D-954F-8BD757156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A7E7A-430B-4FBA-AE36-FAD4D1D415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7736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C88457B5-A182-7EE8-9A15-91FA770F4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A088304-747F-7E2C-8E13-713F0A7A6E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5011AA2-D6C0-6C0F-338F-A913A01BDD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71DD3-53E7-4EA3-A729-70EDC35CF894}" type="datetimeFigureOut">
              <a:rPr lang="cs-CZ" smtClean="0"/>
              <a:t>08.11.2022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44139BA-6E69-1EE8-992B-1702EF7A6C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13A4ACB-1298-4034-F98B-4342993300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FA7E7A-430B-4FBA-AE36-FAD4D1D415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2662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EE4E265-0A28-FA2B-B6ED-FBFC236F0F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5620" y="1122363"/>
            <a:ext cx="9686441" cy="721935"/>
          </a:xfrm>
        </p:spPr>
        <p:txBody>
          <a:bodyPr>
            <a:normAutofit/>
          </a:bodyPr>
          <a:lstStyle/>
          <a:p>
            <a:r>
              <a:rPr lang="cs-CZ" sz="3200" b="1" dirty="0"/>
              <a:t>UDRŽITELNÉ A SPOLEČENSKY ODPOVĚDNÉ REGIONY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FAD5B08-AEDA-59B4-8F7D-44C120EB0F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0A7A045-5A02-1488-BBD7-FEAFFE69C2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2851513"/>
            <a:ext cx="8896350" cy="1628775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9566D9F5-0C4D-5805-DF65-DD1188700E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4702767"/>
            <a:ext cx="8553450" cy="177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8881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60D1CB-F75E-402E-D35C-74AF83249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Důležitá role rezidentů</a:t>
            </a:r>
            <a:endParaRPr lang="cs-CZ" sz="3000" dirty="0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ACDEBA-622E-A1AB-EEB3-7B3006F22F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3636" y="2094938"/>
            <a:ext cx="9587346" cy="4351338"/>
          </a:xfrm>
        </p:spPr>
        <p:txBody>
          <a:bodyPr/>
          <a:lstStyle/>
          <a:p>
            <a:pPr lvl="0">
              <a:lnSpc>
                <a:spcPct val="107000"/>
              </a:lnSpc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přes negativa, si rezidenti uvědomují pozitivní přínosy cestovního ruchu.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Chtějí být vtaženi do řízení destinace, strategického plánování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Chtějí mít </a:t>
            </a: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ožnost vyjádřit se, cítit vliv na chod obcí.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Jsou kritičtí k vedení měst, ale dokáží i ocenit podporu rozvoje CR.</a:t>
            </a:r>
          </a:p>
          <a:p>
            <a:r>
              <a:rPr lang="cs-CZ" sz="2400" dirty="0"/>
              <a:t>Oni vytvářejí atmosféru destinace!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573270C0-99AD-36FA-732A-929898B163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7" y="4972050"/>
            <a:ext cx="10906125" cy="188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3281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60D1CB-F75E-402E-D35C-74AF83249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57200" lvl="1" indent="0">
              <a:buNone/>
            </a:pP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1CEFFE2-D90F-3D1E-6384-AC8B3935EF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/>
          <a:lstStyle/>
          <a:p>
            <a:pPr marL="228600"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Někdy se zdá, že bychom chtěli z CR jen pozitivní přínosy. Je proto potřeba hledat cesty a snažit se maximálně zmírňovat negativní dopady.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Jak?</a:t>
            </a: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Např. využívat poplatky z ubytování pro rozvoj obcí i cestovního ruchu </a:t>
            </a:r>
          </a:p>
          <a:p>
            <a:pPr marL="0" lvl="0" indent="0">
              <a:lnSpc>
                <a:spcPct val="107000"/>
              </a:lnSpc>
              <a:buNone/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podle vlastního nastaveného poměru.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Zpoplatňovat služby, např. parkování.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31C666FC-24F1-67F8-5B4A-4E351C19B1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7" y="4748935"/>
            <a:ext cx="10906125" cy="188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2530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60D1CB-F75E-402E-D35C-74AF83249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4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Chybějící infrastruktura.</a:t>
            </a:r>
            <a:endParaRPr lang="cs-CZ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1CEFFE2-D90F-3D1E-6384-AC8B3935EF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1200" y="1825625"/>
            <a:ext cx="10906124" cy="4351338"/>
          </a:xfrm>
        </p:spPr>
        <p:txBody>
          <a:bodyPr/>
          <a:lstStyle/>
          <a:p>
            <a:pPr lvl="0">
              <a:lnSpc>
                <a:spcPct val="107000"/>
              </a:lnSpc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Vždy je co vylepšovat, ale vysoké finanční náklady.</a:t>
            </a:r>
          </a:p>
          <a:p>
            <a:pPr lvl="0">
              <a:lnSpc>
                <a:spcPct val="107000"/>
              </a:lnSpc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Nutná strategie destinace, stanovení vize, cílů, priorit. </a:t>
            </a:r>
          </a:p>
          <a:p>
            <a:pPr lvl="0">
              <a:lnSpc>
                <a:spcPct val="107000"/>
              </a:lnSpc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Označit nejpalčivější problémy, řešit dle harmonogramu.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Hledat finanční prostředky.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4324F858-47B1-6F8B-7A11-7849FC9A6D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675" y="4972050"/>
            <a:ext cx="10906125" cy="188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7469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60D1CB-F75E-402E-D35C-74AF83249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4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Management návštěvnosti</a:t>
            </a:r>
            <a:endParaRPr lang="cs-CZ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1CEFFE2-D90F-3D1E-6384-AC8B3935EF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285750">
              <a:lnSpc>
                <a:spcPct val="107000"/>
              </a:lnSpc>
              <a:spcBef>
                <a:spcPts val="0"/>
              </a:spcBef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Regulujme návštěvu jednotlivých míst, dopravu.</a:t>
            </a:r>
          </a:p>
          <a:p>
            <a:pPr marL="514350" indent="-285750">
              <a:lnSpc>
                <a:spcPct val="107000"/>
              </a:lnSpc>
              <a:spcBef>
                <a:spcPts val="0"/>
              </a:spcBef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Připravme programy pro turisty tak, aby vyhovoval potřebám destinace.</a:t>
            </a:r>
          </a:p>
          <a:p>
            <a:pPr marL="514350" indent="-285750">
              <a:lnSpc>
                <a:spcPct val="107000"/>
              </a:lnSpc>
              <a:spcBef>
                <a:spcPts val="0"/>
              </a:spcBef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Informujme pravdivě o situaci v destinaci.   </a:t>
            </a:r>
          </a:p>
          <a:p>
            <a:pPr marL="506730" indent="-285750">
              <a:lnSpc>
                <a:spcPct val="107000"/>
              </a:lnSpc>
              <a:spcBef>
                <a:spcPts val="0"/>
              </a:spcBef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Rozhodněme se pro cílovou skupinu. (To neznamená, že nikdo jiný nepřijede)</a:t>
            </a:r>
          </a:p>
          <a:p>
            <a:pPr marL="506730" indent="-285750">
              <a:lnSpc>
                <a:spcPct val="107000"/>
              </a:lnSpc>
              <a:spcBef>
                <a:spcPts val="0"/>
              </a:spcBef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Zajímejme se, jaká jsou očekávání a představy potenciálních návštěvníků.</a:t>
            </a:r>
          </a:p>
          <a:p>
            <a:pPr marL="220980" indent="0">
              <a:lnSpc>
                <a:spcPct val="107000"/>
              </a:lnSpc>
              <a:spcBef>
                <a:spcPts val="0"/>
              </a:spcBef>
              <a:buNone/>
            </a:pPr>
            <a:r>
              <a:rPr lang="cs-CZ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- </a:t>
            </a: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Jen tak můžeme dobře nastavit produkt.</a:t>
            </a:r>
          </a:p>
          <a:p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838B4531-7434-2780-8D2F-0E12EDB39C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7" y="4972050"/>
            <a:ext cx="10906125" cy="188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499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60D1CB-F75E-402E-D35C-74AF83249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4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Kvalita</a:t>
            </a:r>
            <a:endParaRPr lang="cs-CZ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1CEFFE2-D90F-3D1E-6384-AC8B3935EF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/>
          <a:lstStyle/>
          <a:p>
            <a:pPr marL="0" lvl="0" indent="0">
              <a:lnSpc>
                <a:spcPct val="107000"/>
              </a:lnSpc>
              <a:buNone/>
            </a:pPr>
            <a:endParaRPr lang="cs-CZ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Nejlépe ji prověří klient. Bude-li spokojen, bude se vracet.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Doporučí nás dalším.</a:t>
            </a:r>
          </a:p>
          <a:p>
            <a:pPr marL="0" indent="0">
              <a:buNone/>
            </a:pPr>
            <a:endParaRPr lang="cs-CZ" sz="2200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838B4531-7434-2780-8D2F-0E12EDB39C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7" y="4972050"/>
            <a:ext cx="10906125" cy="188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7513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60D1CB-F75E-402E-D35C-74AF83249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4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Edukace </a:t>
            </a:r>
            <a:endParaRPr lang="cs-CZ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1CEFFE2-D90F-3D1E-6384-AC8B3935EF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4590"/>
            <a:ext cx="10515600" cy="4712373"/>
          </a:xfrm>
        </p:spPr>
        <p:txBody>
          <a:bodyPr/>
          <a:lstStyle/>
          <a:p>
            <a:pPr marL="0" indent="0">
              <a:buNone/>
            </a:pPr>
            <a:endParaRPr lang="cs-CZ" sz="2000" dirty="0"/>
          </a:p>
          <a:p>
            <a:pPr lvl="0">
              <a:lnSpc>
                <a:spcPct val="107000"/>
              </a:lnSpc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Podporujme přemýšlení o přírodě, o kulturním dědictví,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cs-CZ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Hledejme jednoduché malé kroky a začněme s nimi hned a u sebe.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0482348A-7852-53FA-1531-F5E6516A55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675" y="4972050"/>
            <a:ext cx="10906125" cy="188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6384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60D1CB-F75E-402E-D35C-74AF83249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4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Strategická partnerství a spolupráce</a:t>
            </a:r>
            <a:endParaRPr lang="cs-CZ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1CEFFE2-D90F-3D1E-6384-AC8B3935EF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4590"/>
            <a:ext cx="10515600" cy="4712373"/>
          </a:xfrm>
        </p:spPr>
        <p:txBody>
          <a:bodyPr/>
          <a:lstStyle/>
          <a:p>
            <a:pPr marL="0" indent="0">
              <a:buNone/>
            </a:pPr>
            <a:endParaRPr lang="cs-CZ" sz="2400" dirty="0"/>
          </a:p>
          <a:p>
            <a:pPr lvl="0">
              <a:lnSpc>
                <a:spcPct val="107000"/>
              </a:lnSpc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Komunikujme, hledejme možnosti spolupráce, využívejme synergií.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cs-CZ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Společně budujme značku destinace. Prospěch z ní budeme mít všichni!</a:t>
            </a:r>
          </a:p>
          <a:p>
            <a:endParaRPr lang="cs-CZ" sz="2400" dirty="0"/>
          </a:p>
          <a:p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0482348A-7852-53FA-1531-F5E6516A55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675" y="4972050"/>
            <a:ext cx="10906125" cy="188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1593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EE4E265-0A28-FA2B-B6ED-FBFC236F0F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5620" y="808469"/>
            <a:ext cx="9686441" cy="1576952"/>
          </a:xfrm>
        </p:spPr>
        <p:txBody>
          <a:bodyPr>
            <a:normAutofit/>
          </a:bodyPr>
          <a:lstStyle/>
          <a:p>
            <a:r>
              <a:rPr lang="cs-CZ" sz="3200" b="1" dirty="0"/>
              <a:t>Budujme udržitelnou </a:t>
            </a:r>
            <a:br>
              <a:rPr lang="cs-CZ" sz="3200" b="1" dirty="0"/>
            </a:br>
            <a:r>
              <a:rPr lang="cs-CZ" sz="3200" b="1" dirty="0"/>
              <a:t>a společensky odpovědnou destinaci.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FAD5B08-AEDA-59B4-8F7D-44C120EB0F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0A7A045-5A02-1488-BBD7-FEAFFE69C2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2851513"/>
            <a:ext cx="8896350" cy="1628775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9566D9F5-0C4D-5805-DF65-DD1188700E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4702767"/>
            <a:ext cx="8553450" cy="177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18913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285</Words>
  <Application>Microsoft Office PowerPoint</Application>
  <PresentationFormat>Širokoúhlá obrazovka</PresentationFormat>
  <Paragraphs>39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Motiv Office</vt:lpstr>
      <vt:lpstr>UDRŽITELNÉ A SPOLEČENSKY ODPOVĚDNÉ REGIONY</vt:lpstr>
      <vt:lpstr>Důležitá role rezidentů</vt:lpstr>
      <vt:lpstr>Prezentace aplikace PowerPoint</vt:lpstr>
      <vt:lpstr>Chybějící infrastruktura.</vt:lpstr>
      <vt:lpstr>Management návštěvnosti</vt:lpstr>
      <vt:lpstr>Kvalita</vt:lpstr>
      <vt:lpstr>Edukace </vt:lpstr>
      <vt:lpstr>Strategická partnerství a spolupráce</vt:lpstr>
      <vt:lpstr>Budujme udržitelnou  a společensky odpovědnou destinaci.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UDRŽITELNÉ A SPOLEČENSKY ODPOVĚDNÉ REGIONY</dc:title>
  <dc:creator>Martin Peterka</dc:creator>
  <cp:lastModifiedBy>Martin Peterka</cp:lastModifiedBy>
  <cp:revision>1</cp:revision>
  <dcterms:created xsi:type="dcterms:W3CDTF">2022-11-08T14:50:29Z</dcterms:created>
  <dcterms:modified xsi:type="dcterms:W3CDTF">2022-11-08T14:51:12Z</dcterms:modified>
</cp:coreProperties>
</file>