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lsx" ContentType="application/vnd.openxmlformats-officedocument.spreadsheetml.sheet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48" r:id="rId1"/>
  </p:sldMasterIdLst>
  <p:notesMasterIdLst>
    <p:notesMasterId r:id="rId29"/>
  </p:notesMasterIdLst>
  <p:handoutMasterIdLst>
    <p:handoutMasterId r:id="rId30"/>
  </p:handoutMasterIdLst>
  <p:sldIdLst>
    <p:sldId id="285" r:id="rId2"/>
    <p:sldId id="380" r:id="rId3"/>
    <p:sldId id="410" r:id="rId4"/>
    <p:sldId id="411" r:id="rId5"/>
    <p:sldId id="406" r:id="rId6"/>
    <p:sldId id="407" r:id="rId7"/>
    <p:sldId id="399" r:id="rId8"/>
    <p:sldId id="412" r:id="rId9"/>
    <p:sldId id="408" r:id="rId10"/>
    <p:sldId id="405" r:id="rId11"/>
    <p:sldId id="402" r:id="rId12"/>
    <p:sldId id="384" r:id="rId13"/>
    <p:sldId id="401" r:id="rId14"/>
    <p:sldId id="326" r:id="rId15"/>
    <p:sldId id="381" r:id="rId16"/>
    <p:sldId id="400" r:id="rId17"/>
    <p:sldId id="389" r:id="rId18"/>
    <p:sldId id="355" r:id="rId19"/>
    <p:sldId id="357" r:id="rId20"/>
    <p:sldId id="363" r:id="rId21"/>
    <p:sldId id="386" r:id="rId22"/>
    <p:sldId id="379" r:id="rId23"/>
    <p:sldId id="397" r:id="rId24"/>
    <p:sldId id="398" r:id="rId25"/>
    <p:sldId id="409" r:id="rId26"/>
    <p:sldId id="404" r:id="rId27"/>
    <p:sldId id="296" r:id="rId28"/>
  </p:sldIdLst>
  <p:sldSz cx="12192000" cy="6858000"/>
  <p:notesSz cx="6810375" cy="9942513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7" autoAdjust="0"/>
    <p:restoredTop sz="94660"/>
  </p:normalViewPr>
  <p:slideViewPr>
    <p:cSldViewPr snapToGrid="0" showGuides="1">
      <p:cViewPr varScale="1">
        <p:scale>
          <a:sx n="115" d="100"/>
          <a:sy n="115" d="100"/>
        </p:scale>
        <p:origin x="360" y="10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 showGuides="1">
      <p:cViewPr varScale="1">
        <p:scale>
          <a:sx n="120" d="100"/>
          <a:sy n="120" d="100"/>
        </p:scale>
        <p:origin x="6744" y="12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handoutMaster" Target="handoutMasters/handoutMaster1.xml"/><Relationship Id="rId8" Type="http://schemas.openxmlformats.org/officeDocument/2006/relationships/slide" Target="slides/slide7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.xlsx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cs-CZ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38177298997521031"/>
          <c:y val="4.4283980480693368E-2"/>
          <c:w val="0.45478269164052704"/>
          <c:h val="0.81824716523186425"/>
        </c:manualLayout>
      </c:layout>
      <c:barChart>
        <c:barDir val="bar"/>
        <c:grouping val="percentStacked"/>
        <c:varyColors val="0"/>
        <c:ser>
          <c:idx val="0"/>
          <c:order val="0"/>
          <c:tx>
            <c:strRef>
              <c:f>List1!$B$1</c:f>
              <c:strCache>
                <c:ptCount val="1"/>
                <c:pt idx="0">
                  <c:v>Rozhodně ano</c:v>
                </c:pt>
              </c:strCache>
            </c:strRef>
          </c:tx>
          <c:spPr>
            <a:solidFill>
              <a:srgbClr val="21418B"/>
            </a:solidFill>
            <a:ln>
              <a:noFill/>
            </a:ln>
            <a:effectLst/>
          </c:spPr>
          <c:invertIfNegative val="0"/>
          <c:dLbls>
            <c:numFmt formatCode="#,##0&quot; %&quot;;\-#,##0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1" i="0" u="none" strike="noStrike" kern="1200" baseline="0">
                    <a:solidFill>
                      <a:schemeClr val="bg1"/>
                    </a:solidFill>
                    <a:latin typeface="+mn-lt"/>
                    <a:ea typeface="+mn-ea"/>
                    <a:cs typeface="+mn-cs"/>
                  </a:defRPr>
                </a:pPr>
                <a:endParaRPr lang="cs-CZ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List1!$A$2:$A$10</c:f>
              <c:strCache>
                <c:ptCount val="9"/>
                <c:pt idx="0">
                  <c:v>Větší informovanost o našem regionu</c:v>
                </c:pt>
                <c:pt idx="1">
                  <c:v>Větší počet atraktivních aktivit pro turisty</c:v>
                </c:pt>
                <c:pt idx="2">
                  <c:v>Lepší dopravní dostupnost</c:v>
                </c:pt>
                <c:pt idx="3">
                  <c:v>Větší kvalita stravovacích služeb</c:v>
                </c:pt>
                <c:pt idx="4">
                  <c:v>Větší kvalita ubytovacích služeb</c:v>
                </c:pt>
                <c:pt idx="5">
                  <c:v>Více ubytovacích a stravovacích služeb</c:v>
                </c:pt>
                <c:pt idx="6">
                  <c:v>Více stravovacích služeb</c:v>
                </c:pt>
                <c:pt idx="7">
                  <c:v>Více ubytovacích služeb</c:v>
                </c:pt>
                <c:pt idx="8">
                  <c:v>Otevírací doba turistických cílů</c:v>
                </c:pt>
              </c:strCache>
            </c:strRef>
          </c:cat>
          <c:val>
            <c:numRef>
              <c:f>List1!$B$2:$B$10</c:f>
              <c:numCache>
                <c:formatCode>General</c:formatCode>
                <c:ptCount val="9"/>
                <c:pt idx="0">
                  <c:v>44</c:v>
                </c:pt>
                <c:pt idx="1">
                  <c:v>40.75</c:v>
                </c:pt>
                <c:pt idx="2">
                  <c:v>33.5</c:v>
                </c:pt>
                <c:pt idx="3">
                  <c:v>25.25</c:v>
                </c:pt>
                <c:pt idx="4">
                  <c:v>23</c:v>
                </c:pt>
                <c:pt idx="5">
                  <c:v>22.25</c:v>
                </c:pt>
                <c:pt idx="6">
                  <c:v>20.5</c:v>
                </c:pt>
                <c:pt idx="7">
                  <c:v>19.75</c:v>
                </c:pt>
                <c:pt idx="8">
                  <c:v>17.25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7679-407F-A2E2-25061843AE80}"/>
            </c:ext>
          </c:extLst>
        </c:ser>
        <c:ser>
          <c:idx val="1"/>
          <c:order val="1"/>
          <c:tx>
            <c:strRef>
              <c:f>List1!$C$1</c:f>
              <c:strCache>
                <c:ptCount val="1"/>
                <c:pt idx="0">
                  <c:v>Spíše ano</c:v>
                </c:pt>
              </c:strCache>
            </c:strRef>
          </c:tx>
          <c:spPr>
            <a:solidFill>
              <a:srgbClr val="90AAE4"/>
            </a:solidFill>
            <a:ln>
              <a:noFill/>
            </a:ln>
            <a:effectLst/>
          </c:spPr>
          <c:invertIfNegative val="0"/>
          <c:dLbls>
            <c:numFmt formatCode="#,##0&quot; %&quot;;\-#,##0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0">
                <a:spAutoFit/>
              </a:bodyPr>
              <a:lstStyle/>
              <a:p>
                <a:pPr algn="ctr">
                  <a:defRPr lang="en-US" sz="1197" b="1" i="0" u="none" strike="noStrike" kern="1200" baseline="0">
                    <a:solidFill>
                      <a:schemeClr val="bg1"/>
                    </a:solidFill>
                    <a:latin typeface="+mn-lt"/>
                    <a:ea typeface="+mn-ea"/>
                    <a:cs typeface="+mn-cs"/>
                  </a:defRPr>
                </a:pPr>
                <a:endParaRPr lang="cs-CZ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List1!$A$2:$A$10</c:f>
              <c:strCache>
                <c:ptCount val="9"/>
                <c:pt idx="0">
                  <c:v>Větší informovanost o našem regionu</c:v>
                </c:pt>
                <c:pt idx="1">
                  <c:v>Větší počet atraktivních aktivit pro turisty</c:v>
                </c:pt>
                <c:pt idx="2">
                  <c:v>Lepší dopravní dostupnost</c:v>
                </c:pt>
                <c:pt idx="3">
                  <c:v>Větší kvalita stravovacích služeb</c:v>
                </c:pt>
                <c:pt idx="4">
                  <c:v>Větší kvalita ubytovacích služeb</c:v>
                </c:pt>
                <c:pt idx="5">
                  <c:v>Více ubytovacích a stravovacích služeb</c:v>
                </c:pt>
                <c:pt idx="6">
                  <c:v>Více stravovacích služeb</c:v>
                </c:pt>
                <c:pt idx="7">
                  <c:v>Více ubytovacích služeb</c:v>
                </c:pt>
                <c:pt idx="8">
                  <c:v>Otevírací doba turistických cílů</c:v>
                </c:pt>
              </c:strCache>
            </c:strRef>
          </c:cat>
          <c:val>
            <c:numRef>
              <c:f>List1!$C$2:$C$10</c:f>
              <c:numCache>
                <c:formatCode>General</c:formatCode>
                <c:ptCount val="9"/>
                <c:pt idx="0">
                  <c:v>43.75</c:v>
                </c:pt>
                <c:pt idx="1">
                  <c:v>45</c:v>
                </c:pt>
                <c:pt idx="2">
                  <c:v>45</c:v>
                </c:pt>
                <c:pt idx="3">
                  <c:v>47.25</c:v>
                </c:pt>
                <c:pt idx="4">
                  <c:v>49</c:v>
                </c:pt>
                <c:pt idx="5">
                  <c:v>49.25</c:v>
                </c:pt>
                <c:pt idx="6">
                  <c:v>42.25</c:v>
                </c:pt>
                <c:pt idx="7">
                  <c:v>47.75</c:v>
                </c:pt>
                <c:pt idx="8">
                  <c:v>46.5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7679-407F-A2E2-25061843AE80}"/>
            </c:ext>
          </c:extLst>
        </c:ser>
        <c:ser>
          <c:idx val="2"/>
          <c:order val="2"/>
          <c:tx>
            <c:strRef>
              <c:f>List1!$D$1</c:f>
              <c:strCache>
                <c:ptCount val="1"/>
                <c:pt idx="0">
                  <c:v>Spíše ne</c:v>
                </c:pt>
              </c:strCache>
            </c:strRef>
          </c:tx>
          <c:spPr>
            <a:solidFill>
              <a:srgbClr val="D17124"/>
            </a:solidFill>
            <a:ln>
              <a:noFill/>
            </a:ln>
            <a:effectLst/>
          </c:spPr>
          <c:invertIfNegative val="0"/>
          <c:dLbls>
            <c:dLbl>
              <c:idx val="0"/>
              <c:layout>
                <c:manualLayout>
                  <c:x val="-4.5799996105198018E-3"/>
                  <c:y val="0"/>
                </c:manualLayout>
              </c:layout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2-7679-407F-A2E2-25061843AE80}"/>
                </c:ext>
              </c:extLst>
            </c:dLbl>
            <c:numFmt formatCode="#,##0&quot; %&quot;;\-#,##0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0">
                <a:spAutoFit/>
              </a:bodyPr>
              <a:lstStyle/>
              <a:p>
                <a:pPr algn="ctr">
                  <a:defRPr lang="en-US" sz="1197" b="1" i="0" u="none" strike="noStrike" kern="1200" baseline="0">
                    <a:solidFill>
                      <a:schemeClr val="bg1"/>
                    </a:solidFill>
                    <a:latin typeface="+mn-lt"/>
                    <a:ea typeface="+mn-ea"/>
                    <a:cs typeface="+mn-cs"/>
                  </a:defRPr>
                </a:pPr>
                <a:endParaRPr lang="cs-CZ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List1!$A$2:$A$10</c:f>
              <c:strCache>
                <c:ptCount val="9"/>
                <c:pt idx="0">
                  <c:v>Větší informovanost o našem regionu</c:v>
                </c:pt>
                <c:pt idx="1">
                  <c:v>Větší počet atraktivních aktivit pro turisty</c:v>
                </c:pt>
                <c:pt idx="2">
                  <c:v>Lepší dopravní dostupnost</c:v>
                </c:pt>
                <c:pt idx="3">
                  <c:v>Větší kvalita stravovacích služeb</c:v>
                </c:pt>
                <c:pt idx="4">
                  <c:v>Větší kvalita ubytovacích služeb</c:v>
                </c:pt>
                <c:pt idx="5">
                  <c:v>Více ubytovacích a stravovacích služeb</c:v>
                </c:pt>
                <c:pt idx="6">
                  <c:v>Více stravovacích služeb</c:v>
                </c:pt>
                <c:pt idx="7">
                  <c:v>Více ubytovacích služeb</c:v>
                </c:pt>
                <c:pt idx="8">
                  <c:v>Otevírací doba turistických cílů</c:v>
                </c:pt>
              </c:strCache>
            </c:strRef>
          </c:cat>
          <c:val>
            <c:numRef>
              <c:f>List1!$D$2:$D$10</c:f>
              <c:numCache>
                <c:formatCode>General</c:formatCode>
                <c:ptCount val="9"/>
                <c:pt idx="0">
                  <c:v>6.75</c:v>
                </c:pt>
                <c:pt idx="1">
                  <c:v>9.25</c:v>
                </c:pt>
                <c:pt idx="2">
                  <c:v>15</c:v>
                </c:pt>
                <c:pt idx="3">
                  <c:v>17.75</c:v>
                </c:pt>
                <c:pt idx="4">
                  <c:v>18.5</c:v>
                </c:pt>
                <c:pt idx="5">
                  <c:v>19.25</c:v>
                </c:pt>
                <c:pt idx="6">
                  <c:v>28.5</c:v>
                </c:pt>
                <c:pt idx="7">
                  <c:v>21.25</c:v>
                </c:pt>
                <c:pt idx="8">
                  <c:v>22.25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3-7679-407F-A2E2-25061843AE80}"/>
            </c:ext>
          </c:extLst>
        </c:ser>
        <c:ser>
          <c:idx val="3"/>
          <c:order val="3"/>
          <c:tx>
            <c:strRef>
              <c:f>List1!$E$1</c:f>
              <c:strCache>
                <c:ptCount val="1"/>
                <c:pt idx="0">
                  <c:v>Rozhodně ne</c:v>
                </c:pt>
              </c:strCache>
            </c:strRef>
          </c:tx>
          <c:spPr>
            <a:solidFill>
              <a:srgbClr val="D17124">
                <a:alpha val="67000"/>
              </a:srgbClr>
            </a:solidFill>
            <a:ln>
              <a:noFill/>
            </a:ln>
            <a:effectLst/>
          </c:spPr>
          <c:invertIfNegative val="0"/>
          <c:dLbls>
            <c:delete val="1"/>
          </c:dLbls>
          <c:cat>
            <c:strRef>
              <c:f>List1!$A$2:$A$10</c:f>
              <c:strCache>
                <c:ptCount val="9"/>
                <c:pt idx="0">
                  <c:v>Větší informovanost o našem regionu</c:v>
                </c:pt>
                <c:pt idx="1">
                  <c:v>Větší počet atraktivních aktivit pro turisty</c:v>
                </c:pt>
                <c:pt idx="2">
                  <c:v>Lepší dopravní dostupnost</c:v>
                </c:pt>
                <c:pt idx="3">
                  <c:v>Větší kvalita stravovacích služeb</c:v>
                </c:pt>
                <c:pt idx="4">
                  <c:v>Větší kvalita ubytovacích služeb</c:v>
                </c:pt>
                <c:pt idx="5">
                  <c:v>Více ubytovacích a stravovacích služeb</c:v>
                </c:pt>
                <c:pt idx="6">
                  <c:v>Více stravovacích služeb</c:v>
                </c:pt>
                <c:pt idx="7">
                  <c:v>Více ubytovacích služeb</c:v>
                </c:pt>
                <c:pt idx="8">
                  <c:v>Otevírací doba turistických cílů</c:v>
                </c:pt>
              </c:strCache>
            </c:strRef>
          </c:cat>
          <c:val>
            <c:numRef>
              <c:f>List1!$E$2:$E$10</c:f>
              <c:numCache>
                <c:formatCode>General</c:formatCode>
                <c:ptCount val="9"/>
                <c:pt idx="0">
                  <c:v>1.5</c:v>
                </c:pt>
                <c:pt idx="1">
                  <c:v>0.75</c:v>
                </c:pt>
                <c:pt idx="2">
                  <c:v>1</c:v>
                </c:pt>
                <c:pt idx="3">
                  <c:v>1</c:v>
                </c:pt>
                <c:pt idx="4">
                  <c:v>0.5</c:v>
                </c:pt>
                <c:pt idx="5">
                  <c:v>1</c:v>
                </c:pt>
                <c:pt idx="6">
                  <c:v>1</c:v>
                </c:pt>
                <c:pt idx="7">
                  <c:v>1.5</c:v>
                </c:pt>
                <c:pt idx="8">
                  <c:v>0.5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4-7679-407F-A2E2-25061843AE80}"/>
            </c:ext>
          </c:extLst>
        </c:ser>
        <c:ser>
          <c:idx val="4"/>
          <c:order val="4"/>
          <c:tx>
            <c:strRef>
              <c:f>List1!$F$1</c:f>
              <c:strCache>
                <c:ptCount val="1"/>
                <c:pt idx="0">
                  <c:v>Nevím</c:v>
                </c:pt>
              </c:strCache>
            </c:strRef>
          </c:tx>
          <c:spPr>
            <a:solidFill>
              <a:srgbClr val="BFBFBF"/>
            </a:solidFill>
            <a:ln>
              <a:noFill/>
            </a:ln>
            <a:effectLst/>
          </c:spPr>
          <c:invertIfNegative val="0"/>
          <c:dLbls>
            <c:dLbl>
              <c:idx val="0"/>
              <c:layout>
                <c:manualLayout>
                  <c:x val="0"/>
                  <c:y val="2.7324103236916544E-3"/>
                </c:manualLayout>
              </c:layout>
              <c:numFmt formatCode="#,##0&quot; %&quot;;\-#,##0" sourceLinked="0"/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0">
                  <a:noAutofit/>
                </a:bodyPr>
                <a:lstStyle/>
                <a:p>
                  <a:pPr algn="ctr">
                    <a:defRPr lang="en-US" sz="1197" b="1" i="0" u="none" strike="noStrike" kern="1200" baseline="0">
                      <a:solidFill>
                        <a:schemeClr val="bg1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cs-CZ"/>
                </a:p>
              </c:txPr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3.0485667486258198E-2"/>
                      <c:h val="4.0330376377688812E-2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5-7679-407F-A2E2-25061843AE80}"/>
                </c:ext>
              </c:extLst>
            </c:dLbl>
            <c:numFmt formatCode="#,##0&quot; %&quot;;\-#,##0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0">
                <a:spAutoFit/>
              </a:bodyPr>
              <a:lstStyle/>
              <a:p>
                <a:pPr algn="ctr">
                  <a:defRPr lang="en-US" sz="1197" b="1" i="0" u="none" strike="noStrike" kern="1200" baseline="0">
                    <a:solidFill>
                      <a:schemeClr val="bg1"/>
                    </a:solidFill>
                    <a:latin typeface="+mn-lt"/>
                    <a:ea typeface="+mn-ea"/>
                    <a:cs typeface="+mn-cs"/>
                  </a:defRPr>
                </a:pPr>
                <a:endParaRPr lang="cs-CZ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List1!$A$2:$A$10</c:f>
              <c:strCache>
                <c:ptCount val="9"/>
                <c:pt idx="0">
                  <c:v>Větší informovanost o našem regionu</c:v>
                </c:pt>
                <c:pt idx="1">
                  <c:v>Větší počet atraktivních aktivit pro turisty</c:v>
                </c:pt>
                <c:pt idx="2">
                  <c:v>Lepší dopravní dostupnost</c:v>
                </c:pt>
                <c:pt idx="3">
                  <c:v>Větší kvalita stravovacích služeb</c:v>
                </c:pt>
                <c:pt idx="4">
                  <c:v>Větší kvalita ubytovacích služeb</c:v>
                </c:pt>
                <c:pt idx="5">
                  <c:v>Více ubytovacích a stravovacích služeb</c:v>
                </c:pt>
                <c:pt idx="6">
                  <c:v>Více stravovacích služeb</c:v>
                </c:pt>
                <c:pt idx="7">
                  <c:v>Více ubytovacích služeb</c:v>
                </c:pt>
                <c:pt idx="8">
                  <c:v>Otevírací doba turistických cílů</c:v>
                </c:pt>
              </c:strCache>
            </c:strRef>
          </c:cat>
          <c:val>
            <c:numRef>
              <c:f>List1!$F$2:$F$10</c:f>
              <c:numCache>
                <c:formatCode>General</c:formatCode>
                <c:ptCount val="9"/>
                <c:pt idx="0">
                  <c:v>4</c:v>
                </c:pt>
                <c:pt idx="1">
                  <c:v>4.25</c:v>
                </c:pt>
                <c:pt idx="2">
                  <c:v>5.5</c:v>
                </c:pt>
                <c:pt idx="3">
                  <c:v>8.75</c:v>
                </c:pt>
                <c:pt idx="4">
                  <c:v>9</c:v>
                </c:pt>
                <c:pt idx="5">
                  <c:v>8.25</c:v>
                </c:pt>
                <c:pt idx="6">
                  <c:v>7.75</c:v>
                </c:pt>
                <c:pt idx="7">
                  <c:v>9.75</c:v>
                </c:pt>
                <c:pt idx="8">
                  <c:v>13.5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6-7679-407F-A2E2-25061843AE80}"/>
            </c:ext>
          </c:extLst>
        </c:ser>
        <c:dLbls>
          <c:dLblPos val="ctr"/>
          <c:showLegendKey val="0"/>
          <c:showVal val="1"/>
          <c:showCatName val="0"/>
          <c:showSerName val="0"/>
          <c:showPercent val="0"/>
          <c:showBubbleSize val="0"/>
        </c:dLbls>
        <c:gapWidth val="66"/>
        <c:overlap val="100"/>
        <c:axId val="52655296"/>
        <c:axId val="52646144"/>
      </c:barChart>
      <c:catAx>
        <c:axId val="52655296"/>
        <c:scaling>
          <c:orientation val="maxMin"/>
        </c:scaling>
        <c:delete val="1"/>
        <c:axPos val="l"/>
        <c:numFmt formatCode="General" sourceLinked="1"/>
        <c:majorTickMark val="out"/>
        <c:minorTickMark val="none"/>
        <c:tickLblPos val="nextTo"/>
        <c:crossAx val="52646144"/>
        <c:crosses val="autoZero"/>
        <c:auto val="1"/>
        <c:lblAlgn val="ctr"/>
        <c:lblOffset val="100"/>
        <c:noMultiLvlLbl val="0"/>
      </c:catAx>
      <c:valAx>
        <c:axId val="52646144"/>
        <c:scaling>
          <c:orientation val="minMax"/>
        </c:scaling>
        <c:delete val="1"/>
        <c:axPos val="t"/>
        <c:numFmt formatCode="0%" sourceLinked="1"/>
        <c:majorTickMark val="none"/>
        <c:minorTickMark val="none"/>
        <c:tickLblPos val="nextTo"/>
        <c:crossAx val="52655296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0.20594157579394473"/>
          <c:y val="0.8845928848465473"/>
          <c:w val="0.58727171226350794"/>
          <c:h val="5.2561677708544759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000" b="0" i="0" u="none" strike="noStrike" kern="1200" baseline="0">
              <a:solidFill>
                <a:schemeClr val="tx1"/>
              </a:solidFill>
              <a:latin typeface="Arial" panose="020B0604020202020204" pitchFamily="34" charset="0"/>
              <a:ea typeface="+mn-ea"/>
              <a:cs typeface="+mn-cs"/>
            </a:defRPr>
          </a:pPr>
          <a:endParaRPr lang="cs-CZ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cs-CZ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cs-CZ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30687942913385829"/>
          <c:y val="0"/>
          <c:w val="0.62280807086614165"/>
          <c:h val="0.97953810304830236"/>
        </c:manualLayout>
      </c:layout>
      <c:barChart>
        <c:barDir val="bar"/>
        <c:grouping val="clustered"/>
        <c:varyColors val="0"/>
        <c:ser>
          <c:idx val="0"/>
          <c:order val="0"/>
          <c:tx>
            <c:strRef>
              <c:f>List1!$B$1</c:f>
              <c:strCache>
                <c:ptCount val="1"/>
                <c:pt idx="0">
                  <c:v>hodnota</c:v>
                </c:pt>
              </c:strCache>
            </c:strRef>
          </c:tx>
          <c:spPr>
            <a:solidFill>
              <a:srgbClr val="21418B"/>
            </a:solidFill>
            <a:ln>
              <a:noFill/>
            </a:ln>
            <a:effectLst/>
          </c:spPr>
          <c:invertIfNegative val="0"/>
          <c:dLbls>
            <c:numFmt formatCode="#,##0&quot; %&quot;;\-#,##0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1" i="0" u="none" strike="noStrike" kern="1200" baseline="0">
                    <a:solidFill>
                      <a:schemeClr val="bg1"/>
                    </a:solidFill>
                    <a:latin typeface="+mn-lt"/>
                    <a:ea typeface="+mn-ea"/>
                    <a:cs typeface="+mn-cs"/>
                  </a:defRPr>
                </a:pPr>
                <a:endParaRPr lang="cs-CZ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List1!$A$2:$A$11</c:f>
              <c:strCache>
                <c:ptCount val="10"/>
                <c:pt idx="0">
                  <c:v>Internet: vyhledávače</c:v>
                </c:pt>
                <c:pt idx="1">
                  <c:v>Internet: turistické informační portály</c:v>
                </c:pt>
                <c:pt idx="2">
                  <c:v>Informace od rodiny, přátel</c:v>
                </c:pt>
                <c:pt idx="3">
                  <c:v>Sociální sítě (reklamy, příspěvky)</c:v>
                </c:pt>
                <c:pt idx="4">
                  <c:v>Turistická informační centra</c:v>
                </c:pt>
                <c:pt idx="5">
                  <c:v>Mobilní aplikace</c:v>
                </c:pt>
                <c:pt idx="6">
                  <c:v>Propagační materiály, prospekty</c:v>
                </c:pt>
                <c:pt idx="7">
                  <c:v>Médií (tisk, televize, rozhlas, rádio)</c:v>
                </c:pt>
                <c:pt idx="8">
                  <c:v>Knižní průvodce</c:v>
                </c:pt>
                <c:pt idx="9">
                  <c:v>Cestovní kanceláře, agentury</c:v>
                </c:pt>
              </c:strCache>
            </c:strRef>
          </c:cat>
          <c:val>
            <c:numRef>
              <c:f>List1!$B$2:$B$11</c:f>
              <c:numCache>
                <c:formatCode>General</c:formatCode>
                <c:ptCount val="10"/>
                <c:pt idx="0">
                  <c:v>73.332999999999998</c:v>
                </c:pt>
                <c:pt idx="1">
                  <c:v>52.889000000000003</c:v>
                </c:pt>
                <c:pt idx="2">
                  <c:v>47.667000000000002</c:v>
                </c:pt>
                <c:pt idx="3">
                  <c:v>31.556000000000001</c:v>
                </c:pt>
                <c:pt idx="4">
                  <c:v>25.667000000000002</c:v>
                </c:pt>
                <c:pt idx="5">
                  <c:v>18.667000000000002</c:v>
                </c:pt>
                <c:pt idx="6">
                  <c:v>18.222000000000001</c:v>
                </c:pt>
                <c:pt idx="7">
                  <c:v>16.667000000000002</c:v>
                </c:pt>
                <c:pt idx="8">
                  <c:v>7.6669999999999998</c:v>
                </c:pt>
                <c:pt idx="9">
                  <c:v>7.2220000000000004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7EE6-4A00-A02C-62E9E239BEDD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69"/>
        <c:axId val="592529375"/>
        <c:axId val="592419135"/>
      </c:barChart>
      <c:catAx>
        <c:axId val="592529375"/>
        <c:scaling>
          <c:orientation val="maxMin"/>
        </c:scaling>
        <c:delete val="1"/>
        <c:axPos val="l"/>
        <c:numFmt formatCode="General" sourceLinked="1"/>
        <c:majorTickMark val="none"/>
        <c:minorTickMark val="none"/>
        <c:tickLblPos val="nextTo"/>
        <c:crossAx val="592419135"/>
        <c:crosses val="autoZero"/>
        <c:auto val="1"/>
        <c:lblAlgn val="ctr"/>
        <c:lblOffset val="100"/>
        <c:noMultiLvlLbl val="0"/>
      </c:catAx>
      <c:valAx>
        <c:axId val="592419135"/>
        <c:scaling>
          <c:orientation val="minMax"/>
        </c:scaling>
        <c:delete val="1"/>
        <c:axPos val="t"/>
        <c:numFmt formatCode="General" sourceLinked="1"/>
        <c:majorTickMark val="none"/>
        <c:minorTickMark val="none"/>
        <c:tickLblPos val="nextTo"/>
        <c:crossAx val="592529375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cs-CZ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9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1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3F82D671-C0F8-45B8-B1FE-E235175B3BA7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51163" cy="49885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EE6B0399-1D79-4904-BE12-F40B2D740D4F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57636" y="0"/>
            <a:ext cx="2951163" cy="49885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42143F7-8AA8-4E60-AAB7-07292A065DC6}" type="datetimeFigureOut">
              <a:rPr lang="en-US" smtClean="0"/>
              <a:t>2/27/2024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2D755302-1B97-44BE-9711-388F50D1D7CB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9443662"/>
            <a:ext cx="2951163" cy="49885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9CD8C4A-B68B-422D-BD97-2D0B342050FA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57636" y="9443662"/>
            <a:ext cx="2951163" cy="49885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2ECC909-9EFC-4B5D-BF20-7C10DD39CB0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7828645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51163" cy="49885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7636" y="0"/>
            <a:ext cx="2951163" cy="49885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69500D1-D2C7-486B-911B-9BCB88F7E7E9}" type="datetimeFigureOut">
              <a:rPr lang="en-US" smtClean="0"/>
              <a:t>2/27/2024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3013"/>
            <a:ext cx="5965825" cy="33559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1038" y="4784835"/>
            <a:ext cx="5448300" cy="391486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43662"/>
            <a:ext cx="2951163" cy="49885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7636" y="9443662"/>
            <a:ext cx="2951163" cy="49885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3D3012D-0395-41AB-A71D-5698AD3B18C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8979375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4.svg"/><Relationship Id="rId4" Type="http://schemas.openxmlformats.org/officeDocument/2006/relationships/image" Target="../media/image3.pn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sv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B465F146-6B64-4268-BEEE-575AD3A5D7BC}"/>
              </a:ext>
            </a:extLst>
          </p:cNvPr>
          <p:cNvSpPr/>
          <p:nvPr userDrawn="1"/>
        </p:nvSpPr>
        <p:spPr>
          <a:xfrm>
            <a:off x="1069143" y="0"/>
            <a:ext cx="5945268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13" name="Graphic 12">
            <a:extLst>
              <a:ext uri="{FF2B5EF4-FFF2-40B4-BE49-F238E27FC236}">
                <a16:creationId xmlns:a16="http://schemas.microsoft.com/office/drawing/2014/main" id="{81C99BCC-B09C-4DA0-BC85-91EAE434687E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526342" y="348261"/>
            <a:ext cx="2182893" cy="1228563"/>
          </a:xfrm>
          <a:prstGeom prst="rect">
            <a:avLst/>
          </a:prstGeom>
        </p:spPr>
      </p:pic>
      <p:pic>
        <p:nvPicPr>
          <p:cNvPr id="24" name="Graphic 23">
            <a:extLst>
              <a:ext uri="{FF2B5EF4-FFF2-40B4-BE49-F238E27FC236}">
                <a16:creationId xmlns:a16="http://schemas.microsoft.com/office/drawing/2014/main" id="{76CBF232-4A9F-4CB0-AD38-D0A582DA4682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 rot="196864">
            <a:off x="6387152" y="4920214"/>
            <a:ext cx="8778938" cy="2884970"/>
          </a:xfrm>
          <a:prstGeom prst="rect">
            <a:avLst/>
          </a:prstGeom>
        </p:spPr>
      </p:pic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E98E94E-91D6-419B-AA57-9DA287A3AF26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1431212" y="3667130"/>
            <a:ext cx="3756738" cy="369332"/>
          </a:xfrm>
          <a:prstGeom prst="rect">
            <a:avLst/>
          </a:prstGeom>
        </p:spPr>
        <p:txBody>
          <a:bodyPr wrap="square">
            <a:spAutoFit/>
          </a:bodyPr>
          <a:lstStyle>
            <a:lvl1pPr>
              <a:defRPr sz="2000">
                <a:solidFill>
                  <a:schemeClr val="bg1"/>
                </a:solidFill>
                <a:latin typeface="+mn-lt"/>
              </a:defRPr>
            </a:lvl1pPr>
          </a:lstStyle>
          <a:p>
            <a:pPr lvl="0"/>
            <a:r>
              <a:rPr lang="en-US" dirty="0" err="1"/>
              <a:t>Nullam</a:t>
            </a:r>
            <a:r>
              <a:rPr lang="en-US" dirty="0"/>
              <a:t> </a:t>
            </a:r>
            <a:r>
              <a:rPr lang="en-US" dirty="0" err="1"/>
              <a:t>rhoncus</a:t>
            </a:r>
            <a:r>
              <a:rPr lang="en-US" dirty="0"/>
              <a:t>: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229C3F63-BEB0-440B-BE61-DBEF18708748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1432840" y="4231576"/>
            <a:ext cx="4663160" cy="1754326"/>
          </a:xfrm>
          <a:prstGeom prst="rect">
            <a:avLst/>
          </a:prstGeom>
        </p:spPr>
        <p:txBody>
          <a:bodyPr wrap="square">
            <a:spAutoFit/>
          </a:bodyPr>
          <a:lstStyle>
            <a:lvl1pPr>
              <a:defRPr b="1">
                <a:solidFill>
                  <a:schemeClr val="bg1"/>
                </a:solidFill>
                <a:latin typeface="+mj-lt"/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 err="1"/>
              <a:t>Nullam</a:t>
            </a:r>
            <a:r>
              <a:rPr lang="en-US" dirty="0"/>
              <a:t> </a:t>
            </a:r>
            <a:r>
              <a:rPr lang="en-US" dirty="0" err="1"/>
              <a:t>rhoncus</a:t>
            </a:r>
            <a:r>
              <a:rPr lang="en-US" dirty="0"/>
              <a:t> </a:t>
            </a:r>
            <a:r>
              <a:rPr lang="en-US" dirty="0" err="1"/>
              <a:t>aliquam</a:t>
            </a:r>
            <a:br>
              <a:rPr lang="en-US" dirty="0"/>
            </a:br>
            <a:r>
              <a:rPr lang="en-US" dirty="0" err="1"/>
              <a:t>metus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8272823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3840" userDrawn="1">
          <p15:clr>
            <a:srgbClr val="FBAE40"/>
          </p15:clr>
        </p15:guide>
        <p15:guide id="2" pos="672" userDrawn="1">
          <p15:clr>
            <a:srgbClr val="FBAE40"/>
          </p15:clr>
        </p15:guide>
        <p15:guide id="3" orient="horz" pos="2160" userDrawn="1">
          <p15:clr>
            <a:srgbClr val="FBAE40"/>
          </p15:clr>
        </p15:guide>
        <p15:guide id="4" orient="horz" pos="2736" userDrawn="1">
          <p15:clr>
            <a:srgbClr val="FBAE40"/>
          </p15:clr>
        </p15:guide>
      </p15:sldGuideLst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icture + Text (dark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icture Placeholder 8">
            <a:extLst>
              <a:ext uri="{FF2B5EF4-FFF2-40B4-BE49-F238E27FC236}">
                <a16:creationId xmlns:a16="http://schemas.microsoft.com/office/drawing/2014/main" id="{A0D2231D-AFF2-48C6-930A-F5119E3F8510}"/>
              </a:ext>
            </a:extLst>
          </p:cNvPr>
          <p:cNvSpPr>
            <a:spLocks noGrp="1"/>
          </p:cNvSpPr>
          <p:nvPr>
            <p:ph type="pic" sz="quarter" idx="10" hasCustomPrompt="1"/>
          </p:nvPr>
        </p:nvSpPr>
        <p:spPr>
          <a:xfrm>
            <a:off x="381001" y="342901"/>
            <a:ext cx="4343399" cy="5824537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/>
          <a:lstStyle>
            <a:lvl1pPr>
              <a:defRPr sz="2000"/>
            </a:lvl1pPr>
          </a:lstStyle>
          <a:p>
            <a:r>
              <a:rPr lang="en-US" dirty="0"/>
              <a:t>Picture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C0885206-23EF-4179-AE3F-20818AFEBC3A}"/>
              </a:ext>
            </a:extLst>
          </p:cNvPr>
          <p:cNvSpPr/>
          <p:nvPr userDrawn="1"/>
        </p:nvSpPr>
        <p:spPr>
          <a:xfrm>
            <a:off x="5187951" y="0"/>
            <a:ext cx="700405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5E2A0B1F-FC97-4E18-AE7A-069FE4CF893B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6003673" y="599743"/>
            <a:ext cx="3791787" cy="923330"/>
          </a:xfrm>
          <a:prstGeom prst="rect">
            <a:avLst/>
          </a:prstGeom>
        </p:spPr>
        <p:txBody>
          <a:bodyPr wrap="square">
            <a:spAutoFit/>
          </a:bodyPr>
          <a:lstStyle>
            <a:lvl1pPr>
              <a:defRPr sz="3000" b="1">
                <a:solidFill>
                  <a:schemeClr val="bg1"/>
                </a:solidFill>
                <a:latin typeface="+mj-lt"/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 err="1"/>
              <a:t>Nullam</a:t>
            </a:r>
            <a:r>
              <a:rPr lang="en-US" dirty="0"/>
              <a:t> </a:t>
            </a:r>
            <a:r>
              <a:rPr lang="en-US" dirty="0" err="1"/>
              <a:t>rhoncus</a:t>
            </a:r>
            <a:r>
              <a:rPr lang="en-US" dirty="0"/>
              <a:t> </a:t>
            </a:r>
            <a:r>
              <a:rPr lang="en-US" dirty="0" err="1"/>
              <a:t>aliquam</a:t>
            </a:r>
            <a:r>
              <a:rPr lang="en-US" dirty="0"/>
              <a:t> </a:t>
            </a:r>
            <a:r>
              <a:rPr lang="en-US" dirty="0" err="1"/>
              <a:t>metus</a:t>
            </a:r>
            <a:endParaRPr lang="en-US" dirty="0"/>
          </a:p>
        </p:txBody>
      </p:sp>
      <p:sp>
        <p:nvSpPr>
          <p:cNvPr id="13" name="Text Placeholder 12">
            <a:extLst>
              <a:ext uri="{FF2B5EF4-FFF2-40B4-BE49-F238E27FC236}">
                <a16:creationId xmlns:a16="http://schemas.microsoft.com/office/drawing/2014/main" id="{0E3CFBE8-AD45-4015-A1AD-A5EDAD047570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6008602" y="1657022"/>
            <a:ext cx="5803987" cy="4252959"/>
          </a:xfrm>
          <a:prstGeom prst="rect">
            <a:avLst/>
          </a:prstGeom>
        </p:spPr>
        <p:txBody>
          <a:bodyPr wrap="square">
            <a:spAutoFit/>
          </a:bodyPr>
          <a:lstStyle>
            <a:lvl1pPr>
              <a:lnSpc>
                <a:spcPct val="150000"/>
              </a:lnSpc>
              <a:defRPr sz="1600">
                <a:solidFill>
                  <a:schemeClr val="bg1"/>
                </a:solidFill>
                <a:latin typeface="+mn-lt"/>
              </a:defRPr>
            </a:lvl1pPr>
          </a:lstStyle>
          <a:p>
            <a:pPr lvl="0"/>
            <a:r>
              <a:rPr lang="en-US" dirty="0"/>
              <a:t>Class </a:t>
            </a:r>
            <a:r>
              <a:rPr lang="en-US" dirty="0" err="1"/>
              <a:t>aptent</a:t>
            </a:r>
            <a:r>
              <a:rPr lang="en-US" dirty="0"/>
              <a:t> </a:t>
            </a:r>
            <a:r>
              <a:rPr lang="en-US" dirty="0" err="1"/>
              <a:t>taciti</a:t>
            </a:r>
            <a:r>
              <a:rPr lang="en-US" dirty="0"/>
              <a:t> </a:t>
            </a:r>
            <a:r>
              <a:rPr lang="en-US" dirty="0" err="1"/>
              <a:t>sociosqu</a:t>
            </a:r>
            <a:r>
              <a:rPr lang="en-US" dirty="0"/>
              <a:t> ad </a:t>
            </a:r>
            <a:r>
              <a:rPr lang="en-US" dirty="0" err="1"/>
              <a:t>litora</a:t>
            </a:r>
            <a:r>
              <a:rPr lang="en-US" dirty="0"/>
              <a:t> </a:t>
            </a:r>
            <a:r>
              <a:rPr lang="en-US" dirty="0" err="1"/>
              <a:t>torquent</a:t>
            </a:r>
            <a:r>
              <a:rPr lang="en-US" dirty="0"/>
              <a:t> per </a:t>
            </a:r>
            <a:r>
              <a:rPr lang="en-US" dirty="0" err="1"/>
              <a:t>conubia</a:t>
            </a:r>
            <a:r>
              <a:rPr lang="en-US" dirty="0"/>
              <a:t> nostra, per </a:t>
            </a:r>
            <a:r>
              <a:rPr lang="en-US" dirty="0" err="1"/>
              <a:t>inceptos</a:t>
            </a:r>
            <a:r>
              <a:rPr lang="en-US" dirty="0"/>
              <a:t> </a:t>
            </a:r>
            <a:r>
              <a:rPr lang="en-US" dirty="0" err="1"/>
              <a:t>hymenaeos</a:t>
            </a:r>
            <a:r>
              <a:rPr lang="en-US" dirty="0"/>
              <a:t>. </a:t>
            </a:r>
            <a:r>
              <a:rPr lang="en-US" dirty="0" err="1"/>
              <a:t>Mauris</a:t>
            </a:r>
            <a:r>
              <a:rPr lang="en-US" dirty="0"/>
              <a:t> </a:t>
            </a:r>
            <a:r>
              <a:rPr lang="en-US" dirty="0" err="1"/>
              <a:t>metus</a:t>
            </a:r>
            <a:r>
              <a:rPr lang="en-US" dirty="0"/>
              <a:t>. </a:t>
            </a:r>
            <a:r>
              <a:rPr lang="en-US" dirty="0" err="1"/>
              <a:t>Nullam</a:t>
            </a:r>
            <a:r>
              <a:rPr lang="en-US" dirty="0"/>
              <a:t> </a:t>
            </a:r>
            <a:r>
              <a:rPr lang="en-US" dirty="0" err="1"/>
              <a:t>sapien</a:t>
            </a:r>
            <a:r>
              <a:rPr lang="en-US" dirty="0"/>
              <a:t> </a:t>
            </a:r>
            <a:r>
              <a:rPr lang="en-US" dirty="0" err="1"/>
              <a:t>sem</a:t>
            </a:r>
            <a:r>
              <a:rPr lang="en-US" dirty="0"/>
              <a:t>, </a:t>
            </a:r>
            <a:r>
              <a:rPr lang="en-US" dirty="0" err="1"/>
              <a:t>ornare</a:t>
            </a:r>
            <a:r>
              <a:rPr lang="en-US" dirty="0"/>
              <a:t> ac, </a:t>
            </a:r>
            <a:r>
              <a:rPr lang="en-US" dirty="0" err="1"/>
              <a:t>nonummy</a:t>
            </a:r>
            <a:r>
              <a:rPr lang="en-US" dirty="0"/>
              <a:t> non, </a:t>
            </a:r>
            <a:r>
              <a:rPr lang="en-US" dirty="0" err="1"/>
              <a:t>lobortis</a:t>
            </a:r>
            <a:r>
              <a:rPr lang="en-US" dirty="0"/>
              <a:t> a </a:t>
            </a:r>
            <a:r>
              <a:rPr lang="en-US" dirty="0" err="1"/>
              <a:t>enim</a:t>
            </a:r>
            <a:r>
              <a:rPr lang="en-US" dirty="0"/>
              <a:t>.</a:t>
            </a:r>
          </a:p>
          <a:p>
            <a:pPr lvl="0"/>
            <a:endParaRPr lang="en-US" dirty="0"/>
          </a:p>
          <a:p>
            <a:pPr lvl="0"/>
            <a:r>
              <a:rPr lang="en-US" dirty="0" err="1"/>
              <a:t>Nullam</a:t>
            </a:r>
            <a:r>
              <a:rPr lang="en-US" dirty="0"/>
              <a:t> </a:t>
            </a:r>
            <a:r>
              <a:rPr lang="en-US" dirty="0" err="1"/>
              <a:t>rhoncus</a:t>
            </a:r>
            <a:r>
              <a:rPr lang="en-US" dirty="0"/>
              <a:t> </a:t>
            </a:r>
            <a:r>
              <a:rPr lang="en-US" dirty="0" err="1"/>
              <a:t>aliquam</a:t>
            </a:r>
            <a:r>
              <a:rPr lang="en-US" dirty="0"/>
              <a:t> </a:t>
            </a:r>
            <a:r>
              <a:rPr lang="en-US" dirty="0" err="1"/>
              <a:t>metus</a:t>
            </a:r>
            <a:r>
              <a:rPr lang="en-US" dirty="0"/>
              <a:t>. Integer </a:t>
            </a:r>
            <a:r>
              <a:rPr lang="en-US" dirty="0" err="1"/>
              <a:t>pellentesque</a:t>
            </a:r>
            <a:r>
              <a:rPr lang="en-US" dirty="0"/>
              <a:t> </a:t>
            </a:r>
            <a:r>
              <a:rPr lang="en-US" dirty="0" err="1"/>
              <a:t>quam</a:t>
            </a:r>
            <a:r>
              <a:rPr lang="en-US" dirty="0"/>
              <a:t> vel </a:t>
            </a:r>
            <a:r>
              <a:rPr lang="en-US" dirty="0" err="1"/>
              <a:t>velit</a:t>
            </a:r>
            <a:r>
              <a:rPr lang="en-US" dirty="0"/>
              <a:t>. Sed </a:t>
            </a:r>
            <a:r>
              <a:rPr lang="en-US" dirty="0" err="1"/>
              <a:t>elit</a:t>
            </a:r>
            <a:r>
              <a:rPr lang="en-US" dirty="0"/>
              <a:t> dui, </a:t>
            </a:r>
            <a:r>
              <a:rPr lang="en-US" dirty="0" err="1"/>
              <a:t>pellentesque</a:t>
            </a:r>
            <a:r>
              <a:rPr lang="en-US" dirty="0"/>
              <a:t> a, </a:t>
            </a:r>
            <a:r>
              <a:rPr lang="en-US" dirty="0" err="1"/>
              <a:t>faucibus</a:t>
            </a:r>
            <a:r>
              <a:rPr lang="en-US" dirty="0"/>
              <a:t> vel, </a:t>
            </a:r>
            <a:r>
              <a:rPr lang="en-US" dirty="0" err="1"/>
              <a:t>interdum</a:t>
            </a:r>
            <a:r>
              <a:rPr lang="en-US" dirty="0"/>
              <a:t> </a:t>
            </a:r>
            <a:r>
              <a:rPr lang="en-US" dirty="0" err="1"/>
              <a:t>nec</a:t>
            </a:r>
            <a:r>
              <a:rPr lang="en-US" dirty="0"/>
              <a:t>, diam. Maecenas </a:t>
            </a:r>
            <a:r>
              <a:rPr lang="en-US" dirty="0" err="1"/>
              <a:t>aliquet</a:t>
            </a:r>
            <a:r>
              <a:rPr lang="en-US" dirty="0"/>
              <a:t> </a:t>
            </a:r>
            <a:r>
              <a:rPr lang="en-US" dirty="0" err="1"/>
              <a:t>accumsan</a:t>
            </a:r>
            <a:r>
              <a:rPr lang="en-US" dirty="0"/>
              <a:t> </a:t>
            </a:r>
            <a:r>
              <a:rPr lang="en-US" dirty="0" err="1"/>
              <a:t>leo</a:t>
            </a:r>
            <a:r>
              <a:rPr lang="en-US" dirty="0"/>
              <a:t>.</a:t>
            </a:r>
          </a:p>
          <a:p>
            <a:pPr lvl="0"/>
            <a:endParaRPr lang="en-US" dirty="0"/>
          </a:p>
          <a:p>
            <a:pPr lvl="0"/>
            <a:r>
              <a:rPr lang="en-US" dirty="0"/>
              <a:t>Proin in </a:t>
            </a:r>
            <a:r>
              <a:rPr lang="en-US" dirty="0" err="1"/>
              <a:t>tellus</a:t>
            </a:r>
            <a:r>
              <a:rPr lang="en-US" dirty="0"/>
              <a:t> sit </a:t>
            </a:r>
            <a:r>
              <a:rPr lang="en-US" dirty="0" err="1"/>
              <a:t>amet</a:t>
            </a:r>
            <a:r>
              <a:rPr lang="en-US" dirty="0"/>
              <a:t> </a:t>
            </a:r>
            <a:r>
              <a:rPr lang="en-US" dirty="0" err="1"/>
              <a:t>nibh</a:t>
            </a:r>
            <a:r>
              <a:rPr lang="en-US" dirty="0"/>
              <a:t> </a:t>
            </a:r>
            <a:r>
              <a:rPr lang="en-US" dirty="0" err="1"/>
              <a:t>dignissim</a:t>
            </a:r>
            <a:r>
              <a:rPr lang="en-US" dirty="0"/>
              <a:t> </a:t>
            </a:r>
            <a:r>
              <a:rPr lang="en-US" dirty="0" err="1"/>
              <a:t>sagittis</a:t>
            </a:r>
            <a:r>
              <a:rPr lang="en-US" dirty="0"/>
              <a:t>. </a:t>
            </a:r>
            <a:r>
              <a:rPr lang="en-US" dirty="0" err="1"/>
              <a:t>Nulla</a:t>
            </a:r>
            <a:r>
              <a:rPr lang="en-US" dirty="0"/>
              <a:t> </a:t>
            </a:r>
            <a:r>
              <a:rPr lang="en-US" dirty="0" err="1"/>
              <a:t>quis</a:t>
            </a:r>
            <a:r>
              <a:rPr lang="en-US" dirty="0"/>
              <a:t> diam. Morbi </a:t>
            </a:r>
            <a:r>
              <a:rPr lang="en-US" dirty="0" err="1"/>
              <a:t>leo</a:t>
            </a:r>
            <a:r>
              <a:rPr lang="en-US" dirty="0"/>
              <a:t> mi, </a:t>
            </a:r>
            <a:r>
              <a:rPr lang="en-US" dirty="0" err="1"/>
              <a:t>nonummy</a:t>
            </a:r>
            <a:r>
              <a:rPr lang="en-US" dirty="0"/>
              <a:t> </a:t>
            </a:r>
            <a:r>
              <a:rPr lang="en-US" dirty="0" err="1"/>
              <a:t>eget</a:t>
            </a:r>
            <a:r>
              <a:rPr lang="en-US" dirty="0"/>
              <a:t> </a:t>
            </a:r>
            <a:r>
              <a:rPr lang="en-US" dirty="0" err="1"/>
              <a:t>tristique</a:t>
            </a:r>
            <a:r>
              <a:rPr lang="en-US" dirty="0"/>
              <a:t> non, </a:t>
            </a:r>
            <a:r>
              <a:rPr lang="en-US" dirty="0" err="1"/>
              <a:t>rhoncus</a:t>
            </a:r>
            <a:r>
              <a:rPr lang="en-US" dirty="0"/>
              <a:t> non </a:t>
            </a:r>
            <a:r>
              <a:rPr lang="en-US" dirty="0" err="1"/>
              <a:t>leo</a:t>
            </a:r>
            <a:r>
              <a:rPr lang="en-US" dirty="0"/>
              <a:t>.</a:t>
            </a:r>
          </a:p>
        </p:txBody>
      </p:sp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0B794E20-1A38-4F29-BD9D-A115418755B0}"/>
              </a:ext>
            </a:extLst>
          </p:cNvPr>
          <p:cNvSpPr>
            <a:spLocks noGrp="1"/>
          </p:cNvSpPr>
          <p:nvPr>
            <p:ph type="ftr" sz="quarter" idx="18"/>
          </p:nvPr>
        </p:nvSpPr>
        <p:spPr>
          <a:xfrm>
            <a:off x="290928" y="6235110"/>
            <a:ext cx="4114800" cy="365125"/>
          </a:xfrm>
        </p:spPr>
        <p:txBody>
          <a:bodyPr/>
          <a:lstStyle/>
          <a:p>
            <a:r>
              <a:rPr lang="en-US" dirty="0" err="1"/>
              <a:t>Cestovní</a:t>
            </a:r>
            <a:r>
              <a:rPr lang="en-US" dirty="0"/>
              <a:t> </a:t>
            </a:r>
            <a:r>
              <a:rPr lang="en-US" dirty="0" err="1"/>
              <a:t>ruch</a:t>
            </a:r>
            <a:r>
              <a:rPr lang="en-US" dirty="0"/>
              <a:t> </a:t>
            </a:r>
            <a:r>
              <a:rPr lang="en-US" dirty="0" err="1"/>
              <a:t>ve</a:t>
            </a:r>
            <a:r>
              <a:rPr lang="en-US" dirty="0"/>
              <a:t> </a:t>
            </a:r>
            <a:r>
              <a:rPr lang="en-US" dirty="0" err="1"/>
              <a:t>Zlínském</a:t>
            </a:r>
            <a:r>
              <a:rPr lang="en-US" dirty="0"/>
              <a:t> </a:t>
            </a:r>
            <a:r>
              <a:rPr lang="en-US" dirty="0" err="1"/>
              <a:t>kraji</a:t>
            </a:r>
            <a:r>
              <a:rPr lang="en-US" dirty="0"/>
              <a:t> 2023</a:t>
            </a:r>
          </a:p>
        </p:txBody>
      </p:sp>
    </p:spTree>
    <p:extLst>
      <p:ext uri="{BB962C8B-B14F-4D97-AF65-F5344CB8AC3E}">
        <p14:creationId xmlns:p14="http://schemas.microsoft.com/office/powerpoint/2010/main" val="4043555194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3840" userDrawn="1">
          <p15:clr>
            <a:srgbClr val="FBAE40"/>
          </p15:clr>
        </p15:guide>
        <p15:guide id="2" pos="2976" userDrawn="1">
          <p15:clr>
            <a:srgbClr val="FBAE40"/>
          </p15:clr>
        </p15:guide>
        <p15:guide id="3" orient="horz" pos="2160" userDrawn="1">
          <p15:clr>
            <a:srgbClr val="FBAE40"/>
          </p15:clr>
        </p15:guide>
        <p15:guide id="4" orient="horz" pos="432" userDrawn="1">
          <p15:clr>
            <a:srgbClr val="FBAE40"/>
          </p15:clr>
        </p15:guide>
        <p15:guide id="5" orient="horz" pos="1152" userDrawn="1">
          <p15:clr>
            <a:srgbClr val="FBAE40"/>
          </p15:clr>
        </p15:guide>
      </p15:sldGuideLst>
    </p:ext>
  </p:extLs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only (dark BG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C0885206-23EF-4179-AE3F-20818AFEBC3A}"/>
              </a:ext>
            </a:extLst>
          </p:cNvPr>
          <p:cNvSpPr/>
          <p:nvPr userDrawn="1"/>
        </p:nvSpPr>
        <p:spPr>
          <a:xfrm>
            <a:off x="-2508" y="0"/>
            <a:ext cx="11371548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n>
                <a:noFill/>
              </a:ln>
            </a:endParaRPr>
          </a:p>
        </p:txBody>
      </p:sp>
      <p:pic>
        <p:nvPicPr>
          <p:cNvPr id="8" name="Graphic 7">
            <a:extLst>
              <a:ext uri="{FF2B5EF4-FFF2-40B4-BE49-F238E27FC236}">
                <a16:creationId xmlns:a16="http://schemas.microsoft.com/office/drawing/2014/main" id="{D6A681E9-9B2D-426B-958E-B93607F7F124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 rot="19768691">
            <a:off x="8199710" y="4134564"/>
            <a:ext cx="7504203" cy="2466062"/>
          </a:xfrm>
          <a:prstGeom prst="rect">
            <a:avLst/>
          </a:prstGeom>
        </p:spPr>
      </p:pic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C7637E92-A9CE-4252-AB38-4F9F9D15029E}"/>
              </a:ext>
            </a:extLst>
          </p:cNvPr>
          <p:cNvCxnSpPr>
            <a:cxnSpLocks/>
          </p:cNvCxnSpPr>
          <p:nvPr userDrawn="1"/>
        </p:nvCxnSpPr>
        <p:spPr>
          <a:xfrm>
            <a:off x="1066800" y="1706308"/>
            <a:ext cx="912019" cy="0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2508A5DD-ACC2-4FD5-B701-42A8062EAC6C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974724" y="601860"/>
            <a:ext cx="4445000" cy="923330"/>
          </a:xfrm>
          <a:prstGeom prst="rect">
            <a:avLst/>
          </a:prstGeom>
        </p:spPr>
        <p:txBody>
          <a:bodyPr>
            <a:spAutoFit/>
          </a:bodyPr>
          <a:lstStyle>
            <a:lvl1pPr>
              <a:defRPr sz="3000" b="1">
                <a:solidFill>
                  <a:schemeClr val="bg1"/>
                </a:solidFill>
                <a:latin typeface="+mj-lt"/>
              </a:defRPr>
            </a:lvl1pPr>
          </a:lstStyle>
          <a:p>
            <a:pPr lvl="0"/>
            <a:r>
              <a:rPr lang="en-US" dirty="0" err="1"/>
              <a:t>Nullam</a:t>
            </a:r>
            <a:r>
              <a:rPr lang="en-US" dirty="0"/>
              <a:t> </a:t>
            </a:r>
            <a:r>
              <a:rPr lang="en-US" dirty="0" err="1"/>
              <a:t>rhoncus</a:t>
            </a:r>
            <a:br>
              <a:rPr lang="en-US" dirty="0"/>
            </a:br>
            <a:r>
              <a:rPr lang="en-US" dirty="0" err="1"/>
              <a:t>aliquam</a:t>
            </a:r>
            <a:r>
              <a:rPr lang="en-US" dirty="0"/>
              <a:t> </a:t>
            </a:r>
            <a:r>
              <a:rPr lang="en-US" dirty="0" err="1"/>
              <a:t>metus</a:t>
            </a:r>
            <a:endParaRPr lang="en-US" dirty="0"/>
          </a:p>
        </p:txBody>
      </p:sp>
      <p:sp>
        <p:nvSpPr>
          <p:cNvPr id="17" name="Text Placeholder 12">
            <a:extLst>
              <a:ext uri="{FF2B5EF4-FFF2-40B4-BE49-F238E27FC236}">
                <a16:creationId xmlns:a16="http://schemas.microsoft.com/office/drawing/2014/main" id="{0065F194-F79D-419B-8C5F-243B58053DF2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980257" y="1907453"/>
            <a:ext cx="6049986" cy="3995004"/>
          </a:xfrm>
          <a:prstGeom prst="rect">
            <a:avLst/>
          </a:prstGeom>
        </p:spPr>
        <p:txBody>
          <a:bodyPr wrap="square">
            <a:spAutoFit/>
          </a:bodyPr>
          <a:lstStyle>
            <a:lvl1pPr>
              <a:lnSpc>
                <a:spcPct val="150000"/>
              </a:lnSpc>
              <a:defRPr sz="1600">
                <a:solidFill>
                  <a:schemeClr val="bg1"/>
                </a:solidFill>
                <a:latin typeface="+mn-lt"/>
              </a:defRPr>
            </a:lvl1pPr>
          </a:lstStyle>
          <a:p>
            <a:pPr lvl="0"/>
            <a:r>
              <a:rPr lang="en-US" dirty="0"/>
              <a:t>Class </a:t>
            </a:r>
            <a:r>
              <a:rPr lang="en-US" dirty="0" err="1"/>
              <a:t>aptent</a:t>
            </a:r>
            <a:r>
              <a:rPr lang="en-US" dirty="0"/>
              <a:t> </a:t>
            </a:r>
            <a:r>
              <a:rPr lang="en-US" dirty="0" err="1"/>
              <a:t>taciti</a:t>
            </a:r>
            <a:r>
              <a:rPr lang="en-US" dirty="0"/>
              <a:t> </a:t>
            </a:r>
            <a:r>
              <a:rPr lang="en-US" dirty="0" err="1"/>
              <a:t>sociosqu</a:t>
            </a:r>
            <a:r>
              <a:rPr lang="en-US" dirty="0"/>
              <a:t> ad </a:t>
            </a:r>
            <a:r>
              <a:rPr lang="en-US" dirty="0" err="1"/>
              <a:t>litora</a:t>
            </a:r>
            <a:r>
              <a:rPr lang="en-US" dirty="0"/>
              <a:t> </a:t>
            </a:r>
            <a:r>
              <a:rPr lang="en-US" dirty="0" err="1"/>
              <a:t>torquent</a:t>
            </a:r>
            <a:r>
              <a:rPr lang="en-US" dirty="0"/>
              <a:t> per </a:t>
            </a:r>
            <a:r>
              <a:rPr lang="en-US" dirty="0" err="1"/>
              <a:t>conubia</a:t>
            </a:r>
            <a:r>
              <a:rPr lang="en-US" dirty="0"/>
              <a:t> nostra, per </a:t>
            </a:r>
            <a:r>
              <a:rPr lang="en-US" dirty="0" err="1"/>
              <a:t>inceptos</a:t>
            </a:r>
            <a:r>
              <a:rPr lang="en-US" dirty="0"/>
              <a:t> </a:t>
            </a:r>
            <a:r>
              <a:rPr lang="en-US" dirty="0" err="1"/>
              <a:t>hymenaeos</a:t>
            </a:r>
            <a:r>
              <a:rPr lang="en-US" dirty="0"/>
              <a:t>. </a:t>
            </a:r>
            <a:r>
              <a:rPr lang="en-US" dirty="0" err="1"/>
              <a:t>Mauris</a:t>
            </a:r>
            <a:r>
              <a:rPr lang="en-US" dirty="0"/>
              <a:t> </a:t>
            </a:r>
            <a:r>
              <a:rPr lang="en-US" dirty="0" err="1"/>
              <a:t>metus</a:t>
            </a:r>
            <a:r>
              <a:rPr lang="en-US" dirty="0"/>
              <a:t>. </a:t>
            </a:r>
            <a:r>
              <a:rPr lang="en-US" dirty="0" err="1"/>
              <a:t>Nullam</a:t>
            </a:r>
            <a:r>
              <a:rPr lang="en-US" dirty="0"/>
              <a:t> </a:t>
            </a:r>
            <a:r>
              <a:rPr lang="en-US" dirty="0" err="1"/>
              <a:t>sapien</a:t>
            </a:r>
            <a:r>
              <a:rPr lang="en-US" dirty="0"/>
              <a:t> </a:t>
            </a:r>
            <a:r>
              <a:rPr lang="en-US" dirty="0" err="1"/>
              <a:t>sem</a:t>
            </a:r>
            <a:r>
              <a:rPr lang="en-US" dirty="0"/>
              <a:t>, </a:t>
            </a:r>
            <a:r>
              <a:rPr lang="en-US" dirty="0" err="1"/>
              <a:t>ornare</a:t>
            </a:r>
            <a:r>
              <a:rPr lang="en-US" dirty="0"/>
              <a:t> ac, </a:t>
            </a:r>
            <a:r>
              <a:rPr lang="en-US" dirty="0" err="1"/>
              <a:t>nonummy</a:t>
            </a:r>
            <a:r>
              <a:rPr lang="en-US" dirty="0"/>
              <a:t> non, </a:t>
            </a:r>
            <a:r>
              <a:rPr lang="en-US" dirty="0" err="1"/>
              <a:t>lobortis</a:t>
            </a:r>
            <a:r>
              <a:rPr lang="en-US" dirty="0"/>
              <a:t> a </a:t>
            </a:r>
            <a:r>
              <a:rPr lang="en-US" dirty="0" err="1"/>
              <a:t>enim</a:t>
            </a:r>
            <a:r>
              <a:rPr lang="en-US" dirty="0"/>
              <a:t>.</a:t>
            </a:r>
          </a:p>
          <a:p>
            <a:pPr lvl="0"/>
            <a:endParaRPr lang="en-US" dirty="0"/>
          </a:p>
          <a:p>
            <a:pPr lvl="0"/>
            <a:r>
              <a:rPr lang="en-US" dirty="0" err="1"/>
              <a:t>Nullam</a:t>
            </a:r>
            <a:r>
              <a:rPr lang="en-US" dirty="0"/>
              <a:t> </a:t>
            </a:r>
            <a:r>
              <a:rPr lang="en-US" dirty="0" err="1"/>
              <a:t>rhoncus</a:t>
            </a:r>
            <a:r>
              <a:rPr lang="en-US" dirty="0"/>
              <a:t> </a:t>
            </a:r>
            <a:r>
              <a:rPr lang="en-US" dirty="0" err="1"/>
              <a:t>aliquam</a:t>
            </a:r>
            <a:r>
              <a:rPr lang="en-US" dirty="0"/>
              <a:t> </a:t>
            </a:r>
            <a:r>
              <a:rPr lang="en-US" dirty="0" err="1"/>
              <a:t>metus</a:t>
            </a:r>
            <a:r>
              <a:rPr lang="en-US" dirty="0"/>
              <a:t>. Integer </a:t>
            </a:r>
            <a:r>
              <a:rPr lang="en-US" dirty="0" err="1"/>
              <a:t>pellentesque</a:t>
            </a:r>
            <a:r>
              <a:rPr lang="en-US" dirty="0"/>
              <a:t> </a:t>
            </a:r>
            <a:r>
              <a:rPr lang="en-US" dirty="0" err="1"/>
              <a:t>quam</a:t>
            </a:r>
            <a:r>
              <a:rPr lang="en-US" dirty="0"/>
              <a:t> vel </a:t>
            </a:r>
            <a:r>
              <a:rPr lang="en-US" dirty="0" err="1"/>
              <a:t>velit</a:t>
            </a:r>
            <a:r>
              <a:rPr lang="en-US" dirty="0"/>
              <a:t>. Sed </a:t>
            </a:r>
            <a:r>
              <a:rPr lang="en-US" dirty="0" err="1"/>
              <a:t>elit</a:t>
            </a:r>
            <a:r>
              <a:rPr lang="en-US" dirty="0"/>
              <a:t> dui, </a:t>
            </a:r>
            <a:r>
              <a:rPr lang="en-US" dirty="0" err="1"/>
              <a:t>pellentesque</a:t>
            </a:r>
            <a:r>
              <a:rPr lang="en-US" dirty="0"/>
              <a:t> a, </a:t>
            </a:r>
            <a:r>
              <a:rPr lang="en-US" dirty="0" err="1"/>
              <a:t>faucibus</a:t>
            </a:r>
            <a:r>
              <a:rPr lang="en-US" dirty="0"/>
              <a:t> vel, </a:t>
            </a:r>
            <a:r>
              <a:rPr lang="en-US" dirty="0" err="1"/>
              <a:t>interdum</a:t>
            </a:r>
            <a:r>
              <a:rPr lang="en-US" dirty="0"/>
              <a:t> </a:t>
            </a:r>
            <a:r>
              <a:rPr lang="en-US" dirty="0" err="1"/>
              <a:t>nec</a:t>
            </a:r>
            <a:r>
              <a:rPr lang="en-US" dirty="0"/>
              <a:t>, diam. Maecenas </a:t>
            </a:r>
            <a:r>
              <a:rPr lang="en-US" dirty="0" err="1"/>
              <a:t>aliquet</a:t>
            </a:r>
            <a:r>
              <a:rPr lang="en-US" dirty="0"/>
              <a:t> </a:t>
            </a:r>
            <a:r>
              <a:rPr lang="en-US" dirty="0" err="1"/>
              <a:t>accumsan</a:t>
            </a:r>
            <a:r>
              <a:rPr lang="en-US" dirty="0"/>
              <a:t> </a:t>
            </a:r>
            <a:r>
              <a:rPr lang="en-US" dirty="0" err="1"/>
              <a:t>leo</a:t>
            </a:r>
            <a:r>
              <a:rPr lang="en-US" dirty="0"/>
              <a:t>. Proin in </a:t>
            </a:r>
            <a:r>
              <a:rPr lang="en-US" dirty="0" err="1"/>
              <a:t>tellus</a:t>
            </a:r>
            <a:r>
              <a:rPr lang="en-US" dirty="0"/>
              <a:t> sit </a:t>
            </a:r>
            <a:r>
              <a:rPr lang="en-US" dirty="0" err="1"/>
              <a:t>amet</a:t>
            </a:r>
            <a:r>
              <a:rPr lang="en-US" dirty="0"/>
              <a:t> </a:t>
            </a:r>
            <a:r>
              <a:rPr lang="en-US" dirty="0" err="1"/>
              <a:t>nibh</a:t>
            </a:r>
            <a:r>
              <a:rPr lang="en-US" dirty="0"/>
              <a:t> </a:t>
            </a:r>
            <a:r>
              <a:rPr lang="en-US" dirty="0" err="1"/>
              <a:t>dignissim</a:t>
            </a:r>
            <a:r>
              <a:rPr lang="en-US" dirty="0"/>
              <a:t> </a:t>
            </a:r>
            <a:r>
              <a:rPr lang="en-US" dirty="0" err="1"/>
              <a:t>sagittis</a:t>
            </a:r>
            <a:r>
              <a:rPr lang="en-US" dirty="0"/>
              <a:t>. </a:t>
            </a:r>
            <a:r>
              <a:rPr lang="en-US" dirty="0" err="1"/>
              <a:t>Nulla</a:t>
            </a:r>
            <a:r>
              <a:rPr lang="en-US" dirty="0"/>
              <a:t> </a:t>
            </a:r>
            <a:r>
              <a:rPr lang="en-US" dirty="0" err="1"/>
              <a:t>quis</a:t>
            </a:r>
            <a:r>
              <a:rPr lang="en-US" dirty="0"/>
              <a:t> diam. Morbi </a:t>
            </a:r>
            <a:r>
              <a:rPr lang="en-US" dirty="0" err="1"/>
              <a:t>leo</a:t>
            </a:r>
            <a:r>
              <a:rPr lang="en-US" dirty="0"/>
              <a:t> mi, </a:t>
            </a:r>
            <a:r>
              <a:rPr lang="en-US" dirty="0" err="1"/>
              <a:t>nonummy</a:t>
            </a:r>
            <a:r>
              <a:rPr lang="en-US" dirty="0"/>
              <a:t> </a:t>
            </a:r>
            <a:r>
              <a:rPr lang="en-US" dirty="0" err="1"/>
              <a:t>eget</a:t>
            </a:r>
            <a:r>
              <a:rPr lang="en-US" dirty="0"/>
              <a:t> </a:t>
            </a:r>
            <a:r>
              <a:rPr lang="en-US" dirty="0" err="1"/>
              <a:t>tristique</a:t>
            </a:r>
            <a:r>
              <a:rPr lang="en-US" dirty="0"/>
              <a:t> non, </a:t>
            </a:r>
            <a:r>
              <a:rPr lang="en-US" dirty="0" err="1"/>
              <a:t>rhoncus</a:t>
            </a:r>
            <a:r>
              <a:rPr lang="en-US" dirty="0"/>
              <a:t> non </a:t>
            </a:r>
            <a:r>
              <a:rPr lang="en-US" dirty="0" err="1"/>
              <a:t>leo</a:t>
            </a:r>
            <a:r>
              <a:rPr lang="en-US" dirty="0"/>
              <a:t>. Duis ante </a:t>
            </a:r>
            <a:r>
              <a:rPr lang="en-US" dirty="0" err="1"/>
              <a:t>orci</a:t>
            </a:r>
            <a:r>
              <a:rPr lang="en-US" dirty="0"/>
              <a:t>, </a:t>
            </a:r>
            <a:r>
              <a:rPr lang="en-US" dirty="0" err="1"/>
              <a:t>molestie</a:t>
            </a:r>
            <a:r>
              <a:rPr lang="en-US" dirty="0"/>
              <a:t> vitae </a:t>
            </a:r>
            <a:r>
              <a:rPr lang="en-US" dirty="0" err="1"/>
              <a:t>vehicula</a:t>
            </a:r>
            <a:r>
              <a:rPr lang="en-US" dirty="0"/>
              <a:t> </a:t>
            </a:r>
            <a:r>
              <a:rPr lang="en-US" dirty="0" err="1"/>
              <a:t>venenatis</a:t>
            </a:r>
            <a:r>
              <a:rPr lang="en-US" dirty="0"/>
              <a:t>, </a:t>
            </a:r>
            <a:r>
              <a:rPr lang="en-US" dirty="0" err="1"/>
              <a:t>tincidunt</a:t>
            </a:r>
            <a:r>
              <a:rPr lang="en-US" dirty="0"/>
              <a:t> ac </a:t>
            </a:r>
            <a:r>
              <a:rPr lang="en-US" dirty="0" err="1"/>
              <a:t>pede</a:t>
            </a:r>
            <a:r>
              <a:rPr lang="en-US" dirty="0"/>
              <a:t>.</a:t>
            </a:r>
          </a:p>
        </p:txBody>
      </p:sp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A53E32C4-88B5-432A-ACEB-602EEC96DB5E}"/>
              </a:ext>
            </a:extLst>
          </p:cNvPr>
          <p:cNvSpPr>
            <a:spLocks noGrp="1"/>
          </p:cNvSpPr>
          <p:nvPr>
            <p:ph type="ftr" sz="quarter" idx="19"/>
          </p:nvPr>
        </p:nvSpPr>
        <p:spPr>
          <a:xfrm>
            <a:off x="290928" y="6235110"/>
            <a:ext cx="4114800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dirty="0" err="1"/>
              <a:t>Cestovní</a:t>
            </a:r>
            <a:r>
              <a:rPr lang="en-US" dirty="0"/>
              <a:t> </a:t>
            </a:r>
            <a:r>
              <a:rPr lang="en-US" dirty="0" err="1"/>
              <a:t>ruch</a:t>
            </a:r>
            <a:r>
              <a:rPr lang="en-US" dirty="0"/>
              <a:t> </a:t>
            </a:r>
            <a:r>
              <a:rPr lang="en-US" dirty="0" err="1"/>
              <a:t>ve</a:t>
            </a:r>
            <a:r>
              <a:rPr lang="en-US" dirty="0"/>
              <a:t> </a:t>
            </a:r>
            <a:r>
              <a:rPr lang="en-US" dirty="0" err="1"/>
              <a:t>Zlínském</a:t>
            </a:r>
            <a:r>
              <a:rPr lang="en-US" dirty="0"/>
              <a:t> </a:t>
            </a:r>
            <a:r>
              <a:rPr lang="en-US" dirty="0" err="1"/>
              <a:t>kraji</a:t>
            </a:r>
            <a:r>
              <a:rPr lang="en-US" dirty="0"/>
              <a:t> 2023</a:t>
            </a:r>
          </a:p>
        </p:txBody>
      </p:sp>
    </p:spTree>
    <p:extLst>
      <p:ext uri="{BB962C8B-B14F-4D97-AF65-F5344CB8AC3E}">
        <p14:creationId xmlns:p14="http://schemas.microsoft.com/office/powerpoint/2010/main" val="548201506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3840" userDrawn="1">
          <p15:clr>
            <a:srgbClr val="FBAE40"/>
          </p15:clr>
        </p15:guide>
        <p15:guide id="2" pos="672" userDrawn="1">
          <p15:clr>
            <a:srgbClr val="FBAE40"/>
          </p15:clr>
        </p15:guide>
        <p15:guide id="3" orient="horz" pos="2160" userDrawn="1">
          <p15:clr>
            <a:srgbClr val="FBAE40"/>
          </p15:clr>
        </p15:guide>
        <p15:guide id="4" orient="horz" pos="432" userDrawn="1">
          <p15:clr>
            <a:srgbClr val="FBAE40"/>
          </p15:clr>
        </p15:guide>
      </p15:sldGuideLst>
    </p:ext>
  </p:extLs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only (light BG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C0885206-23EF-4179-AE3F-20818AFEBC3A}"/>
              </a:ext>
            </a:extLst>
          </p:cNvPr>
          <p:cNvSpPr/>
          <p:nvPr userDrawn="1"/>
        </p:nvSpPr>
        <p:spPr>
          <a:xfrm>
            <a:off x="11357811" y="0"/>
            <a:ext cx="834188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n>
                <a:noFill/>
              </a:ln>
            </a:endParaRPr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C7637E92-A9CE-4252-AB38-4F9F9D15029E}"/>
              </a:ext>
            </a:extLst>
          </p:cNvPr>
          <p:cNvCxnSpPr>
            <a:cxnSpLocks/>
          </p:cNvCxnSpPr>
          <p:nvPr userDrawn="1"/>
        </p:nvCxnSpPr>
        <p:spPr>
          <a:xfrm>
            <a:off x="1066800" y="1706308"/>
            <a:ext cx="912019" cy="0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2508A5DD-ACC2-4FD5-B701-42A8062EAC6C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977900" y="601860"/>
            <a:ext cx="5118100" cy="923330"/>
          </a:xfrm>
          <a:prstGeom prst="rect">
            <a:avLst/>
          </a:prstGeom>
        </p:spPr>
        <p:txBody>
          <a:bodyPr wrap="square">
            <a:spAutoFit/>
          </a:bodyPr>
          <a:lstStyle>
            <a:lvl1pPr>
              <a:defRPr sz="3000" b="1">
                <a:solidFill>
                  <a:schemeClr val="tx2"/>
                </a:solidFill>
                <a:latin typeface="+mj-lt"/>
              </a:defRPr>
            </a:lvl1pPr>
          </a:lstStyle>
          <a:p>
            <a:pPr lvl="0"/>
            <a:r>
              <a:rPr lang="en-US" dirty="0" err="1"/>
              <a:t>Nullam</a:t>
            </a:r>
            <a:r>
              <a:rPr lang="en-US" dirty="0"/>
              <a:t> </a:t>
            </a:r>
            <a:r>
              <a:rPr lang="en-US" dirty="0" err="1"/>
              <a:t>rhoncus</a:t>
            </a:r>
            <a:br>
              <a:rPr lang="en-US" dirty="0"/>
            </a:br>
            <a:r>
              <a:rPr lang="en-US" dirty="0" err="1"/>
              <a:t>aliquam</a:t>
            </a:r>
            <a:r>
              <a:rPr lang="en-US" dirty="0"/>
              <a:t> </a:t>
            </a:r>
            <a:r>
              <a:rPr lang="en-US" dirty="0" err="1"/>
              <a:t>metus</a:t>
            </a:r>
            <a:endParaRPr lang="en-US" dirty="0"/>
          </a:p>
        </p:txBody>
      </p:sp>
      <p:sp>
        <p:nvSpPr>
          <p:cNvPr id="17" name="Text Placeholder 12">
            <a:extLst>
              <a:ext uri="{FF2B5EF4-FFF2-40B4-BE49-F238E27FC236}">
                <a16:creationId xmlns:a16="http://schemas.microsoft.com/office/drawing/2014/main" id="{0065F194-F79D-419B-8C5F-243B58053DF2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976289" y="1907453"/>
            <a:ext cx="6958036" cy="3625673"/>
          </a:xfrm>
          <a:prstGeom prst="rect">
            <a:avLst/>
          </a:prstGeom>
        </p:spPr>
        <p:txBody>
          <a:bodyPr wrap="square">
            <a:spAutoFit/>
          </a:bodyPr>
          <a:lstStyle>
            <a:lvl1pPr>
              <a:lnSpc>
                <a:spcPct val="150000"/>
              </a:lnSpc>
              <a:defRPr sz="160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en-US" dirty="0"/>
              <a:t>Class </a:t>
            </a:r>
            <a:r>
              <a:rPr lang="en-US" dirty="0" err="1"/>
              <a:t>aptent</a:t>
            </a:r>
            <a:r>
              <a:rPr lang="en-US" dirty="0"/>
              <a:t> </a:t>
            </a:r>
            <a:r>
              <a:rPr lang="en-US" dirty="0" err="1"/>
              <a:t>taciti</a:t>
            </a:r>
            <a:r>
              <a:rPr lang="en-US" dirty="0"/>
              <a:t> </a:t>
            </a:r>
            <a:r>
              <a:rPr lang="en-US" dirty="0" err="1"/>
              <a:t>sociosqu</a:t>
            </a:r>
            <a:r>
              <a:rPr lang="en-US" dirty="0"/>
              <a:t> ad </a:t>
            </a:r>
            <a:r>
              <a:rPr lang="en-US" dirty="0" err="1"/>
              <a:t>litora</a:t>
            </a:r>
            <a:r>
              <a:rPr lang="en-US" dirty="0"/>
              <a:t> </a:t>
            </a:r>
            <a:r>
              <a:rPr lang="en-US" dirty="0" err="1"/>
              <a:t>torquent</a:t>
            </a:r>
            <a:r>
              <a:rPr lang="en-US" dirty="0"/>
              <a:t> per </a:t>
            </a:r>
            <a:r>
              <a:rPr lang="en-US" dirty="0" err="1"/>
              <a:t>conubia</a:t>
            </a:r>
            <a:r>
              <a:rPr lang="en-US" dirty="0"/>
              <a:t> nostra, per </a:t>
            </a:r>
            <a:r>
              <a:rPr lang="en-US" dirty="0" err="1"/>
              <a:t>inceptos</a:t>
            </a:r>
            <a:r>
              <a:rPr lang="en-US" dirty="0"/>
              <a:t> </a:t>
            </a:r>
            <a:r>
              <a:rPr lang="en-US" dirty="0" err="1"/>
              <a:t>hymenaeos</a:t>
            </a:r>
            <a:r>
              <a:rPr lang="en-US" dirty="0"/>
              <a:t>. </a:t>
            </a:r>
            <a:r>
              <a:rPr lang="en-US" dirty="0" err="1"/>
              <a:t>Mauris</a:t>
            </a:r>
            <a:r>
              <a:rPr lang="en-US" dirty="0"/>
              <a:t> </a:t>
            </a:r>
            <a:r>
              <a:rPr lang="en-US" dirty="0" err="1"/>
              <a:t>metus</a:t>
            </a:r>
            <a:r>
              <a:rPr lang="en-US" dirty="0"/>
              <a:t>. </a:t>
            </a:r>
            <a:r>
              <a:rPr lang="en-US" dirty="0" err="1"/>
              <a:t>Nullam</a:t>
            </a:r>
            <a:r>
              <a:rPr lang="en-US" dirty="0"/>
              <a:t> </a:t>
            </a:r>
            <a:r>
              <a:rPr lang="en-US" dirty="0" err="1"/>
              <a:t>sapien</a:t>
            </a:r>
            <a:r>
              <a:rPr lang="en-US" dirty="0"/>
              <a:t> </a:t>
            </a:r>
            <a:r>
              <a:rPr lang="en-US" dirty="0" err="1"/>
              <a:t>sem</a:t>
            </a:r>
            <a:r>
              <a:rPr lang="en-US" dirty="0"/>
              <a:t>, </a:t>
            </a:r>
            <a:r>
              <a:rPr lang="en-US" dirty="0" err="1"/>
              <a:t>ornare</a:t>
            </a:r>
            <a:r>
              <a:rPr lang="en-US" dirty="0"/>
              <a:t> ac, </a:t>
            </a:r>
            <a:r>
              <a:rPr lang="en-US" dirty="0" err="1"/>
              <a:t>nonummy</a:t>
            </a:r>
            <a:r>
              <a:rPr lang="en-US" dirty="0"/>
              <a:t> non, </a:t>
            </a:r>
            <a:r>
              <a:rPr lang="en-US" dirty="0" err="1"/>
              <a:t>lobortis</a:t>
            </a:r>
            <a:r>
              <a:rPr lang="en-US" dirty="0"/>
              <a:t> a </a:t>
            </a:r>
            <a:r>
              <a:rPr lang="en-US" dirty="0" err="1"/>
              <a:t>enim</a:t>
            </a:r>
            <a:r>
              <a:rPr lang="en-US" dirty="0"/>
              <a:t>.</a:t>
            </a:r>
          </a:p>
          <a:p>
            <a:pPr lvl="0"/>
            <a:endParaRPr lang="en-US" dirty="0"/>
          </a:p>
          <a:p>
            <a:pPr lvl="0"/>
            <a:r>
              <a:rPr lang="en-US" dirty="0" err="1"/>
              <a:t>Nullam</a:t>
            </a:r>
            <a:r>
              <a:rPr lang="en-US" dirty="0"/>
              <a:t> </a:t>
            </a:r>
            <a:r>
              <a:rPr lang="en-US" dirty="0" err="1"/>
              <a:t>rhoncus</a:t>
            </a:r>
            <a:r>
              <a:rPr lang="en-US" dirty="0"/>
              <a:t> </a:t>
            </a:r>
            <a:r>
              <a:rPr lang="en-US" dirty="0" err="1"/>
              <a:t>aliquam</a:t>
            </a:r>
            <a:r>
              <a:rPr lang="en-US" dirty="0"/>
              <a:t> </a:t>
            </a:r>
            <a:r>
              <a:rPr lang="en-US" dirty="0" err="1"/>
              <a:t>metus</a:t>
            </a:r>
            <a:r>
              <a:rPr lang="en-US" dirty="0"/>
              <a:t>. Integer </a:t>
            </a:r>
            <a:r>
              <a:rPr lang="en-US" dirty="0" err="1"/>
              <a:t>pellentesque</a:t>
            </a:r>
            <a:r>
              <a:rPr lang="en-US" dirty="0"/>
              <a:t> </a:t>
            </a:r>
            <a:r>
              <a:rPr lang="en-US" dirty="0" err="1"/>
              <a:t>quam</a:t>
            </a:r>
            <a:r>
              <a:rPr lang="en-US" dirty="0"/>
              <a:t> vel </a:t>
            </a:r>
            <a:r>
              <a:rPr lang="en-US" dirty="0" err="1"/>
              <a:t>velit</a:t>
            </a:r>
            <a:r>
              <a:rPr lang="en-US" dirty="0"/>
              <a:t>. Sed </a:t>
            </a:r>
            <a:r>
              <a:rPr lang="en-US" dirty="0" err="1"/>
              <a:t>elit</a:t>
            </a:r>
            <a:r>
              <a:rPr lang="en-US" dirty="0"/>
              <a:t> dui, </a:t>
            </a:r>
            <a:r>
              <a:rPr lang="en-US" dirty="0" err="1"/>
              <a:t>pellentesque</a:t>
            </a:r>
            <a:r>
              <a:rPr lang="en-US" dirty="0"/>
              <a:t> a, </a:t>
            </a:r>
            <a:r>
              <a:rPr lang="en-US" dirty="0" err="1"/>
              <a:t>faucibus</a:t>
            </a:r>
            <a:r>
              <a:rPr lang="en-US" dirty="0"/>
              <a:t> vel, </a:t>
            </a:r>
            <a:r>
              <a:rPr lang="en-US" dirty="0" err="1"/>
              <a:t>interdum</a:t>
            </a:r>
            <a:r>
              <a:rPr lang="en-US" dirty="0"/>
              <a:t> </a:t>
            </a:r>
            <a:r>
              <a:rPr lang="en-US" dirty="0" err="1"/>
              <a:t>nec</a:t>
            </a:r>
            <a:r>
              <a:rPr lang="en-US" dirty="0"/>
              <a:t>, diam. Maecenas </a:t>
            </a:r>
            <a:r>
              <a:rPr lang="en-US" dirty="0" err="1"/>
              <a:t>aliquet</a:t>
            </a:r>
            <a:r>
              <a:rPr lang="en-US" dirty="0"/>
              <a:t> </a:t>
            </a:r>
            <a:r>
              <a:rPr lang="en-US" dirty="0" err="1"/>
              <a:t>accumsan</a:t>
            </a:r>
            <a:r>
              <a:rPr lang="en-US" dirty="0"/>
              <a:t> </a:t>
            </a:r>
            <a:r>
              <a:rPr lang="en-US" dirty="0" err="1"/>
              <a:t>leo</a:t>
            </a:r>
            <a:r>
              <a:rPr lang="en-US" dirty="0"/>
              <a:t>. Proin in </a:t>
            </a:r>
            <a:r>
              <a:rPr lang="en-US" dirty="0" err="1"/>
              <a:t>tellus</a:t>
            </a:r>
            <a:r>
              <a:rPr lang="en-US" dirty="0"/>
              <a:t> sit </a:t>
            </a:r>
            <a:r>
              <a:rPr lang="en-US" dirty="0" err="1"/>
              <a:t>amet</a:t>
            </a:r>
            <a:r>
              <a:rPr lang="en-US" dirty="0"/>
              <a:t> </a:t>
            </a:r>
            <a:r>
              <a:rPr lang="en-US" dirty="0" err="1"/>
              <a:t>nibh</a:t>
            </a:r>
            <a:r>
              <a:rPr lang="en-US" dirty="0"/>
              <a:t> </a:t>
            </a:r>
            <a:r>
              <a:rPr lang="en-US" dirty="0" err="1"/>
              <a:t>dignissim</a:t>
            </a:r>
            <a:r>
              <a:rPr lang="en-US" dirty="0"/>
              <a:t> </a:t>
            </a:r>
            <a:r>
              <a:rPr lang="en-US" dirty="0" err="1"/>
              <a:t>sagittis</a:t>
            </a:r>
            <a:r>
              <a:rPr lang="en-US" dirty="0"/>
              <a:t>. </a:t>
            </a:r>
            <a:r>
              <a:rPr lang="en-US" dirty="0" err="1"/>
              <a:t>Nulla</a:t>
            </a:r>
            <a:r>
              <a:rPr lang="en-US" dirty="0"/>
              <a:t> </a:t>
            </a:r>
            <a:r>
              <a:rPr lang="en-US" dirty="0" err="1"/>
              <a:t>quis</a:t>
            </a:r>
            <a:r>
              <a:rPr lang="en-US" dirty="0"/>
              <a:t> diam. Morbi </a:t>
            </a:r>
            <a:r>
              <a:rPr lang="en-US" dirty="0" err="1"/>
              <a:t>leo</a:t>
            </a:r>
            <a:r>
              <a:rPr lang="en-US" dirty="0"/>
              <a:t> mi, </a:t>
            </a:r>
            <a:r>
              <a:rPr lang="en-US" dirty="0" err="1"/>
              <a:t>nonummy</a:t>
            </a:r>
            <a:r>
              <a:rPr lang="en-US" dirty="0"/>
              <a:t> </a:t>
            </a:r>
            <a:r>
              <a:rPr lang="en-US" dirty="0" err="1"/>
              <a:t>eget</a:t>
            </a:r>
            <a:r>
              <a:rPr lang="en-US" dirty="0"/>
              <a:t> </a:t>
            </a:r>
            <a:r>
              <a:rPr lang="en-US" dirty="0" err="1"/>
              <a:t>tristique</a:t>
            </a:r>
            <a:r>
              <a:rPr lang="en-US" dirty="0"/>
              <a:t> non, </a:t>
            </a:r>
            <a:r>
              <a:rPr lang="en-US" dirty="0" err="1"/>
              <a:t>rhoncus</a:t>
            </a:r>
            <a:r>
              <a:rPr lang="en-US" dirty="0"/>
              <a:t> non </a:t>
            </a:r>
            <a:r>
              <a:rPr lang="en-US" dirty="0" err="1"/>
              <a:t>leo</a:t>
            </a:r>
            <a:r>
              <a:rPr lang="en-US" dirty="0"/>
              <a:t>. Duis ante </a:t>
            </a:r>
            <a:r>
              <a:rPr lang="en-US" dirty="0" err="1"/>
              <a:t>orci</a:t>
            </a:r>
            <a:r>
              <a:rPr lang="en-US" dirty="0"/>
              <a:t>, </a:t>
            </a:r>
            <a:r>
              <a:rPr lang="en-US" dirty="0" err="1"/>
              <a:t>molestie</a:t>
            </a:r>
            <a:r>
              <a:rPr lang="en-US" dirty="0"/>
              <a:t> vitae </a:t>
            </a:r>
            <a:r>
              <a:rPr lang="en-US" dirty="0" err="1"/>
              <a:t>vehicula</a:t>
            </a:r>
            <a:r>
              <a:rPr lang="en-US" dirty="0"/>
              <a:t> </a:t>
            </a:r>
            <a:r>
              <a:rPr lang="en-US" dirty="0" err="1"/>
              <a:t>venenatis</a:t>
            </a:r>
            <a:r>
              <a:rPr lang="en-US" dirty="0"/>
              <a:t>, </a:t>
            </a:r>
            <a:r>
              <a:rPr lang="en-US" dirty="0" err="1"/>
              <a:t>tincidunt</a:t>
            </a:r>
            <a:r>
              <a:rPr lang="en-US" dirty="0"/>
              <a:t> ac </a:t>
            </a:r>
            <a:r>
              <a:rPr lang="en-US" dirty="0" err="1"/>
              <a:t>pede</a:t>
            </a:r>
            <a:r>
              <a:rPr lang="en-US" dirty="0"/>
              <a:t>.</a:t>
            </a:r>
          </a:p>
        </p:txBody>
      </p:sp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42FB6B35-BFD3-45C8-BF64-042B52E83B36}"/>
              </a:ext>
            </a:extLst>
          </p:cNvPr>
          <p:cNvSpPr>
            <a:spLocks noGrp="1"/>
          </p:cNvSpPr>
          <p:nvPr>
            <p:ph type="ftr" sz="quarter" idx="19"/>
          </p:nvPr>
        </p:nvSpPr>
        <p:spPr>
          <a:xfrm>
            <a:off x="290928" y="6232729"/>
            <a:ext cx="4114800" cy="365125"/>
          </a:xfrm>
        </p:spPr>
        <p:txBody>
          <a:bodyPr/>
          <a:lstStyle/>
          <a:p>
            <a:r>
              <a:rPr lang="en-US" dirty="0" err="1"/>
              <a:t>Cestovní</a:t>
            </a:r>
            <a:r>
              <a:rPr lang="en-US" dirty="0"/>
              <a:t> </a:t>
            </a:r>
            <a:r>
              <a:rPr lang="en-US" dirty="0" err="1"/>
              <a:t>ruch</a:t>
            </a:r>
            <a:r>
              <a:rPr lang="en-US" dirty="0"/>
              <a:t> </a:t>
            </a:r>
            <a:r>
              <a:rPr lang="en-US" dirty="0" err="1"/>
              <a:t>ve</a:t>
            </a:r>
            <a:r>
              <a:rPr lang="en-US" dirty="0"/>
              <a:t> </a:t>
            </a:r>
            <a:r>
              <a:rPr lang="en-US" dirty="0" err="1"/>
              <a:t>Zlínském</a:t>
            </a:r>
            <a:r>
              <a:rPr lang="en-US" dirty="0"/>
              <a:t> </a:t>
            </a:r>
            <a:r>
              <a:rPr lang="en-US" dirty="0" err="1"/>
              <a:t>kraji</a:t>
            </a:r>
            <a:r>
              <a:rPr lang="en-US" dirty="0"/>
              <a:t> 2023</a:t>
            </a:r>
          </a:p>
        </p:txBody>
      </p:sp>
    </p:spTree>
    <p:extLst>
      <p:ext uri="{BB962C8B-B14F-4D97-AF65-F5344CB8AC3E}">
        <p14:creationId xmlns:p14="http://schemas.microsoft.com/office/powerpoint/2010/main" val="2991503892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3840" userDrawn="1">
          <p15:clr>
            <a:srgbClr val="FBAE40"/>
          </p15:clr>
        </p15:guide>
        <p15:guide id="2" pos="672" userDrawn="1">
          <p15:clr>
            <a:srgbClr val="FBAE40"/>
          </p15:clr>
        </p15:guide>
        <p15:guide id="3" orient="horz" pos="2160" userDrawn="1">
          <p15:clr>
            <a:srgbClr val="FBAE40"/>
          </p15:clr>
        </p15:guide>
        <p15:guide id="4" orient="horz" pos="432" userDrawn="1">
          <p15:clr>
            <a:srgbClr val="FBAE40"/>
          </p15:clr>
        </p15:guide>
      </p15:sldGuideLst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 4 Icons (vertical) +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C0885206-23EF-4179-AE3F-20818AFEBC3A}"/>
              </a:ext>
            </a:extLst>
          </p:cNvPr>
          <p:cNvSpPr/>
          <p:nvPr userDrawn="1"/>
        </p:nvSpPr>
        <p:spPr>
          <a:xfrm>
            <a:off x="610854" y="-31709"/>
            <a:ext cx="50292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10000"/>
              </a:lnSpc>
            </a:pPr>
            <a:endParaRPr lang="en-US" dirty="0">
              <a:latin typeface="+mn-lt"/>
            </a:endParaRP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BAD3387-183E-44B4-9592-2AC63B47F41F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6462712" y="623884"/>
            <a:ext cx="5029200" cy="286232"/>
          </a:xfrm>
          <a:prstGeom prst="rect">
            <a:avLst/>
          </a:prstGeom>
        </p:spPr>
        <p:txBody>
          <a:bodyPr>
            <a:spAutoFit/>
          </a:bodyPr>
          <a:lstStyle>
            <a:lvl1pPr>
              <a:defRPr sz="1400" b="1">
                <a:latin typeface="+mj-lt"/>
              </a:defRPr>
            </a:lvl1pPr>
          </a:lstStyle>
          <a:p>
            <a:pPr lvl="0"/>
            <a:r>
              <a:rPr lang="en-US" dirty="0"/>
              <a:t>Class </a:t>
            </a:r>
            <a:r>
              <a:rPr lang="en-US" dirty="0" err="1"/>
              <a:t>aptent</a:t>
            </a:r>
            <a:r>
              <a:rPr lang="en-US" dirty="0"/>
              <a:t> </a:t>
            </a:r>
            <a:r>
              <a:rPr lang="en-US" dirty="0" err="1"/>
              <a:t>taciti</a:t>
            </a:r>
            <a:r>
              <a:rPr lang="en-US" dirty="0"/>
              <a:t> </a:t>
            </a:r>
            <a:r>
              <a:rPr lang="en-US" dirty="0" err="1"/>
              <a:t>sociosqu</a:t>
            </a:r>
            <a:endParaRPr lang="en-US" dirty="0"/>
          </a:p>
        </p:txBody>
      </p:sp>
      <p:sp>
        <p:nvSpPr>
          <p:cNvPr id="24" name="Text Placeholder 3">
            <a:extLst>
              <a:ext uri="{FF2B5EF4-FFF2-40B4-BE49-F238E27FC236}">
                <a16:creationId xmlns:a16="http://schemas.microsoft.com/office/drawing/2014/main" id="{F149DE12-9884-4930-BF3F-754977125430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6462712" y="994545"/>
            <a:ext cx="5029200" cy="783548"/>
          </a:xfrm>
          <a:prstGeom prst="rect">
            <a:avLst/>
          </a:prstGeom>
        </p:spPr>
        <p:txBody>
          <a:bodyPr>
            <a:spAutoFit/>
          </a:bodyPr>
          <a:lstStyle>
            <a:lvl1pPr>
              <a:lnSpc>
                <a:spcPct val="110000"/>
              </a:lnSpc>
              <a:defRPr sz="1400">
                <a:solidFill>
                  <a:schemeClr val="accent2"/>
                </a:solidFill>
                <a:latin typeface="+mn-lt"/>
              </a:defRPr>
            </a:lvl1pPr>
          </a:lstStyle>
          <a:p>
            <a:pPr lvl="0"/>
            <a:r>
              <a:rPr lang="en-US" dirty="0"/>
              <a:t>Class </a:t>
            </a:r>
            <a:r>
              <a:rPr lang="en-US" dirty="0" err="1"/>
              <a:t>aptent</a:t>
            </a:r>
            <a:r>
              <a:rPr lang="en-US" dirty="0"/>
              <a:t> </a:t>
            </a:r>
            <a:r>
              <a:rPr lang="en-US" dirty="0" err="1"/>
              <a:t>taciti</a:t>
            </a:r>
            <a:r>
              <a:rPr lang="en-US" dirty="0"/>
              <a:t> </a:t>
            </a:r>
            <a:r>
              <a:rPr lang="en-US" dirty="0" err="1"/>
              <a:t>sociosqu</a:t>
            </a:r>
            <a:r>
              <a:rPr lang="en-US" dirty="0"/>
              <a:t> ad </a:t>
            </a:r>
            <a:r>
              <a:rPr lang="en-US" dirty="0" err="1"/>
              <a:t>litora</a:t>
            </a:r>
            <a:r>
              <a:rPr lang="en-US" dirty="0"/>
              <a:t> </a:t>
            </a:r>
            <a:r>
              <a:rPr lang="en-US" dirty="0" err="1"/>
              <a:t>torquent</a:t>
            </a:r>
            <a:r>
              <a:rPr lang="en-US" dirty="0"/>
              <a:t> per </a:t>
            </a:r>
            <a:r>
              <a:rPr lang="en-US" dirty="0" err="1"/>
              <a:t>conubia</a:t>
            </a:r>
            <a:r>
              <a:rPr lang="en-US" dirty="0"/>
              <a:t> nostra, per </a:t>
            </a:r>
            <a:r>
              <a:rPr lang="en-US" dirty="0" err="1"/>
              <a:t>inceptos</a:t>
            </a:r>
            <a:r>
              <a:rPr lang="en-US" dirty="0"/>
              <a:t> </a:t>
            </a:r>
            <a:r>
              <a:rPr lang="en-US" dirty="0" err="1"/>
              <a:t>hymenaeos</a:t>
            </a:r>
            <a:r>
              <a:rPr lang="en-US" dirty="0"/>
              <a:t>. </a:t>
            </a:r>
            <a:r>
              <a:rPr lang="en-US" dirty="0" err="1"/>
              <a:t>Mauris</a:t>
            </a:r>
            <a:r>
              <a:rPr lang="en-US" dirty="0"/>
              <a:t> </a:t>
            </a:r>
            <a:r>
              <a:rPr lang="en-US" dirty="0" err="1"/>
              <a:t>metus</a:t>
            </a:r>
            <a:r>
              <a:rPr lang="en-US" dirty="0"/>
              <a:t>. </a:t>
            </a:r>
            <a:r>
              <a:rPr lang="en-US" dirty="0" err="1"/>
              <a:t>Nullam</a:t>
            </a:r>
            <a:r>
              <a:rPr lang="en-US" dirty="0"/>
              <a:t> </a:t>
            </a:r>
            <a:r>
              <a:rPr lang="en-US" dirty="0" err="1"/>
              <a:t>sapien</a:t>
            </a:r>
            <a:r>
              <a:rPr lang="en-US" dirty="0"/>
              <a:t> </a:t>
            </a:r>
            <a:r>
              <a:rPr lang="en-US" dirty="0" err="1"/>
              <a:t>sem</a:t>
            </a:r>
            <a:r>
              <a:rPr lang="en-US" dirty="0"/>
              <a:t>, </a:t>
            </a:r>
            <a:r>
              <a:rPr lang="en-US" dirty="0" err="1"/>
              <a:t>ornare</a:t>
            </a:r>
            <a:r>
              <a:rPr lang="en-US" dirty="0"/>
              <a:t> ac, </a:t>
            </a:r>
            <a:r>
              <a:rPr lang="en-US" dirty="0" err="1"/>
              <a:t>nonummy</a:t>
            </a:r>
            <a:r>
              <a:rPr lang="en-US" dirty="0"/>
              <a:t> non, </a:t>
            </a:r>
            <a:r>
              <a:rPr lang="en-US" dirty="0" err="1"/>
              <a:t>lobortis</a:t>
            </a:r>
            <a:r>
              <a:rPr lang="en-US" dirty="0"/>
              <a:t> a </a:t>
            </a:r>
            <a:r>
              <a:rPr lang="en-US" dirty="0" err="1"/>
              <a:t>enim</a:t>
            </a:r>
            <a:r>
              <a:rPr lang="en-US" dirty="0"/>
              <a:t>.</a:t>
            </a:r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65964FDE-D05F-4A7B-BBE7-3DBBD5F8BE9C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1078936" y="2165071"/>
            <a:ext cx="1521766" cy="286232"/>
          </a:xfrm>
          <a:prstGeom prst="rect">
            <a:avLst/>
          </a:prstGeom>
        </p:spPr>
        <p:txBody>
          <a:bodyPr wrap="square">
            <a:spAutoFit/>
          </a:bodyPr>
          <a:lstStyle>
            <a:lvl1pPr>
              <a:defRPr sz="1400">
                <a:solidFill>
                  <a:schemeClr val="bg1"/>
                </a:solidFill>
                <a:latin typeface="+mj-lt"/>
              </a:defRPr>
            </a:lvl1pPr>
          </a:lstStyle>
          <a:p>
            <a:pPr lvl="0"/>
            <a:r>
              <a:rPr lang="en-US" dirty="0"/>
              <a:t>CLASS APTENT</a:t>
            </a:r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AE0FC7DD-9A2F-4FEB-A269-625A0E493BD1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842185" y="2518087"/>
            <a:ext cx="1995268" cy="684418"/>
          </a:xfrm>
          <a:prstGeom prst="rect">
            <a:avLst/>
          </a:prstGeom>
        </p:spPr>
        <p:txBody>
          <a:bodyPr wrap="square">
            <a:spAutoFit/>
          </a:bodyPr>
          <a:lstStyle>
            <a:lvl1pPr algn="ctr">
              <a:lnSpc>
                <a:spcPct val="110000"/>
              </a:lnSpc>
              <a:defRPr sz="1200">
                <a:solidFill>
                  <a:schemeClr val="bg1"/>
                </a:solidFill>
                <a:latin typeface="+mn-lt"/>
              </a:defRPr>
            </a:lvl1pPr>
          </a:lstStyle>
          <a:p>
            <a:pPr lvl="0"/>
            <a:r>
              <a:rPr lang="it-IT" dirty="0"/>
              <a:t>Class aptent taciti sociosqu ad litora torquent per conubia nostra, per</a:t>
            </a:r>
            <a:endParaRPr lang="en-US" dirty="0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A3B0C96-47CA-41FC-8B59-C180564AA2FF}"/>
              </a:ext>
            </a:extLst>
          </p:cNvPr>
          <p:cNvSpPr>
            <a:spLocks noGrp="1"/>
          </p:cNvSpPr>
          <p:nvPr>
            <p:ph type="ftr" sz="quarter" idx="26"/>
          </p:nvPr>
        </p:nvSpPr>
        <p:spPr>
          <a:xfrm>
            <a:off x="7790656" y="6236492"/>
            <a:ext cx="4114800" cy="365125"/>
          </a:xfrm>
        </p:spPr>
        <p:txBody>
          <a:bodyPr/>
          <a:lstStyle>
            <a:lvl1pPr algn="r">
              <a:defRPr/>
            </a:lvl1pPr>
          </a:lstStyle>
          <a:p>
            <a:r>
              <a:rPr lang="en-US" dirty="0" err="1"/>
              <a:t>Cestovní</a:t>
            </a:r>
            <a:r>
              <a:rPr lang="en-US" dirty="0"/>
              <a:t> </a:t>
            </a:r>
            <a:r>
              <a:rPr lang="en-US" dirty="0" err="1"/>
              <a:t>ruch</a:t>
            </a:r>
            <a:r>
              <a:rPr lang="en-US" dirty="0"/>
              <a:t> </a:t>
            </a:r>
            <a:r>
              <a:rPr lang="en-US" dirty="0" err="1"/>
              <a:t>ve</a:t>
            </a:r>
            <a:r>
              <a:rPr lang="en-US" dirty="0"/>
              <a:t> </a:t>
            </a:r>
            <a:r>
              <a:rPr lang="en-US" dirty="0" err="1"/>
              <a:t>Zlínském</a:t>
            </a:r>
            <a:r>
              <a:rPr lang="en-US" dirty="0"/>
              <a:t> </a:t>
            </a:r>
            <a:r>
              <a:rPr lang="en-US" dirty="0" err="1"/>
              <a:t>kraji</a:t>
            </a:r>
            <a:r>
              <a:rPr lang="en-US" dirty="0"/>
              <a:t> 2023</a:t>
            </a:r>
          </a:p>
        </p:txBody>
      </p:sp>
      <p:sp>
        <p:nvSpPr>
          <p:cNvPr id="7" name="Picture Placeholder 6">
            <a:extLst>
              <a:ext uri="{FF2B5EF4-FFF2-40B4-BE49-F238E27FC236}">
                <a16:creationId xmlns:a16="http://schemas.microsoft.com/office/drawing/2014/main" id="{F80FC879-E6C9-441F-B5EC-3B7D0042A115}"/>
              </a:ext>
            </a:extLst>
          </p:cNvPr>
          <p:cNvSpPr>
            <a:spLocks noGrp="1"/>
          </p:cNvSpPr>
          <p:nvPr>
            <p:ph type="pic" sz="quarter" idx="27"/>
          </p:nvPr>
        </p:nvSpPr>
        <p:spPr>
          <a:xfrm>
            <a:off x="1379158" y="1146956"/>
            <a:ext cx="768912" cy="769170"/>
          </a:xfrm>
          <a:prstGeom prst="rect">
            <a:avLst/>
          </a:prstGeom>
        </p:spPr>
        <p:txBody>
          <a:bodyPr/>
          <a:lstStyle>
            <a:lvl1pPr>
              <a:defRPr sz="1200">
                <a:solidFill>
                  <a:schemeClr val="bg1"/>
                </a:solidFill>
              </a:defRPr>
            </a:lvl1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32" name="Text Placeholder 5">
            <a:extLst>
              <a:ext uri="{FF2B5EF4-FFF2-40B4-BE49-F238E27FC236}">
                <a16:creationId xmlns:a16="http://schemas.microsoft.com/office/drawing/2014/main" id="{A529DE41-A851-4D8D-B829-A40A4E079820}"/>
              </a:ext>
            </a:extLst>
          </p:cNvPr>
          <p:cNvSpPr>
            <a:spLocks noGrp="1"/>
          </p:cNvSpPr>
          <p:nvPr>
            <p:ph type="body" sz="quarter" idx="43" hasCustomPrompt="1"/>
          </p:nvPr>
        </p:nvSpPr>
        <p:spPr>
          <a:xfrm>
            <a:off x="3651522" y="2165071"/>
            <a:ext cx="1521766" cy="286232"/>
          </a:xfrm>
          <a:prstGeom prst="rect">
            <a:avLst/>
          </a:prstGeom>
        </p:spPr>
        <p:txBody>
          <a:bodyPr wrap="square">
            <a:spAutoFit/>
          </a:bodyPr>
          <a:lstStyle>
            <a:lvl1pPr>
              <a:defRPr sz="1400">
                <a:solidFill>
                  <a:schemeClr val="bg1"/>
                </a:solidFill>
                <a:latin typeface="+mj-lt"/>
              </a:defRPr>
            </a:lvl1pPr>
          </a:lstStyle>
          <a:p>
            <a:pPr lvl="0"/>
            <a:r>
              <a:rPr lang="en-US" dirty="0"/>
              <a:t>CLASS APTENT</a:t>
            </a:r>
          </a:p>
        </p:txBody>
      </p:sp>
      <p:sp>
        <p:nvSpPr>
          <p:cNvPr id="33" name="Text Placeholder 7">
            <a:extLst>
              <a:ext uri="{FF2B5EF4-FFF2-40B4-BE49-F238E27FC236}">
                <a16:creationId xmlns:a16="http://schemas.microsoft.com/office/drawing/2014/main" id="{6B3093C2-0E1D-4C85-A360-86B9A175D0AB}"/>
              </a:ext>
            </a:extLst>
          </p:cNvPr>
          <p:cNvSpPr>
            <a:spLocks noGrp="1"/>
          </p:cNvSpPr>
          <p:nvPr>
            <p:ph type="body" sz="quarter" idx="44" hasCustomPrompt="1"/>
          </p:nvPr>
        </p:nvSpPr>
        <p:spPr>
          <a:xfrm>
            <a:off x="3414771" y="2518087"/>
            <a:ext cx="1995268" cy="684418"/>
          </a:xfrm>
          <a:prstGeom prst="rect">
            <a:avLst/>
          </a:prstGeom>
        </p:spPr>
        <p:txBody>
          <a:bodyPr wrap="square">
            <a:spAutoFit/>
          </a:bodyPr>
          <a:lstStyle>
            <a:lvl1pPr algn="ctr">
              <a:lnSpc>
                <a:spcPct val="110000"/>
              </a:lnSpc>
              <a:defRPr sz="1200">
                <a:solidFill>
                  <a:schemeClr val="bg1"/>
                </a:solidFill>
                <a:latin typeface="+mn-lt"/>
              </a:defRPr>
            </a:lvl1pPr>
          </a:lstStyle>
          <a:p>
            <a:pPr lvl="0"/>
            <a:r>
              <a:rPr lang="it-IT" dirty="0"/>
              <a:t>Class aptent taciti sociosqu ad litora torquent per conubia nostra, per</a:t>
            </a:r>
            <a:endParaRPr lang="en-US" dirty="0"/>
          </a:p>
        </p:txBody>
      </p:sp>
      <p:sp>
        <p:nvSpPr>
          <p:cNvPr id="34" name="Picture Placeholder 6">
            <a:extLst>
              <a:ext uri="{FF2B5EF4-FFF2-40B4-BE49-F238E27FC236}">
                <a16:creationId xmlns:a16="http://schemas.microsoft.com/office/drawing/2014/main" id="{4DA3CDD4-CCE8-48CF-9AF4-AA4B7A1A68AD}"/>
              </a:ext>
            </a:extLst>
          </p:cNvPr>
          <p:cNvSpPr>
            <a:spLocks noGrp="1"/>
          </p:cNvSpPr>
          <p:nvPr>
            <p:ph type="pic" sz="quarter" idx="45"/>
          </p:nvPr>
        </p:nvSpPr>
        <p:spPr>
          <a:xfrm>
            <a:off x="4027949" y="1146956"/>
            <a:ext cx="768912" cy="769170"/>
          </a:xfrm>
          <a:prstGeom prst="rect">
            <a:avLst/>
          </a:prstGeom>
        </p:spPr>
        <p:txBody>
          <a:bodyPr/>
          <a:lstStyle>
            <a:lvl1pPr>
              <a:defRPr sz="1200">
                <a:solidFill>
                  <a:schemeClr val="bg1"/>
                </a:solidFill>
              </a:defRPr>
            </a:lvl1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5" name="Text Placeholder 5">
            <a:extLst>
              <a:ext uri="{FF2B5EF4-FFF2-40B4-BE49-F238E27FC236}">
                <a16:creationId xmlns:a16="http://schemas.microsoft.com/office/drawing/2014/main" id="{69F933D0-75BD-4A61-9CB8-9786D2E7D847}"/>
              </a:ext>
            </a:extLst>
          </p:cNvPr>
          <p:cNvSpPr>
            <a:spLocks noGrp="1"/>
          </p:cNvSpPr>
          <p:nvPr>
            <p:ph type="body" sz="quarter" idx="46" hasCustomPrompt="1"/>
          </p:nvPr>
        </p:nvSpPr>
        <p:spPr>
          <a:xfrm>
            <a:off x="1077890" y="4676501"/>
            <a:ext cx="1521766" cy="286232"/>
          </a:xfrm>
          <a:prstGeom prst="rect">
            <a:avLst/>
          </a:prstGeom>
        </p:spPr>
        <p:txBody>
          <a:bodyPr wrap="square">
            <a:spAutoFit/>
          </a:bodyPr>
          <a:lstStyle>
            <a:lvl1pPr>
              <a:defRPr sz="1400">
                <a:solidFill>
                  <a:schemeClr val="bg1"/>
                </a:solidFill>
                <a:latin typeface="+mj-lt"/>
              </a:defRPr>
            </a:lvl1pPr>
          </a:lstStyle>
          <a:p>
            <a:pPr lvl="0"/>
            <a:r>
              <a:rPr lang="en-US" dirty="0"/>
              <a:t>CLASS APTENT</a:t>
            </a:r>
          </a:p>
        </p:txBody>
      </p:sp>
      <p:sp>
        <p:nvSpPr>
          <p:cNvPr id="46" name="Text Placeholder 7">
            <a:extLst>
              <a:ext uri="{FF2B5EF4-FFF2-40B4-BE49-F238E27FC236}">
                <a16:creationId xmlns:a16="http://schemas.microsoft.com/office/drawing/2014/main" id="{F4A78F14-F489-4A97-A7AC-1FF51E533E8A}"/>
              </a:ext>
            </a:extLst>
          </p:cNvPr>
          <p:cNvSpPr>
            <a:spLocks noGrp="1"/>
          </p:cNvSpPr>
          <p:nvPr>
            <p:ph type="body" sz="quarter" idx="47" hasCustomPrompt="1"/>
          </p:nvPr>
        </p:nvSpPr>
        <p:spPr>
          <a:xfrm>
            <a:off x="841139" y="5029517"/>
            <a:ext cx="1995268" cy="684418"/>
          </a:xfrm>
          <a:prstGeom prst="rect">
            <a:avLst/>
          </a:prstGeom>
        </p:spPr>
        <p:txBody>
          <a:bodyPr wrap="square">
            <a:spAutoFit/>
          </a:bodyPr>
          <a:lstStyle>
            <a:lvl1pPr algn="ctr">
              <a:lnSpc>
                <a:spcPct val="110000"/>
              </a:lnSpc>
              <a:defRPr sz="1200">
                <a:solidFill>
                  <a:schemeClr val="bg1"/>
                </a:solidFill>
                <a:latin typeface="+mn-lt"/>
              </a:defRPr>
            </a:lvl1pPr>
          </a:lstStyle>
          <a:p>
            <a:pPr lvl="0"/>
            <a:r>
              <a:rPr lang="it-IT" dirty="0"/>
              <a:t>Class aptent taciti sociosqu ad litora torquent per conubia nostra, per</a:t>
            </a:r>
            <a:endParaRPr lang="en-US" dirty="0"/>
          </a:p>
        </p:txBody>
      </p:sp>
      <p:sp>
        <p:nvSpPr>
          <p:cNvPr id="47" name="Picture Placeholder 6">
            <a:extLst>
              <a:ext uri="{FF2B5EF4-FFF2-40B4-BE49-F238E27FC236}">
                <a16:creationId xmlns:a16="http://schemas.microsoft.com/office/drawing/2014/main" id="{67E69B8F-F61D-4AFC-9AA1-A473CED288E4}"/>
              </a:ext>
            </a:extLst>
          </p:cNvPr>
          <p:cNvSpPr>
            <a:spLocks noGrp="1"/>
          </p:cNvSpPr>
          <p:nvPr>
            <p:ph type="pic" sz="quarter" idx="48"/>
          </p:nvPr>
        </p:nvSpPr>
        <p:spPr>
          <a:xfrm>
            <a:off x="1378112" y="3658386"/>
            <a:ext cx="768912" cy="769170"/>
          </a:xfrm>
          <a:prstGeom prst="rect">
            <a:avLst/>
          </a:prstGeom>
        </p:spPr>
        <p:txBody>
          <a:bodyPr/>
          <a:lstStyle>
            <a:lvl1pPr>
              <a:defRPr sz="1200">
                <a:solidFill>
                  <a:schemeClr val="bg1"/>
                </a:solidFill>
              </a:defRPr>
            </a:lvl1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8" name="Text Placeholder 5">
            <a:extLst>
              <a:ext uri="{FF2B5EF4-FFF2-40B4-BE49-F238E27FC236}">
                <a16:creationId xmlns:a16="http://schemas.microsoft.com/office/drawing/2014/main" id="{B4315599-9A26-407B-B5F6-5BE015920539}"/>
              </a:ext>
            </a:extLst>
          </p:cNvPr>
          <p:cNvSpPr>
            <a:spLocks noGrp="1"/>
          </p:cNvSpPr>
          <p:nvPr>
            <p:ph type="body" sz="quarter" idx="49" hasCustomPrompt="1"/>
          </p:nvPr>
        </p:nvSpPr>
        <p:spPr>
          <a:xfrm>
            <a:off x="3650476" y="4676501"/>
            <a:ext cx="1521766" cy="286232"/>
          </a:xfrm>
          <a:prstGeom prst="rect">
            <a:avLst/>
          </a:prstGeom>
        </p:spPr>
        <p:txBody>
          <a:bodyPr wrap="square">
            <a:spAutoFit/>
          </a:bodyPr>
          <a:lstStyle>
            <a:lvl1pPr>
              <a:defRPr sz="1400">
                <a:solidFill>
                  <a:schemeClr val="bg1"/>
                </a:solidFill>
                <a:latin typeface="+mj-lt"/>
              </a:defRPr>
            </a:lvl1pPr>
          </a:lstStyle>
          <a:p>
            <a:pPr lvl="0"/>
            <a:r>
              <a:rPr lang="en-US" dirty="0"/>
              <a:t>CLASS APTENT</a:t>
            </a:r>
          </a:p>
        </p:txBody>
      </p:sp>
      <p:sp>
        <p:nvSpPr>
          <p:cNvPr id="49" name="Text Placeholder 7">
            <a:extLst>
              <a:ext uri="{FF2B5EF4-FFF2-40B4-BE49-F238E27FC236}">
                <a16:creationId xmlns:a16="http://schemas.microsoft.com/office/drawing/2014/main" id="{C531EDFC-4872-42FE-838F-161A92B2505C}"/>
              </a:ext>
            </a:extLst>
          </p:cNvPr>
          <p:cNvSpPr>
            <a:spLocks noGrp="1"/>
          </p:cNvSpPr>
          <p:nvPr>
            <p:ph type="body" sz="quarter" idx="50" hasCustomPrompt="1"/>
          </p:nvPr>
        </p:nvSpPr>
        <p:spPr>
          <a:xfrm>
            <a:off x="3413725" y="5029517"/>
            <a:ext cx="1995268" cy="684418"/>
          </a:xfrm>
          <a:prstGeom prst="rect">
            <a:avLst/>
          </a:prstGeom>
        </p:spPr>
        <p:txBody>
          <a:bodyPr wrap="square">
            <a:spAutoFit/>
          </a:bodyPr>
          <a:lstStyle>
            <a:lvl1pPr algn="ctr">
              <a:lnSpc>
                <a:spcPct val="110000"/>
              </a:lnSpc>
              <a:defRPr sz="1200">
                <a:solidFill>
                  <a:schemeClr val="bg1"/>
                </a:solidFill>
                <a:latin typeface="+mn-lt"/>
              </a:defRPr>
            </a:lvl1pPr>
          </a:lstStyle>
          <a:p>
            <a:pPr lvl="0"/>
            <a:r>
              <a:rPr lang="it-IT" dirty="0"/>
              <a:t>Class aptent taciti sociosqu ad litora torquent per conubia nostra, per</a:t>
            </a:r>
            <a:endParaRPr lang="en-US" dirty="0"/>
          </a:p>
        </p:txBody>
      </p:sp>
      <p:sp>
        <p:nvSpPr>
          <p:cNvPr id="50" name="Picture Placeholder 6">
            <a:extLst>
              <a:ext uri="{FF2B5EF4-FFF2-40B4-BE49-F238E27FC236}">
                <a16:creationId xmlns:a16="http://schemas.microsoft.com/office/drawing/2014/main" id="{18DC8D2E-F800-4EE0-B856-BDD189DB43FF}"/>
              </a:ext>
            </a:extLst>
          </p:cNvPr>
          <p:cNvSpPr>
            <a:spLocks noGrp="1"/>
          </p:cNvSpPr>
          <p:nvPr>
            <p:ph type="pic" sz="quarter" idx="51"/>
          </p:nvPr>
        </p:nvSpPr>
        <p:spPr>
          <a:xfrm>
            <a:off x="4026903" y="3658386"/>
            <a:ext cx="768912" cy="769170"/>
          </a:xfrm>
          <a:prstGeom prst="rect">
            <a:avLst/>
          </a:prstGeom>
        </p:spPr>
        <p:txBody>
          <a:bodyPr/>
          <a:lstStyle>
            <a:lvl1pPr>
              <a:defRPr sz="1200">
                <a:solidFill>
                  <a:schemeClr val="bg1"/>
                </a:solidFill>
              </a:defRPr>
            </a:lvl1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51" name="Text Placeholder 3">
            <a:extLst>
              <a:ext uri="{FF2B5EF4-FFF2-40B4-BE49-F238E27FC236}">
                <a16:creationId xmlns:a16="http://schemas.microsoft.com/office/drawing/2014/main" id="{F0AB9E14-DAEE-4C14-9369-4F9965BECFBE}"/>
              </a:ext>
            </a:extLst>
          </p:cNvPr>
          <p:cNvSpPr>
            <a:spLocks noGrp="1"/>
          </p:cNvSpPr>
          <p:nvPr>
            <p:ph type="body" sz="quarter" idx="52" hasCustomPrompt="1"/>
          </p:nvPr>
        </p:nvSpPr>
        <p:spPr>
          <a:xfrm>
            <a:off x="6462712" y="4560884"/>
            <a:ext cx="5029200" cy="286232"/>
          </a:xfrm>
          <a:prstGeom prst="rect">
            <a:avLst/>
          </a:prstGeom>
        </p:spPr>
        <p:txBody>
          <a:bodyPr>
            <a:spAutoFit/>
          </a:bodyPr>
          <a:lstStyle>
            <a:lvl1pPr>
              <a:defRPr sz="1400" b="1">
                <a:latin typeface="+mj-lt"/>
              </a:defRPr>
            </a:lvl1pPr>
          </a:lstStyle>
          <a:p>
            <a:pPr lvl="0"/>
            <a:r>
              <a:rPr lang="en-US" dirty="0"/>
              <a:t>Class </a:t>
            </a:r>
            <a:r>
              <a:rPr lang="en-US" dirty="0" err="1"/>
              <a:t>aptent</a:t>
            </a:r>
            <a:r>
              <a:rPr lang="en-US" dirty="0"/>
              <a:t> </a:t>
            </a:r>
            <a:r>
              <a:rPr lang="en-US" dirty="0" err="1"/>
              <a:t>taciti</a:t>
            </a:r>
            <a:r>
              <a:rPr lang="en-US" dirty="0"/>
              <a:t> </a:t>
            </a:r>
            <a:r>
              <a:rPr lang="en-US" dirty="0" err="1"/>
              <a:t>sociosqu</a:t>
            </a:r>
            <a:endParaRPr lang="en-US" dirty="0"/>
          </a:p>
        </p:txBody>
      </p:sp>
      <p:sp>
        <p:nvSpPr>
          <p:cNvPr id="52" name="Text Placeholder 3">
            <a:extLst>
              <a:ext uri="{FF2B5EF4-FFF2-40B4-BE49-F238E27FC236}">
                <a16:creationId xmlns:a16="http://schemas.microsoft.com/office/drawing/2014/main" id="{8A4BB012-D56A-4413-9C44-D5786833807D}"/>
              </a:ext>
            </a:extLst>
          </p:cNvPr>
          <p:cNvSpPr>
            <a:spLocks noGrp="1"/>
          </p:cNvSpPr>
          <p:nvPr>
            <p:ph type="body" sz="quarter" idx="53" hasCustomPrompt="1"/>
          </p:nvPr>
        </p:nvSpPr>
        <p:spPr>
          <a:xfrm>
            <a:off x="6462712" y="4931545"/>
            <a:ext cx="5029200" cy="783548"/>
          </a:xfrm>
          <a:prstGeom prst="rect">
            <a:avLst/>
          </a:prstGeom>
        </p:spPr>
        <p:txBody>
          <a:bodyPr>
            <a:spAutoFit/>
          </a:bodyPr>
          <a:lstStyle>
            <a:lvl1pPr>
              <a:lnSpc>
                <a:spcPct val="110000"/>
              </a:lnSpc>
              <a:defRPr sz="1400">
                <a:solidFill>
                  <a:schemeClr val="accent2"/>
                </a:solidFill>
                <a:latin typeface="+mn-lt"/>
              </a:defRPr>
            </a:lvl1pPr>
          </a:lstStyle>
          <a:p>
            <a:pPr lvl="0"/>
            <a:r>
              <a:rPr lang="en-US" dirty="0"/>
              <a:t>Class </a:t>
            </a:r>
            <a:r>
              <a:rPr lang="en-US" dirty="0" err="1"/>
              <a:t>aptent</a:t>
            </a:r>
            <a:r>
              <a:rPr lang="en-US" dirty="0"/>
              <a:t> </a:t>
            </a:r>
            <a:r>
              <a:rPr lang="en-US" dirty="0" err="1"/>
              <a:t>taciti</a:t>
            </a:r>
            <a:r>
              <a:rPr lang="en-US" dirty="0"/>
              <a:t> </a:t>
            </a:r>
            <a:r>
              <a:rPr lang="en-US" dirty="0" err="1"/>
              <a:t>sociosqu</a:t>
            </a:r>
            <a:r>
              <a:rPr lang="en-US" dirty="0"/>
              <a:t> ad </a:t>
            </a:r>
            <a:r>
              <a:rPr lang="en-US" dirty="0" err="1"/>
              <a:t>litora</a:t>
            </a:r>
            <a:r>
              <a:rPr lang="en-US" dirty="0"/>
              <a:t> </a:t>
            </a:r>
            <a:r>
              <a:rPr lang="en-US" dirty="0" err="1"/>
              <a:t>torquent</a:t>
            </a:r>
            <a:r>
              <a:rPr lang="en-US" dirty="0"/>
              <a:t> per </a:t>
            </a:r>
            <a:r>
              <a:rPr lang="en-US" dirty="0" err="1"/>
              <a:t>conubia</a:t>
            </a:r>
            <a:r>
              <a:rPr lang="en-US" dirty="0"/>
              <a:t> nostra, per </a:t>
            </a:r>
            <a:r>
              <a:rPr lang="en-US" dirty="0" err="1"/>
              <a:t>inceptos</a:t>
            </a:r>
            <a:r>
              <a:rPr lang="en-US" dirty="0"/>
              <a:t> </a:t>
            </a:r>
            <a:r>
              <a:rPr lang="en-US" dirty="0" err="1"/>
              <a:t>hymenaeos</a:t>
            </a:r>
            <a:r>
              <a:rPr lang="en-US" dirty="0"/>
              <a:t>. </a:t>
            </a:r>
            <a:r>
              <a:rPr lang="en-US" dirty="0" err="1"/>
              <a:t>Mauris</a:t>
            </a:r>
            <a:r>
              <a:rPr lang="en-US" dirty="0"/>
              <a:t> </a:t>
            </a:r>
            <a:r>
              <a:rPr lang="en-US" dirty="0" err="1"/>
              <a:t>metus</a:t>
            </a:r>
            <a:r>
              <a:rPr lang="en-US" dirty="0"/>
              <a:t>. </a:t>
            </a:r>
            <a:r>
              <a:rPr lang="en-US" dirty="0" err="1"/>
              <a:t>Nullam</a:t>
            </a:r>
            <a:r>
              <a:rPr lang="en-US" dirty="0"/>
              <a:t> </a:t>
            </a:r>
            <a:r>
              <a:rPr lang="en-US" dirty="0" err="1"/>
              <a:t>sapien</a:t>
            </a:r>
            <a:r>
              <a:rPr lang="en-US" dirty="0"/>
              <a:t> </a:t>
            </a:r>
            <a:r>
              <a:rPr lang="en-US" dirty="0" err="1"/>
              <a:t>sem</a:t>
            </a:r>
            <a:r>
              <a:rPr lang="en-US" dirty="0"/>
              <a:t>, </a:t>
            </a:r>
            <a:r>
              <a:rPr lang="en-US" dirty="0" err="1"/>
              <a:t>ornare</a:t>
            </a:r>
            <a:r>
              <a:rPr lang="en-US" dirty="0"/>
              <a:t> ac, </a:t>
            </a:r>
            <a:r>
              <a:rPr lang="en-US" dirty="0" err="1"/>
              <a:t>nonummy</a:t>
            </a:r>
            <a:r>
              <a:rPr lang="en-US" dirty="0"/>
              <a:t> non, </a:t>
            </a:r>
            <a:r>
              <a:rPr lang="en-US" dirty="0" err="1"/>
              <a:t>lobortis</a:t>
            </a:r>
            <a:r>
              <a:rPr lang="en-US" dirty="0"/>
              <a:t> a </a:t>
            </a:r>
            <a:r>
              <a:rPr lang="en-US" dirty="0" err="1"/>
              <a:t>enim</a:t>
            </a:r>
            <a:r>
              <a:rPr lang="en-US" dirty="0"/>
              <a:t>.</a:t>
            </a:r>
          </a:p>
        </p:txBody>
      </p:sp>
      <p:sp>
        <p:nvSpPr>
          <p:cNvPr id="53" name="Text Placeholder 3">
            <a:extLst>
              <a:ext uri="{FF2B5EF4-FFF2-40B4-BE49-F238E27FC236}">
                <a16:creationId xmlns:a16="http://schemas.microsoft.com/office/drawing/2014/main" id="{ABB0009F-B62F-4249-A7F3-12A976D73F78}"/>
              </a:ext>
            </a:extLst>
          </p:cNvPr>
          <p:cNvSpPr>
            <a:spLocks noGrp="1"/>
          </p:cNvSpPr>
          <p:nvPr>
            <p:ph type="body" sz="quarter" idx="54" hasCustomPrompt="1"/>
          </p:nvPr>
        </p:nvSpPr>
        <p:spPr>
          <a:xfrm>
            <a:off x="6462712" y="2592384"/>
            <a:ext cx="5029200" cy="286232"/>
          </a:xfrm>
          <a:prstGeom prst="rect">
            <a:avLst/>
          </a:prstGeom>
        </p:spPr>
        <p:txBody>
          <a:bodyPr>
            <a:spAutoFit/>
          </a:bodyPr>
          <a:lstStyle>
            <a:lvl1pPr>
              <a:defRPr sz="1400" b="1">
                <a:latin typeface="+mj-lt"/>
              </a:defRPr>
            </a:lvl1pPr>
          </a:lstStyle>
          <a:p>
            <a:pPr lvl="0"/>
            <a:r>
              <a:rPr lang="en-US" dirty="0"/>
              <a:t>Class </a:t>
            </a:r>
            <a:r>
              <a:rPr lang="en-US" dirty="0" err="1"/>
              <a:t>aptent</a:t>
            </a:r>
            <a:r>
              <a:rPr lang="en-US" dirty="0"/>
              <a:t> </a:t>
            </a:r>
            <a:r>
              <a:rPr lang="en-US" dirty="0" err="1"/>
              <a:t>taciti</a:t>
            </a:r>
            <a:r>
              <a:rPr lang="en-US" dirty="0"/>
              <a:t> </a:t>
            </a:r>
            <a:r>
              <a:rPr lang="en-US" dirty="0" err="1"/>
              <a:t>sociosqu</a:t>
            </a:r>
            <a:endParaRPr lang="en-US" dirty="0"/>
          </a:p>
        </p:txBody>
      </p:sp>
      <p:sp>
        <p:nvSpPr>
          <p:cNvPr id="54" name="Text Placeholder 3">
            <a:extLst>
              <a:ext uri="{FF2B5EF4-FFF2-40B4-BE49-F238E27FC236}">
                <a16:creationId xmlns:a16="http://schemas.microsoft.com/office/drawing/2014/main" id="{188AE448-9EF6-4608-A26D-68A0AD1F954C}"/>
              </a:ext>
            </a:extLst>
          </p:cNvPr>
          <p:cNvSpPr>
            <a:spLocks noGrp="1"/>
          </p:cNvSpPr>
          <p:nvPr>
            <p:ph type="body" sz="quarter" idx="55" hasCustomPrompt="1"/>
          </p:nvPr>
        </p:nvSpPr>
        <p:spPr>
          <a:xfrm>
            <a:off x="6462712" y="2963045"/>
            <a:ext cx="5029200" cy="783548"/>
          </a:xfrm>
          <a:prstGeom prst="rect">
            <a:avLst/>
          </a:prstGeom>
        </p:spPr>
        <p:txBody>
          <a:bodyPr>
            <a:spAutoFit/>
          </a:bodyPr>
          <a:lstStyle>
            <a:lvl1pPr>
              <a:lnSpc>
                <a:spcPct val="110000"/>
              </a:lnSpc>
              <a:defRPr sz="1400">
                <a:solidFill>
                  <a:schemeClr val="accent2"/>
                </a:solidFill>
                <a:latin typeface="+mn-lt"/>
              </a:defRPr>
            </a:lvl1pPr>
          </a:lstStyle>
          <a:p>
            <a:pPr lvl="0"/>
            <a:r>
              <a:rPr lang="en-US" dirty="0"/>
              <a:t>Class </a:t>
            </a:r>
            <a:r>
              <a:rPr lang="en-US" dirty="0" err="1"/>
              <a:t>aptent</a:t>
            </a:r>
            <a:r>
              <a:rPr lang="en-US" dirty="0"/>
              <a:t> </a:t>
            </a:r>
            <a:r>
              <a:rPr lang="en-US" dirty="0" err="1"/>
              <a:t>taciti</a:t>
            </a:r>
            <a:r>
              <a:rPr lang="en-US" dirty="0"/>
              <a:t> </a:t>
            </a:r>
            <a:r>
              <a:rPr lang="en-US" dirty="0" err="1"/>
              <a:t>sociosqu</a:t>
            </a:r>
            <a:r>
              <a:rPr lang="en-US" dirty="0"/>
              <a:t> ad </a:t>
            </a:r>
            <a:r>
              <a:rPr lang="en-US" dirty="0" err="1"/>
              <a:t>litora</a:t>
            </a:r>
            <a:r>
              <a:rPr lang="en-US" dirty="0"/>
              <a:t> </a:t>
            </a:r>
            <a:r>
              <a:rPr lang="en-US" dirty="0" err="1"/>
              <a:t>torquent</a:t>
            </a:r>
            <a:r>
              <a:rPr lang="en-US" dirty="0"/>
              <a:t> per </a:t>
            </a:r>
            <a:r>
              <a:rPr lang="en-US" dirty="0" err="1"/>
              <a:t>conubia</a:t>
            </a:r>
            <a:r>
              <a:rPr lang="en-US" dirty="0"/>
              <a:t> nostra, per </a:t>
            </a:r>
            <a:r>
              <a:rPr lang="en-US" dirty="0" err="1"/>
              <a:t>inceptos</a:t>
            </a:r>
            <a:r>
              <a:rPr lang="en-US" dirty="0"/>
              <a:t> </a:t>
            </a:r>
            <a:r>
              <a:rPr lang="en-US" dirty="0" err="1"/>
              <a:t>hymenaeos</a:t>
            </a:r>
            <a:r>
              <a:rPr lang="en-US" dirty="0"/>
              <a:t>. </a:t>
            </a:r>
            <a:r>
              <a:rPr lang="en-US" dirty="0" err="1"/>
              <a:t>Mauris</a:t>
            </a:r>
            <a:r>
              <a:rPr lang="en-US" dirty="0"/>
              <a:t> </a:t>
            </a:r>
            <a:r>
              <a:rPr lang="en-US" dirty="0" err="1"/>
              <a:t>metus</a:t>
            </a:r>
            <a:r>
              <a:rPr lang="en-US" dirty="0"/>
              <a:t>. </a:t>
            </a:r>
            <a:r>
              <a:rPr lang="en-US" dirty="0" err="1"/>
              <a:t>Nullam</a:t>
            </a:r>
            <a:r>
              <a:rPr lang="en-US" dirty="0"/>
              <a:t> </a:t>
            </a:r>
            <a:r>
              <a:rPr lang="en-US" dirty="0" err="1"/>
              <a:t>sapien</a:t>
            </a:r>
            <a:r>
              <a:rPr lang="en-US" dirty="0"/>
              <a:t> </a:t>
            </a:r>
            <a:r>
              <a:rPr lang="en-US" dirty="0" err="1"/>
              <a:t>sem</a:t>
            </a:r>
            <a:r>
              <a:rPr lang="en-US" dirty="0"/>
              <a:t>, </a:t>
            </a:r>
            <a:r>
              <a:rPr lang="en-US" dirty="0" err="1"/>
              <a:t>ornare</a:t>
            </a:r>
            <a:r>
              <a:rPr lang="en-US" dirty="0"/>
              <a:t> ac, </a:t>
            </a:r>
            <a:r>
              <a:rPr lang="en-US" dirty="0" err="1"/>
              <a:t>nonummy</a:t>
            </a:r>
            <a:r>
              <a:rPr lang="en-US" dirty="0"/>
              <a:t> non, </a:t>
            </a:r>
            <a:r>
              <a:rPr lang="en-US" dirty="0" err="1"/>
              <a:t>lobortis</a:t>
            </a:r>
            <a:r>
              <a:rPr lang="en-US" dirty="0"/>
              <a:t> a </a:t>
            </a:r>
            <a:r>
              <a:rPr lang="en-US" dirty="0" err="1"/>
              <a:t>enim</a:t>
            </a:r>
            <a:r>
              <a:rPr lang="en-US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4142224310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3840" userDrawn="1">
          <p15:clr>
            <a:srgbClr val="FBAE40"/>
          </p15:clr>
        </p15:guide>
        <p15:guide id="3" pos="4128" userDrawn="1">
          <p15:clr>
            <a:srgbClr val="FBAE40"/>
          </p15:clr>
        </p15:guide>
        <p15:guide id="4" orient="horz" pos="2160" userDrawn="1">
          <p15:clr>
            <a:srgbClr val="FBAE40"/>
          </p15:clr>
        </p15:guide>
        <p15:guide id="5" orient="horz" pos="432" userDrawn="1">
          <p15:clr>
            <a:srgbClr val="FBAE40"/>
          </p15:clr>
        </p15:guide>
        <p15:guide id="6" orient="horz" pos="720" userDrawn="1">
          <p15:clr>
            <a:srgbClr val="FBAE40"/>
          </p15:clr>
        </p15:guide>
        <p15:guide id="7" orient="horz" pos="3600" userDrawn="1">
          <p15:clr>
            <a:srgbClr val="FBAE40"/>
          </p15:clr>
        </p15:guide>
        <p15:guide id="8" orient="horz" pos="1488" userDrawn="1">
          <p15:clr>
            <a:srgbClr val="FBAE40"/>
          </p15:clr>
        </p15:guide>
        <p15:guide id="9" pos="528" userDrawn="1">
          <p15:clr>
            <a:srgbClr val="FBAE40"/>
          </p15:clr>
        </p15:guide>
        <p15:guide id="10" pos="3408" userDrawn="1">
          <p15:clr>
            <a:srgbClr val="FBAE40"/>
          </p15:clr>
        </p15:guide>
        <p15:guide id="11" orient="horz" pos="624" userDrawn="1">
          <p15:clr>
            <a:srgbClr val="FBAE40"/>
          </p15:clr>
        </p15:guide>
      </p15:sldGuideLst>
    </p:ext>
  </p:extLs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icture + Text (light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C0885206-23EF-4179-AE3F-20818AFEBC3A}"/>
              </a:ext>
            </a:extLst>
          </p:cNvPr>
          <p:cNvSpPr/>
          <p:nvPr userDrawn="1"/>
        </p:nvSpPr>
        <p:spPr>
          <a:xfrm>
            <a:off x="1" y="0"/>
            <a:ext cx="5191626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Picture Placeholder 8">
            <a:extLst>
              <a:ext uri="{FF2B5EF4-FFF2-40B4-BE49-F238E27FC236}">
                <a16:creationId xmlns:a16="http://schemas.microsoft.com/office/drawing/2014/main" id="{A0D2231D-AFF2-48C6-930A-F5119E3F8510}"/>
              </a:ext>
            </a:extLst>
          </p:cNvPr>
          <p:cNvSpPr>
            <a:spLocks noGrp="1"/>
          </p:cNvSpPr>
          <p:nvPr>
            <p:ph type="pic" sz="quarter" idx="10" hasCustomPrompt="1"/>
          </p:nvPr>
        </p:nvSpPr>
        <p:spPr>
          <a:xfrm>
            <a:off x="381001" y="342901"/>
            <a:ext cx="4343399" cy="5824537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/>
          <a:lstStyle>
            <a:lvl1pPr>
              <a:defRPr sz="2000"/>
            </a:lvl1pPr>
          </a:lstStyle>
          <a:p>
            <a:r>
              <a:rPr lang="en-US" dirty="0"/>
              <a:t>Picture</a:t>
            </a:r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5E2A0B1F-FC97-4E18-AE7A-069FE4CF893B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6003673" y="599743"/>
            <a:ext cx="3791787" cy="923330"/>
          </a:xfrm>
          <a:prstGeom prst="rect">
            <a:avLst/>
          </a:prstGeom>
        </p:spPr>
        <p:txBody>
          <a:bodyPr wrap="square">
            <a:spAutoFit/>
          </a:bodyPr>
          <a:lstStyle>
            <a:lvl1pPr>
              <a:defRPr sz="3000" b="1">
                <a:solidFill>
                  <a:schemeClr val="tx2"/>
                </a:solidFill>
                <a:latin typeface="+mj-lt"/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 err="1"/>
              <a:t>Nullam</a:t>
            </a:r>
            <a:r>
              <a:rPr lang="en-US" dirty="0"/>
              <a:t> </a:t>
            </a:r>
            <a:r>
              <a:rPr lang="en-US" dirty="0" err="1"/>
              <a:t>rhoncus</a:t>
            </a:r>
            <a:r>
              <a:rPr lang="en-US" dirty="0"/>
              <a:t> </a:t>
            </a:r>
            <a:r>
              <a:rPr lang="en-US" dirty="0" err="1"/>
              <a:t>aliquam</a:t>
            </a:r>
            <a:r>
              <a:rPr lang="en-US" dirty="0"/>
              <a:t> </a:t>
            </a:r>
            <a:r>
              <a:rPr lang="en-US" dirty="0" err="1"/>
              <a:t>metus</a:t>
            </a:r>
            <a:endParaRPr lang="en-US" dirty="0"/>
          </a:p>
        </p:txBody>
      </p:sp>
      <p:sp>
        <p:nvSpPr>
          <p:cNvPr id="13" name="Text Placeholder 12">
            <a:extLst>
              <a:ext uri="{FF2B5EF4-FFF2-40B4-BE49-F238E27FC236}">
                <a16:creationId xmlns:a16="http://schemas.microsoft.com/office/drawing/2014/main" id="{0E3CFBE8-AD45-4015-A1AD-A5EDAD047570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6008602" y="1657022"/>
            <a:ext cx="5803987" cy="4620817"/>
          </a:xfrm>
          <a:prstGeom prst="rect">
            <a:avLst/>
          </a:prstGeom>
        </p:spPr>
        <p:txBody>
          <a:bodyPr wrap="square">
            <a:spAutoFit/>
          </a:bodyPr>
          <a:lstStyle>
            <a:lvl1pPr>
              <a:lnSpc>
                <a:spcPct val="150000"/>
              </a:lnSpc>
              <a:defRPr sz="160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en-US" dirty="0"/>
              <a:t>Class </a:t>
            </a:r>
            <a:r>
              <a:rPr lang="en-US" dirty="0" err="1"/>
              <a:t>aptent</a:t>
            </a:r>
            <a:r>
              <a:rPr lang="en-US" dirty="0"/>
              <a:t> </a:t>
            </a:r>
            <a:r>
              <a:rPr lang="en-US" dirty="0" err="1"/>
              <a:t>taciti</a:t>
            </a:r>
            <a:r>
              <a:rPr lang="en-US" dirty="0"/>
              <a:t> </a:t>
            </a:r>
            <a:r>
              <a:rPr lang="en-US" dirty="0" err="1"/>
              <a:t>sociosqu</a:t>
            </a:r>
            <a:r>
              <a:rPr lang="en-US" dirty="0"/>
              <a:t> ad </a:t>
            </a:r>
            <a:r>
              <a:rPr lang="en-US" dirty="0" err="1"/>
              <a:t>litora</a:t>
            </a:r>
            <a:r>
              <a:rPr lang="en-US" dirty="0"/>
              <a:t> </a:t>
            </a:r>
            <a:r>
              <a:rPr lang="en-US" dirty="0" err="1"/>
              <a:t>torquent</a:t>
            </a:r>
            <a:r>
              <a:rPr lang="en-US" dirty="0"/>
              <a:t> per </a:t>
            </a:r>
            <a:r>
              <a:rPr lang="en-US" dirty="0" err="1"/>
              <a:t>conubia</a:t>
            </a:r>
            <a:r>
              <a:rPr lang="en-US" dirty="0"/>
              <a:t> nostra, per </a:t>
            </a:r>
            <a:r>
              <a:rPr lang="en-US" dirty="0" err="1"/>
              <a:t>inceptos</a:t>
            </a:r>
            <a:r>
              <a:rPr lang="en-US" dirty="0"/>
              <a:t> </a:t>
            </a:r>
            <a:r>
              <a:rPr lang="en-US" dirty="0" err="1"/>
              <a:t>hymenaeos</a:t>
            </a:r>
            <a:r>
              <a:rPr lang="en-US" dirty="0"/>
              <a:t>. </a:t>
            </a:r>
            <a:r>
              <a:rPr lang="en-US" dirty="0" err="1"/>
              <a:t>Mauris</a:t>
            </a:r>
            <a:r>
              <a:rPr lang="en-US" dirty="0"/>
              <a:t> </a:t>
            </a:r>
            <a:r>
              <a:rPr lang="en-US" dirty="0" err="1"/>
              <a:t>metus</a:t>
            </a:r>
            <a:r>
              <a:rPr lang="en-US" dirty="0"/>
              <a:t>. </a:t>
            </a:r>
            <a:r>
              <a:rPr lang="en-US" dirty="0" err="1"/>
              <a:t>Nullam</a:t>
            </a:r>
            <a:r>
              <a:rPr lang="en-US" dirty="0"/>
              <a:t> </a:t>
            </a:r>
            <a:r>
              <a:rPr lang="en-US" dirty="0" err="1"/>
              <a:t>sapien</a:t>
            </a:r>
            <a:r>
              <a:rPr lang="en-US" dirty="0"/>
              <a:t> </a:t>
            </a:r>
            <a:r>
              <a:rPr lang="en-US" dirty="0" err="1"/>
              <a:t>sem</a:t>
            </a:r>
            <a:r>
              <a:rPr lang="en-US" dirty="0"/>
              <a:t>, </a:t>
            </a:r>
            <a:r>
              <a:rPr lang="en-US" dirty="0" err="1"/>
              <a:t>ornare</a:t>
            </a:r>
            <a:r>
              <a:rPr lang="en-US" dirty="0"/>
              <a:t> ac, </a:t>
            </a:r>
            <a:r>
              <a:rPr lang="en-US" dirty="0" err="1"/>
              <a:t>nonummy</a:t>
            </a:r>
            <a:r>
              <a:rPr lang="en-US" dirty="0"/>
              <a:t> non, </a:t>
            </a:r>
            <a:r>
              <a:rPr lang="en-US" dirty="0" err="1"/>
              <a:t>lobortis</a:t>
            </a:r>
            <a:r>
              <a:rPr lang="en-US" dirty="0"/>
              <a:t> a </a:t>
            </a:r>
            <a:r>
              <a:rPr lang="en-US" dirty="0" err="1"/>
              <a:t>enim</a:t>
            </a:r>
            <a:r>
              <a:rPr lang="en-US" dirty="0"/>
              <a:t>.</a:t>
            </a:r>
          </a:p>
          <a:p>
            <a:pPr lvl="0"/>
            <a:endParaRPr lang="en-US" dirty="0"/>
          </a:p>
          <a:p>
            <a:pPr lvl="0"/>
            <a:r>
              <a:rPr lang="en-US" dirty="0" err="1"/>
              <a:t>Nullam</a:t>
            </a:r>
            <a:r>
              <a:rPr lang="en-US" dirty="0"/>
              <a:t> </a:t>
            </a:r>
            <a:r>
              <a:rPr lang="en-US" dirty="0" err="1"/>
              <a:t>rhoncus</a:t>
            </a:r>
            <a:r>
              <a:rPr lang="en-US" dirty="0"/>
              <a:t> </a:t>
            </a:r>
            <a:r>
              <a:rPr lang="en-US" dirty="0" err="1"/>
              <a:t>aliquam</a:t>
            </a:r>
            <a:r>
              <a:rPr lang="en-US" dirty="0"/>
              <a:t> </a:t>
            </a:r>
            <a:r>
              <a:rPr lang="en-US" dirty="0" err="1"/>
              <a:t>metus</a:t>
            </a:r>
            <a:r>
              <a:rPr lang="en-US" dirty="0"/>
              <a:t>. Integer </a:t>
            </a:r>
            <a:r>
              <a:rPr lang="en-US" dirty="0" err="1"/>
              <a:t>pellentesque</a:t>
            </a:r>
            <a:r>
              <a:rPr lang="en-US" dirty="0"/>
              <a:t> </a:t>
            </a:r>
            <a:r>
              <a:rPr lang="en-US" dirty="0" err="1"/>
              <a:t>quam</a:t>
            </a:r>
            <a:r>
              <a:rPr lang="en-US" dirty="0"/>
              <a:t> vel </a:t>
            </a:r>
            <a:r>
              <a:rPr lang="en-US" dirty="0" err="1"/>
              <a:t>velit</a:t>
            </a:r>
            <a:r>
              <a:rPr lang="en-US" dirty="0"/>
              <a:t>. Sed </a:t>
            </a:r>
            <a:r>
              <a:rPr lang="en-US" dirty="0" err="1"/>
              <a:t>elit</a:t>
            </a:r>
            <a:r>
              <a:rPr lang="en-US" dirty="0"/>
              <a:t> dui, </a:t>
            </a:r>
            <a:r>
              <a:rPr lang="en-US" dirty="0" err="1"/>
              <a:t>pellentesque</a:t>
            </a:r>
            <a:r>
              <a:rPr lang="en-US" dirty="0"/>
              <a:t> a, </a:t>
            </a:r>
            <a:r>
              <a:rPr lang="en-US" dirty="0" err="1"/>
              <a:t>faucibus</a:t>
            </a:r>
            <a:r>
              <a:rPr lang="en-US" dirty="0"/>
              <a:t> vel, </a:t>
            </a:r>
            <a:r>
              <a:rPr lang="en-US" dirty="0" err="1"/>
              <a:t>interdum</a:t>
            </a:r>
            <a:r>
              <a:rPr lang="en-US" dirty="0"/>
              <a:t> </a:t>
            </a:r>
            <a:r>
              <a:rPr lang="en-US" dirty="0" err="1"/>
              <a:t>nec</a:t>
            </a:r>
            <a:r>
              <a:rPr lang="en-US" dirty="0"/>
              <a:t>, diam. Maecenas </a:t>
            </a:r>
            <a:r>
              <a:rPr lang="en-US" dirty="0" err="1"/>
              <a:t>aliquet</a:t>
            </a:r>
            <a:r>
              <a:rPr lang="en-US" dirty="0"/>
              <a:t> </a:t>
            </a:r>
            <a:r>
              <a:rPr lang="en-US" dirty="0" err="1"/>
              <a:t>accumsan</a:t>
            </a:r>
            <a:r>
              <a:rPr lang="en-US" dirty="0"/>
              <a:t> </a:t>
            </a:r>
            <a:r>
              <a:rPr lang="en-US" dirty="0" err="1"/>
              <a:t>leo</a:t>
            </a:r>
            <a:r>
              <a:rPr lang="en-US" dirty="0"/>
              <a:t>.</a:t>
            </a:r>
          </a:p>
          <a:p>
            <a:pPr lvl="0"/>
            <a:endParaRPr lang="en-US" dirty="0"/>
          </a:p>
          <a:p>
            <a:pPr lvl="0"/>
            <a:r>
              <a:rPr lang="en-US" dirty="0"/>
              <a:t>Proin in </a:t>
            </a:r>
            <a:r>
              <a:rPr lang="en-US" dirty="0" err="1"/>
              <a:t>tellus</a:t>
            </a:r>
            <a:r>
              <a:rPr lang="en-US" dirty="0"/>
              <a:t> sit </a:t>
            </a:r>
            <a:r>
              <a:rPr lang="en-US" dirty="0" err="1"/>
              <a:t>amet</a:t>
            </a:r>
            <a:r>
              <a:rPr lang="en-US" dirty="0"/>
              <a:t> </a:t>
            </a:r>
            <a:r>
              <a:rPr lang="en-US" dirty="0" err="1"/>
              <a:t>nibh</a:t>
            </a:r>
            <a:r>
              <a:rPr lang="en-US" dirty="0"/>
              <a:t> </a:t>
            </a:r>
            <a:r>
              <a:rPr lang="en-US" dirty="0" err="1"/>
              <a:t>dignissim</a:t>
            </a:r>
            <a:r>
              <a:rPr lang="en-US" dirty="0"/>
              <a:t> </a:t>
            </a:r>
            <a:r>
              <a:rPr lang="en-US" dirty="0" err="1"/>
              <a:t>sagittis</a:t>
            </a:r>
            <a:r>
              <a:rPr lang="en-US" dirty="0"/>
              <a:t>. </a:t>
            </a:r>
            <a:r>
              <a:rPr lang="en-US" dirty="0" err="1"/>
              <a:t>Nulla</a:t>
            </a:r>
            <a:r>
              <a:rPr lang="en-US" dirty="0"/>
              <a:t> </a:t>
            </a:r>
            <a:r>
              <a:rPr lang="en-US" dirty="0" err="1"/>
              <a:t>quis</a:t>
            </a:r>
            <a:r>
              <a:rPr lang="en-US" dirty="0"/>
              <a:t> diam. Morbi </a:t>
            </a:r>
            <a:r>
              <a:rPr lang="en-US" dirty="0" err="1"/>
              <a:t>leo</a:t>
            </a:r>
            <a:r>
              <a:rPr lang="en-US" dirty="0"/>
              <a:t> mi, </a:t>
            </a:r>
            <a:r>
              <a:rPr lang="en-US" dirty="0" err="1"/>
              <a:t>nonummy</a:t>
            </a:r>
            <a:r>
              <a:rPr lang="en-US" dirty="0"/>
              <a:t> </a:t>
            </a:r>
            <a:r>
              <a:rPr lang="en-US" dirty="0" err="1"/>
              <a:t>eget</a:t>
            </a:r>
            <a:r>
              <a:rPr lang="en-US" dirty="0"/>
              <a:t> </a:t>
            </a:r>
            <a:r>
              <a:rPr lang="en-US" dirty="0" err="1"/>
              <a:t>tristique</a:t>
            </a:r>
            <a:r>
              <a:rPr lang="en-US" dirty="0"/>
              <a:t> non, </a:t>
            </a:r>
            <a:r>
              <a:rPr lang="en-US" dirty="0" err="1"/>
              <a:t>rhoncus</a:t>
            </a:r>
            <a:r>
              <a:rPr lang="en-US" dirty="0"/>
              <a:t> non </a:t>
            </a:r>
            <a:r>
              <a:rPr lang="en-US" dirty="0" err="1"/>
              <a:t>leo</a:t>
            </a:r>
            <a:r>
              <a:rPr lang="en-US" dirty="0"/>
              <a:t>.</a:t>
            </a:r>
          </a:p>
        </p:txBody>
      </p:sp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0B794E20-1A38-4F29-BD9D-A115418755B0}"/>
              </a:ext>
            </a:extLst>
          </p:cNvPr>
          <p:cNvSpPr>
            <a:spLocks noGrp="1"/>
          </p:cNvSpPr>
          <p:nvPr>
            <p:ph type="ftr" sz="quarter" idx="18"/>
          </p:nvPr>
        </p:nvSpPr>
        <p:spPr>
          <a:xfrm>
            <a:off x="290928" y="6235110"/>
            <a:ext cx="4114800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dirty="0" err="1"/>
              <a:t>Cestovní</a:t>
            </a:r>
            <a:r>
              <a:rPr lang="en-US" dirty="0"/>
              <a:t> </a:t>
            </a:r>
            <a:r>
              <a:rPr lang="en-US" dirty="0" err="1"/>
              <a:t>ruch</a:t>
            </a:r>
            <a:r>
              <a:rPr lang="en-US" dirty="0"/>
              <a:t> </a:t>
            </a:r>
            <a:r>
              <a:rPr lang="en-US" dirty="0" err="1"/>
              <a:t>ve</a:t>
            </a:r>
            <a:r>
              <a:rPr lang="en-US" dirty="0"/>
              <a:t> </a:t>
            </a:r>
            <a:r>
              <a:rPr lang="en-US" dirty="0" err="1"/>
              <a:t>Zlínském</a:t>
            </a:r>
            <a:r>
              <a:rPr lang="en-US" dirty="0"/>
              <a:t> </a:t>
            </a:r>
            <a:r>
              <a:rPr lang="en-US" dirty="0" err="1"/>
              <a:t>kraji</a:t>
            </a:r>
            <a:r>
              <a:rPr lang="en-US" dirty="0"/>
              <a:t> 2023</a:t>
            </a:r>
          </a:p>
        </p:txBody>
      </p:sp>
    </p:spTree>
    <p:extLst>
      <p:ext uri="{BB962C8B-B14F-4D97-AF65-F5344CB8AC3E}">
        <p14:creationId xmlns:p14="http://schemas.microsoft.com/office/powerpoint/2010/main" val="2665867593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3840" userDrawn="1">
          <p15:clr>
            <a:srgbClr val="FBAE40"/>
          </p15:clr>
        </p15:guide>
        <p15:guide id="2" pos="2976" userDrawn="1">
          <p15:clr>
            <a:srgbClr val="FBAE40"/>
          </p15:clr>
        </p15:guide>
        <p15:guide id="3" orient="horz" pos="2160" userDrawn="1">
          <p15:clr>
            <a:srgbClr val="FBAE40"/>
          </p15:clr>
        </p15:guide>
        <p15:guide id="4" orient="horz" pos="432" userDrawn="1">
          <p15:clr>
            <a:srgbClr val="FBAE40"/>
          </p15:clr>
        </p15:guide>
        <p15:guide id="5" orient="horz" pos="1152" userDrawn="1">
          <p15:clr>
            <a:srgbClr val="FBAE40"/>
          </p15:clr>
        </p15:guide>
      </p15:sldGuideLst>
    </p:ext>
  </p:extLs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 Icons (horizontal) + subtitl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2508A5DD-ACC2-4FD5-B701-42A8062EAC6C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972342" y="601860"/>
            <a:ext cx="5123657" cy="507831"/>
          </a:xfrm>
          <a:prstGeom prst="rect">
            <a:avLst/>
          </a:prstGeom>
        </p:spPr>
        <p:txBody>
          <a:bodyPr wrap="square">
            <a:spAutoFit/>
          </a:bodyPr>
          <a:lstStyle>
            <a:lvl1pPr>
              <a:defRPr sz="3000" b="1">
                <a:solidFill>
                  <a:schemeClr val="tx2"/>
                </a:solidFill>
                <a:latin typeface="+mj-lt"/>
              </a:defRPr>
            </a:lvl1pPr>
          </a:lstStyle>
          <a:p>
            <a:pPr lvl="0"/>
            <a:r>
              <a:rPr lang="en-US" dirty="0" err="1"/>
              <a:t>Nullam</a:t>
            </a:r>
            <a:r>
              <a:rPr lang="en-US" dirty="0"/>
              <a:t> </a:t>
            </a:r>
            <a:r>
              <a:rPr lang="en-US" dirty="0" err="1"/>
              <a:t>rhoncus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A3C203B-94FB-414B-935E-995ABE189CCE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977104" y="1270374"/>
            <a:ext cx="7420811" cy="546560"/>
          </a:xfrm>
          <a:prstGeom prst="rect">
            <a:avLst/>
          </a:prstGeom>
        </p:spPr>
        <p:txBody>
          <a:bodyPr wrap="square">
            <a:spAutoFit/>
          </a:bodyPr>
          <a:lstStyle>
            <a:lvl1pPr>
              <a:lnSpc>
                <a:spcPct val="110000"/>
              </a:lnSpc>
              <a:defRPr sz="1400">
                <a:solidFill>
                  <a:schemeClr val="accent2"/>
                </a:solidFill>
                <a:latin typeface="+mn-lt"/>
              </a:defRPr>
            </a:lvl1pPr>
          </a:lstStyle>
          <a:p>
            <a:pPr lvl="0"/>
            <a:r>
              <a:rPr lang="en-US" dirty="0"/>
              <a:t>Class </a:t>
            </a:r>
            <a:r>
              <a:rPr lang="en-US" dirty="0" err="1"/>
              <a:t>aptent</a:t>
            </a:r>
            <a:r>
              <a:rPr lang="en-US" dirty="0"/>
              <a:t> </a:t>
            </a:r>
            <a:r>
              <a:rPr lang="en-US" dirty="0" err="1"/>
              <a:t>taciti</a:t>
            </a:r>
            <a:r>
              <a:rPr lang="en-US" dirty="0"/>
              <a:t> </a:t>
            </a:r>
            <a:r>
              <a:rPr lang="en-US" dirty="0" err="1"/>
              <a:t>sociosqu</a:t>
            </a:r>
            <a:r>
              <a:rPr lang="en-US" dirty="0"/>
              <a:t> ad </a:t>
            </a:r>
            <a:r>
              <a:rPr lang="en-US" dirty="0" err="1"/>
              <a:t>litora</a:t>
            </a:r>
            <a:r>
              <a:rPr lang="en-US" dirty="0"/>
              <a:t> </a:t>
            </a:r>
            <a:r>
              <a:rPr lang="en-US" dirty="0" err="1"/>
              <a:t>torquent</a:t>
            </a:r>
            <a:r>
              <a:rPr lang="en-US" dirty="0"/>
              <a:t> per </a:t>
            </a:r>
            <a:r>
              <a:rPr lang="en-US" dirty="0" err="1"/>
              <a:t>conubia</a:t>
            </a:r>
            <a:r>
              <a:rPr lang="en-US" dirty="0"/>
              <a:t> nostra, per </a:t>
            </a:r>
            <a:r>
              <a:rPr lang="en-US" dirty="0" err="1"/>
              <a:t>inceptos</a:t>
            </a:r>
            <a:r>
              <a:rPr lang="en-US" dirty="0"/>
              <a:t> </a:t>
            </a:r>
            <a:r>
              <a:rPr lang="en-US" dirty="0" err="1"/>
              <a:t>hymenaeos</a:t>
            </a:r>
            <a:r>
              <a:rPr lang="en-US" dirty="0"/>
              <a:t>. </a:t>
            </a:r>
            <a:r>
              <a:rPr lang="en-US" dirty="0" err="1"/>
              <a:t>Mauris</a:t>
            </a:r>
            <a:r>
              <a:rPr lang="en-US" dirty="0"/>
              <a:t> </a:t>
            </a:r>
            <a:r>
              <a:rPr lang="en-US" dirty="0" err="1"/>
              <a:t>metus</a:t>
            </a:r>
            <a:r>
              <a:rPr lang="en-US" dirty="0"/>
              <a:t>. </a:t>
            </a:r>
            <a:r>
              <a:rPr lang="en-US" dirty="0" err="1"/>
              <a:t>Nullam</a:t>
            </a:r>
            <a:r>
              <a:rPr lang="en-US" dirty="0"/>
              <a:t> </a:t>
            </a:r>
            <a:r>
              <a:rPr lang="en-US" dirty="0" err="1"/>
              <a:t>sapien</a:t>
            </a:r>
            <a:r>
              <a:rPr lang="en-US" dirty="0"/>
              <a:t> </a:t>
            </a:r>
            <a:r>
              <a:rPr lang="en-US" dirty="0" err="1"/>
              <a:t>sem</a:t>
            </a:r>
            <a:r>
              <a:rPr lang="en-US" dirty="0"/>
              <a:t>, </a:t>
            </a:r>
            <a:r>
              <a:rPr lang="en-US" dirty="0" err="1"/>
              <a:t>ornare</a:t>
            </a:r>
            <a:r>
              <a:rPr lang="en-US" dirty="0"/>
              <a:t> ac, </a:t>
            </a:r>
            <a:r>
              <a:rPr lang="en-US" dirty="0" err="1"/>
              <a:t>nonummy</a:t>
            </a:r>
            <a:r>
              <a:rPr lang="en-US" dirty="0"/>
              <a:t> non, </a:t>
            </a:r>
            <a:r>
              <a:rPr lang="en-US" dirty="0" err="1"/>
              <a:t>lobortis</a:t>
            </a:r>
            <a:r>
              <a:rPr lang="en-US" dirty="0"/>
              <a:t> a </a:t>
            </a:r>
            <a:r>
              <a:rPr lang="en-US" dirty="0" err="1"/>
              <a:t>enim</a:t>
            </a:r>
            <a:r>
              <a:rPr lang="en-US" dirty="0"/>
              <a:t>.</a:t>
            </a:r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CF2DAD2A-12B5-4EB6-BE18-C032D1CDF5E5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1029493" y="4234621"/>
            <a:ext cx="1684337" cy="546560"/>
          </a:xfrm>
          <a:prstGeom prst="rect">
            <a:avLst/>
          </a:prstGeom>
        </p:spPr>
        <p:txBody>
          <a:bodyPr>
            <a:spAutoFit/>
          </a:bodyPr>
          <a:lstStyle>
            <a:lvl1pPr algn="ctr">
              <a:lnSpc>
                <a:spcPct val="110000"/>
              </a:lnSpc>
              <a:defRPr sz="140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en-US" dirty="0"/>
              <a:t>Class </a:t>
            </a:r>
            <a:r>
              <a:rPr lang="en-US" dirty="0" err="1"/>
              <a:t>aptent</a:t>
            </a:r>
            <a:r>
              <a:rPr lang="en-US" dirty="0"/>
              <a:t> </a:t>
            </a:r>
            <a:r>
              <a:rPr lang="en-US" dirty="0" err="1"/>
              <a:t>taciti</a:t>
            </a:r>
            <a:r>
              <a:rPr lang="en-US" dirty="0"/>
              <a:t> </a:t>
            </a:r>
            <a:r>
              <a:rPr lang="en-US" dirty="0" err="1"/>
              <a:t>sociosqu</a:t>
            </a:r>
            <a:r>
              <a:rPr lang="en-US" dirty="0"/>
              <a:t> ad </a:t>
            </a:r>
            <a:r>
              <a:rPr lang="en-US" dirty="0" err="1"/>
              <a:t>litora</a:t>
            </a:r>
            <a:endParaRPr lang="en-US" dirty="0"/>
          </a:p>
        </p:txBody>
      </p:sp>
      <p:sp>
        <p:nvSpPr>
          <p:cNvPr id="14" name="Text Placeholder 5">
            <a:extLst>
              <a:ext uri="{FF2B5EF4-FFF2-40B4-BE49-F238E27FC236}">
                <a16:creationId xmlns:a16="http://schemas.microsoft.com/office/drawing/2014/main" id="{C2543994-6E61-4164-9F8F-C3D2F3EFACE4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3803351" y="4234622"/>
            <a:ext cx="1684337" cy="546560"/>
          </a:xfrm>
          <a:prstGeom prst="rect">
            <a:avLst/>
          </a:prstGeom>
        </p:spPr>
        <p:txBody>
          <a:bodyPr>
            <a:spAutoFit/>
          </a:bodyPr>
          <a:lstStyle>
            <a:lvl1pPr algn="ctr">
              <a:lnSpc>
                <a:spcPct val="110000"/>
              </a:lnSpc>
              <a:defRPr sz="140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en-US" dirty="0"/>
              <a:t>Class </a:t>
            </a:r>
            <a:r>
              <a:rPr lang="en-US" dirty="0" err="1"/>
              <a:t>aptent</a:t>
            </a:r>
            <a:r>
              <a:rPr lang="en-US" dirty="0"/>
              <a:t> </a:t>
            </a:r>
            <a:r>
              <a:rPr lang="en-US" dirty="0" err="1"/>
              <a:t>taciti</a:t>
            </a:r>
            <a:r>
              <a:rPr lang="en-US" dirty="0"/>
              <a:t> </a:t>
            </a:r>
            <a:r>
              <a:rPr lang="en-US" dirty="0" err="1"/>
              <a:t>sociosqu</a:t>
            </a:r>
            <a:r>
              <a:rPr lang="en-US" dirty="0"/>
              <a:t> ad </a:t>
            </a:r>
            <a:r>
              <a:rPr lang="en-US" dirty="0" err="1"/>
              <a:t>litora</a:t>
            </a:r>
            <a:endParaRPr lang="en-US" dirty="0"/>
          </a:p>
        </p:txBody>
      </p:sp>
      <p:sp>
        <p:nvSpPr>
          <p:cNvPr id="15" name="Text Placeholder 5">
            <a:extLst>
              <a:ext uri="{FF2B5EF4-FFF2-40B4-BE49-F238E27FC236}">
                <a16:creationId xmlns:a16="http://schemas.microsoft.com/office/drawing/2014/main" id="{DBCAAD2F-645B-4634-AE35-403402B82757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6583262" y="4234622"/>
            <a:ext cx="1684337" cy="546560"/>
          </a:xfrm>
          <a:prstGeom prst="rect">
            <a:avLst/>
          </a:prstGeom>
        </p:spPr>
        <p:txBody>
          <a:bodyPr>
            <a:spAutoFit/>
          </a:bodyPr>
          <a:lstStyle>
            <a:lvl1pPr algn="ctr">
              <a:lnSpc>
                <a:spcPct val="110000"/>
              </a:lnSpc>
              <a:defRPr sz="140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en-US" dirty="0"/>
              <a:t>Class </a:t>
            </a:r>
            <a:r>
              <a:rPr lang="en-US" dirty="0" err="1"/>
              <a:t>aptent</a:t>
            </a:r>
            <a:r>
              <a:rPr lang="en-US" dirty="0"/>
              <a:t> </a:t>
            </a:r>
            <a:r>
              <a:rPr lang="en-US" dirty="0" err="1"/>
              <a:t>taciti</a:t>
            </a:r>
            <a:r>
              <a:rPr lang="en-US" dirty="0"/>
              <a:t> </a:t>
            </a:r>
            <a:r>
              <a:rPr lang="en-US" dirty="0" err="1"/>
              <a:t>sociosqu</a:t>
            </a:r>
            <a:r>
              <a:rPr lang="en-US" dirty="0"/>
              <a:t> ad </a:t>
            </a:r>
            <a:r>
              <a:rPr lang="en-US" dirty="0" err="1"/>
              <a:t>litora</a:t>
            </a:r>
            <a:endParaRPr lang="en-US" dirty="0"/>
          </a:p>
        </p:txBody>
      </p:sp>
      <p:sp>
        <p:nvSpPr>
          <p:cNvPr id="16" name="Text Placeholder 5">
            <a:extLst>
              <a:ext uri="{FF2B5EF4-FFF2-40B4-BE49-F238E27FC236}">
                <a16:creationId xmlns:a16="http://schemas.microsoft.com/office/drawing/2014/main" id="{0825B483-F9D8-4BE5-8940-6AEA7106B131}"/>
              </a:ext>
            </a:extLst>
          </p:cNvPr>
          <p:cNvSpPr>
            <a:spLocks noGrp="1"/>
          </p:cNvSpPr>
          <p:nvPr>
            <p:ph type="body" sz="quarter" idx="22" hasCustomPrompt="1"/>
          </p:nvPr>
        </p:nvSpPr>
        <p:spPr>
          <a:xfrm>
            <a:off x="9363173" y="4234622"/>
            <a:ext cx="1684337" cy="546560"/>
          </a:xfrm>
          <a:prstGeom prst="rect">
            <a:avLst/>
          </a:prstGeom>
        </p:spPr>
        <p:txBody>
          <a:bodyPr>
            <a:spAutoFit/>
          </a:bodyPr>
          <a:lstStyle>
            <a:lvl1pPr algn="ctr">
              <a:lnSpc>
                <a:spcPct val="110000"/>
              </a:lnSpc>
              <a:defRPr sz="140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en-US" dirty="0"/>
              <a:t>Class </a:t>
            </a:r>
            <a:r>
              <a:rPr lang="en-US" dirty="0" err="1"/>
              <a:t>aptent</a:t>
            </a:r>
            <a:r>
              <a:rPr lang="en-US" dirty="0"/>
              <a:t> </a:t>
            </a:r>
            <a:r>
              <a:rPr lang="en-US" dirty="0" err="1"/>
              <a:t>taciti</a:t>
            </a:r>
            <a:r>
              <a:rPr lang="en-US" dirty="0"/>
              <a:t> </a:t>
            </a:r>
            <a:r>
              <a:rPr lang="en-US" dirty="0" err="1"/>
              <a:t>sociosqu</a:t>
            </a:r>
            <a:r>
              <a:rPr lang="en-US" dirty="0"/>
              <a:t> ad </a:t>
            </a:r>
            <a:r>
              <a:rPr lang="en-US" dirty="0" err="1"/>
              <a:t>litora</a:t>
            </a:r>
            <a:endParaRPr lang="en-US" dirty="0"/>
          </a:p>
        </p:txBody>
      </p:sp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A1C11A8D-F880-4EFF-8506-D35DCB65DB81}"/>
              </a:ext>
            </a:extLst>
          </p:cNvPr>
          <p:cNvSpPr>
            <a:spLocks noGrp="1"/>
          </p:cNvSpPr>
          <p:nvPr>
            <p:ph type="ftr" sz="quarter" idx="23"/>
          </p:nvPr>
        </p:nvSpPr>
        <p:spPr>
          <a:xfrm>
            <a:off x="7794625" y="6232729"/>
            <a:ext cx="4114800" cy="365125"/>
          </a:xfrm>
        </p:spPr>
        <p:txBody>
          <a:bodyPr/>
          <a:lstStyle>
            <a:lvl1pPr algn="r">
              <a:defRPr/>
            </a:lvl1pPr>
          </a:lstStyle>
          <a:p>
            <a:r>
              <a:rPr lang="en-US"/>
              <a:t>Cestovní ruch ve Zlínském kraji 2023</a:t>
            </a:r>
            <a:endParaRPr lang="en-US" dirty="0"/>
          </a:p>
        </p:txBody>
      </p:sp>
      <p:sp>
        <p:nvSpPr>
          <p:cNvPr id="20" name="Picture Placeholder 4">
            <a:extLst>
              <a:ext uri="{FF2B5EF4-FFF2-40B4-BE49-F238E27FC236}">
                <a16:creationId xmlns:a16="http://schemas.microsoft.com/office/drawing/2014/main" id="{DD857010-ECFF-4AB8-A4B7-0FE011D7F670}"/>
              </a:ext>
            </a:extLst>
          </p:cNvPr>
          <p:cNvSpPr>
            <a:spLocks noGrp="1"/>
          </p:cNvSpPr>
          <p:nvPr>
            <p:ph type="pic" sz="quarter" idx="24"/>
          </p:nvPr>
        </p:nvSpPr>
        <p:spPr>
          <a:xfrm>
            <a:off x="1072356" y="2502210"/>
            <a:ext cx="1598613" cy="1598613"/>
          </a:xfrm>
          <a:prstGeom prst="rect">
            <a:avLst/>
          </a:prstGeom>
        </p:spPr>
        <p:txBody>
          <a:bodyPr/>
          <a:lstStyle>
            <a:lvl1pPr>
              <a:defRPr sz="1400"/>
            </a:lvl1pPr>
          </a:lstStyle>
          <a:p>
            <a:r>
              <a:rPr lang="cs-CZ"/>
              <a:t>Kliknutím na ikonu přidáte obrázek.</a:t>
            </a:r>
            <a:endParaRPr lang="en-US"/>
          </a:p>
        </p:txBody>
      </p:sp>
      <p:sp>
        <p:nvSpPr>
          <p:cNvPr id="21" name="Picture Placeholder 4">
            <a:extLst>
              <a:ext uri="{FF2B5EF4-FFF2-40B4-BE49-F238E27FC236}">
                <a16:creationId xmlns:a16="http://schemas.microsoft.com/office/drawing/2014/main" id="{FBD54211-2BCD-42C4-B260-0AD41959C270}"/>
              </a:ext>
            </a:extLst>
          </p:cNvPr>
          <p:cNvSpPr>
            <a:spLocks noGrp="1"/>
          </p:cNvSpPr>
          <p:nvPr>
            <p:ph type="pic" sz="quarter" idx="25"/>
          </p:nvPr>
        </p:nvSpPr>
        <p:spPr>
          <a:xfrm>
            <a:off x="3846770" y="2502210"/>
            <a:ext cx="1598613" cy="1598613"/>
          </a:xfrm>
          <a:prstGeom prst="rect">
            <a:avLst/>
          </a:prstGeom>
        </p:spPr>
        <p:txBody>
          <a:bodyPr/>
          <a:lstStyle>
            <a:lvl1pPr>
              <a:defRPr sz="1400"/>
            </a:lvl1pPr>
          </a:lstStyle>
          <a:p>
            <a:r>
              <a:rPr lang="cs-CZ"/>
              <a:t>Kliknutím na ikonu přidáte obrázek.</a:t>
            </a:r>
            <a:endParaRPr lang="en-US"/>
          </a:p>
        </p:txBody>
      </p:sp>
      <p:sp>
        <p:nvSpPr>
          <p:cNvPr id="22" name="Picture Placeholder 4">
            <a:extLst>
              <a:ext uri="{FF2B5EF4-FFF2-40B4-BE49-F238E27FC236}">
                <a16:creationId xmlns:a16="http://schemas.microsoft.com/office/drawing/2014/main" id="{B5C001FE-8851-42E5-A5F3-8145461F951A}"/>
              </a:ext>
            </a:extLst>
          </p:cNvPr>
          <p:cNvSpPr>
            <a:spLocks noGrp="1"/>
          </p:cNvSpPr>
          <p:nvPr>
            <p:ph type="pic" sz="quarter" idx="26"/>
          </p:nvPr>
        </p:nvSpPr>
        <p:spPr>
          <a:xfrm>
            <a:off x="6621184" y="2502210"/>
            <a:ext cx="1598613" cy="1598613"/>
          </a:xfrm>
          <a:prstGeom prst="rect">
            <a:avLst/>
          </a:prstGeom>
        </p:spPr>
        <p:txBody>
          <a:bodyPr/>
          <a:lstStyle>
            <a:lvl1pPr>
              <a:defRPr sz="1400"/>
            </a:lvl1pPr>
          </a:lstStyle>
          <a:p>
            <a:r>
              <a:rPr lang="cs-CZ"/>
              <a:t>Kliknutím na ikonu přidáte obrázek.</a:t>
            </a:r>
            <a:endParaRPr lang="en-US"/>
          </a:p>
        </p:txBody>
      </p:sp>
      <p:sp>
        <p:nvSpPr>
          <p:cNvPr id="23" name="Picture Placeholder 4">
            <a:extLst>
              <a:ext uri="{FF2B5EF4-FFF2-40B4-BE49-F238E27FC236}">
                <a16:creationId xmlns:a16="http://schemas.microsoft.com/office/drawing/2014/main" id="{491EAA45-7A28-4B09-AEF8-011FEFC28C1C}"/>
              </a:ext>
            </a:extLst>
          </p:cNvPr>
          <p:cNvSpPr>
            <a:spLocks noGrp="1"/>
          </p:cNvSpPr>
          <p:nvPr>
            <p:ph type="pic" sz="quarter" idx="27"/>
          </p:nvPr>
        </p:nvSpPr>
        <p:spPr>
          <a:xfrm>
            <a:off x="9395598" y="2502210"/>
            <a:ext cx="1598613" cy="1598613"/>
          </a:xfrm>
          <a:prstGeom prst="rect">
            <a:avLst/>
          </a:prstGeom>
        </p:spPr>
        <p:txBody>
          <a:bodyPr/>
          <a:lstStyle>
            <a:lvl1pPr>
              <a:defRPr sz="1400"/>
            </a:lvl1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86881033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3840" userDrawn="1">
          <p15:clr>
            <a:srgbClr val="FBAE40"/>
          </p15:clr>
        </p15:guide>
        <p15:guide id="2" pos="672" userDrawn="1">
          <p15:clr>
            <a:srgbClr val="FBAE40"/>
          </p15:clr>
        </p15:guide>
        <p15:guide id="3" orient="horz" pos="2160" userDrawn="1">
          <p15:clr>
            <a:srgbClr val="FBAE40"/>
          </p15:clr>
        </p15:guide>
        <p15:guide id="4" orient="horz" pos="432" userDrawn="1">
          <p15:clr>
            <a:srgbClr val="FBAE40"/>
          </p15:clr>
        </p15:guide>
        <p15:guide id="5" orient="horz" pos="2664" userDrawn="1">
          <p15:clr>
            <a:srgbClr val="FBAE40"/>
          </p15:clr>
        </p15:guide>
      </p15:sldGuideLst>
    </p:ext>
  </p:extLs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+ Multiple pictu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2508A5DD-ACC2-4FD5-B701-42A8062EAC6C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974724" y="601860"/>
            <a:ext cx="2844800" cy="507831"/>
          </a:xfrm>
          <a:prstGeom prst="rect">
            <a:avLst/>
          </a:prstGeom>
        </p:spPr>
        <p:txBody>
          <a:bodyPr wrap="square">
            <a:spAutoFit/>
          </a:bodyPr>
          <a:lstStyle>
            <a:lvl1pPr>
              <a:defRPr sz="3000" b="1">
                <a:solidFill>
                  <a:schemeClr val="tx2"/>
                </a:solidFill>
                <a:latin typeface="+mj-lt"/>
              </a:defRPr>
            </a:lvl1pPr>
          </a:lstStyle>
          <a:p>
            <a:pPr lvl="0"/>
            <a:r>
              <a:rPr lang="en-US" dirty="0" err="1"/>
              <a:t>Nullam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A3C203B-94FB-414B-935E-995ABE189CCE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974723" y="1275927"/>
            <a:ext cx="2641601" cy="2119619"/>
          </a:xfrm>
          <a:prstGeom prst="rect">
            <a:avLst/>
          </a:prstGeom>
        </p:spPr>
        <p:txBody>
          <a:bodyPr wrap="square">
            <a:spAutoFit/>
          </a:bodyPr>
          <a:lstStyle>
            <a:lvl1pPr algn="l">
              <a:lnSpc>
                <a:spcPct val="150000"/>
              </a:lnSpc>
              <a:defRPr sz="1400">
                <a:solidFill>
                  <a:schemeClr val="accent2"/>
                </a:solidFill>
                <a:latin typeface="+mn-lt"/>
              </a:defRPr>
            </a:lvl1pPr>
          </a:lstStyle>
          <a:p>
            <a:pPr lvl="0"/>
            <a:r>
              <a:rPr lang="en-US" dirty="0"/>
              <a:t>Class </a:t>
            </a:r>
            <a:r>
              <a:rPr lang="en-US" dirty="0" err="1"/>
              <a:t>aptent</a:t>
            </a:r>
            <a:r>
              <a:rPr lang="en-US" dirty="0"/>
              <a:t> </a:t>
            </a:r>
            <a:r>
              <a:rPr lang="en-US" dirty="0" err="1"/>
              <a:t>taciti</a:t>
            </a:r>
            <a:r>
              <a:rPr lang="en-US" dirty="0"/>
              <a:t> </a:t>
            </a:r>
            <a:r>
              <a:rPr lang="en-US" dirty="0" err="1"/>
              <a:t>sociosqu</a:t>
            </a:r>
            <a:r>
              <a:rPr lang="en-US" dirty="0"/>
              <a:t> ad </a:t>
            </a:r>
            <a:r>
              <a:rPr lang="en-US" dirty="0" err="1"/>
              <a:t>litora</a:t>
            </a:r>
            <a:r>
              <a:rPr lang="en-US" dirty="0"/>
              <a:t> </a:t>
            </a:r>
            <a:r>
              <a:rPr lang="en-US" dirty="0" err="1"/>
              <a:t>torquent</a:t>
            </a:r>
            <a:r>
              <a:rPr lang="en-US" dirty="0"/>
              <a:t> per </a:t>
            </a:r>
            <a:r>
              <a:rPr lang="en-US" dirty="0" err="1"/>
              <a:t>conubia</a:t>
            </a:r>
            <a:r>
              <a:rPr lang="en-US" dirty="0"/>
              <a:t> nostra, per </a:t>
            </a:r>
            <a:r>
              <a:rPr lang="en-US" dirty="0" err="1"/>
              <a:t>inceptos</a:t>
            </a:r>
            <a:endParaRPr lang="en-US" dirty="0"/>
          </a:p>
          <a:p>
            <a:pPr lvl="0"/>
            <a:r>
              <a:rPr lang="en-US" dirty="0" err="1"/>
              <a:t>hymenaeos</a:t>
            </a:r>
            <a:r>
              <a:rPr lang="en-US" dirty="0"/>
              <a:t>. </a:t>
            </a:r>
            <a:r>
              <a:rPr lang="en-US" dirty="0" err="1"/>
              <a:t>Mauris</a:t>
            </a:r>
            <a:r>
              <a:rPr lang="en-US" dirty="0"/>
              <a:t> </a:t>
            </a:r>
            <a:r>
              <a:rPr lang="en-US" dirty="0" err="1"/>
              <a:t>metus</a:t>
            </a:r>
            <a:r>
              <a:rPr lang="en-US" dirty="0"/>
              <a:t>. </a:t>
            </a:r>
            <a:r>
              <a:rPr lang="en-US" dirty="0" err="1"/>
              <a:t>Nullam</a:t>
            </a:r>
            <a:r>
              <a:rPr lang="en-US" dirty="0"/>
              <a:t> </a:t>
            </a:r>
            <a:r>
              <a:rPr lang="en-US" dirty="0" err="1"/>
              <a:t>sapien</a:t>
            </a:r>
            <a:r>
              <a:rPr lang="en-US" dirty="0"/>
              <a:t> </a:t>
            </a:r>
            <a:r>
              <a:rPr lang="en-US" dirty="0" err="1"/>
              <a:t>sem</a:t>
            </a:r>
            <a:r>
              <a:rPr lang="en-US" dirty="0"/>
              <a:t>, </a:t>
            </a:r>
            <a:r>
              <a:rPr lang="en-US" dirty="0" err="1"/>
              <a:t>ornare</a:t>
            </a:r>
            <a:r>
              <a:rPr lang="en-US" dirty="0"/>
              <a:t> ac, </a:t>
            </a:r>
            <a:r>
              <a:rPr lang="en-US" dirty="0" err="1"/>
              <a:t>nonummy</a:t>
            </a:r>
            <a:r>
              <a:rPr lang="en-US" dirty="0"/>
              <a:t> non, </a:t>
            </a:r>
            <a:r>
              <a:rPr lang="en-US" dirty="0" err="1"/>
              <a:t>lobortis</a:t>
            </a:r>
            <a:r>
              <a:rPr lang="en-US" dirty="0"/>
              <a:t> a </a:t>
            </a:r>
            <a:r>
              <a:rPr lang="en-US" dirty="0" err="1"/>
              <a:t>enim</a:t>
            </a:r>
            <a:r>
              <a:rPr lang="en-US" dirty="0"/>
              <a:t>.</a:t>
            </a:r>
          </a:p>
        </p:txBody>
      </p:sp>
      <p:sp>
        <p:nvSpPr>
          <p:cNvPr id="17" name="Picture Placeholder 6">
            <a:extLst>
              <a:ext uri="{FF2B5EF4-FFF2-40B4-BE49-F238E27FC236}">
                <a16:creationId xmlns:a16="http://schemas.microsoft.com/office/drawing/2014/main" id="{56FD3C8F-04CC-40F3-92E9-2BDEEBF7557B}"/>
              </a:ext>
            </a:extLst>
          </p:cNvPr>
          <p:cNvSpPr>
            <a:spLocks noGrp="1"/>
          </p:cNvSpPr>
          <p:nvPr>
            <p:ph type="pic" sz="quarter" idx="32"/>
          </p:nvPr>
        </p:nvSpPr>
        <p:spPr>
          <a:xfrm>
            <a:off x="4269421" y="0"/>
            <a:ext cx="2377440" cy="3291840"/>
          </a:xfrm>
          <a:prstGeom prst="rect">
            <a:avLst/>
          </a:prstGeom>
          <a:solidFill>
            <a:schemeClr val="tx1">
              <a:lumMod val="10000"/>
              <a:lumOff val="90000"/>
            </a:schemeClr>
          </a:solidFill>
        </p:spPr>
        <p:txBody>
          <a:bodyPr/>
          <a:lstStyle>
            <a:lvl1pPr>
              <a:defRPr sz="2000"/>
            </a:lvl1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29" name="Picture Placeholder 6">
            <a:extLst>
              <a:ext uri="{FF2B5EF4-FFF2-40B4-BE49-F238E27FC236}">
                <a16:creationId xmlns:a16="http://schemas.microsoft.com/office/drawing/2014/main" id="{A62373D9-E4CB-4432-B94C-DA303B6CAA8A}"/>
              </a:ext>
            </a:extLst>
          </p:cNvPr>
          <p:cNvSpPr>
            <a:spLocks noGrp="1"/>
          </p:cNvSpPr>
          <p:nvPr>
            <p:ph type="pic" sz="quarter" idx="44"/>
          </p:nvPr>
        </p:nvSpPr>
        <p:spPr>
          <a:xfrm>
            <a:off x="4269421" y="3566160"/>
            <a:ext cx="2377440" cy="3291840"/>
          </a:xfrm>
          <a:prstGeom prst="rect">
            <a:avLst/>
          </a:prstGeom>
          <a:solidFill>
            <a:schemeClr val="tx1">
              <a:lumMod val="10000"/>
              <a:lumOff val="90000"/>
            </a:schemeClr>
          </a:solidFill>
        </p:spPr>
        <p:txBody>
          <a:bodyPr/>
          <a:lstStyle>
            <a:lvl1pPr>
              <a:defRPr sz="2000"/>
            </a:lvl1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33" name="Picture Placeholder 6">
            <a:extLst>
              <a:ext uri="{FF2B5EF4-FFF2-40B4-BE49-F238E27FC236}">
                <a16:creationId xmlns:a16="http://schemas.microsoft.com/office/drawing/2014/main" id="{3CE5B5A7-49EA-47E2-AFB3-C341E691A1E5}"/>
              </a:ext>
            </a:extLst>
          </p:cNvPr>
          <p:cNvSpPr>
            <a:spLocks noGrp="1"/>
          </p:cNvSpPr>
          <p:nvPr>
            <p:ph type="pic" sz="quarter" idx="45"/>
          </p:nvPr>
        </p:nvSpPr>
        <p:spPr>
          <a:xfrm>
            <a:off x="9433560" y="0"/>
            <a:ext cx="2377440" cy="3291840"/>
          </a:xfrm>
          <a:prstGeom prst="rect">
            <a:avLst/>
          </a:prstGeom>
          <a:solidFill>
            <a:schemeClr val="tx1">
              <a:lumMod val="10000"/>
              <a:lumOff val="90000"/>
            </a:schemeClr>
          </a:solidFill>
        </p:spPr>
        <p:txBody>
          <a:bodyPr/>
          <a:lstStyle>
            <a:lvl1pPr>
              <a:defRPr sz="2000"/>
            </a:lvl1pPr>
          </a:lstStyle>
          <a:p>
            <a:r>
              <a:rPr lang="cs-CZ"/>
              <a:t>Kliknutím na ikonu přidáte obrázek.</a:t>
            </a:r>
            <a:endParaRPr lang="en-US"/>
          </a:p>
        </p:txBody>
      </p:sp>
      <p:sp>
        <p:nvSpPr>
          <p:cNvPr id="34" name="Picture Placeholder 6">
            <a:extLst>
              <a:ext uri="{FF2B5EF4-FFF2-40B4-BE49-F238E27FC236}">
                <a16:creationId xmlns:a16="http://schemas.microsoft.com/office/drawing/2014/main" id="{5EE97098-A8FF-4D4C-BD77-07DC1FF6B027}"/>
              </a:ext>
            </a:extLst>
          </p:cNvPr>
          <p:cNvSpPr>
            <a:spLocks noGrp="1"/>
          </p:cNvSpPr>
          <p:nvPr>
            <p:ph type="pic" sz="quarter" idx="46"/>
          </p:nvPr>
        </p:nvSpPr>
        <p:spPr>
          <a:xfrm>
            <a:off x="9433560" y="3566160"/>
            <a:ext cx="2377440" cy="3291840"/>
          </a:xfrm>
          <a:prstGeom prst="rect">
            <a:avLst/>
          </a:prstGeom>
          <a:solidFill>
            <a:schemeClr val="tx1">
              <a:lumMod val="10000"/>
              <a:lumOff val="90000"/>
            </a:schemeClr>
          </a:solidFill>
        </p:spPr>
        <p:txBody>
          <a:bodyPr/>
          <a:lstStyle>
            <a:lvl1pPr>
              <a:defRPr sz="2000"/>
            </a:lvl1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37" name="Picture Placeholder 6">
            <a:extLst>
              <a:ext uri="{FF2B5EF4-FFF2-40B4-BE49-F238E27FC236}">
                <a16:creationId xmlns:a16="http://schemas.microsoft.com/office/drawing/2014/main" id="{8419B302-0DED-460D-9CB1-30E663422A21}"/>
              </a:ext>
            </a:extLst>
          </p:cNvPr>
          <p:cNvSpPr>
            <a:spLocks noGrp="1"/>
          </p:cNvSpPr>
          <p:nvPr>
            <p:ph type="pic" sz="quarter" idx="47"/>
          </p:nvPr>
        </p:nvSpPr>
        <p:spPr>
          <a:xfrm>
            <a:off x="6851490" y="-1783080"/>
            <a:ext cx="2377440" cy="3291840"/>
          </a:xfrm>
          <a:prstGeom prst="rect">
            <a:avLst/>
          </a:prstGeom>
          <a:solidFill>
            <a:schemeClr val="tx1">
              <a:lumMod val="10000"/>
              <a:lumOff val="90000"/>
            </a:schemeClr>
          </a:solidFill>
        </p:spPr>
        <p:txBody>
          <a:bodyPr/>
          <a:lstStyle>
            <a:lvl1pPr>
              <a:defRPr sz="2000"/>
            </a:lvl1pPr>
          </a:lstStyle>
          <a:p>
            <a:r>
              <a:rPr lang="cs-CZ"/>
              <a:t>Kliknutím na ikonu přidáte obrázek.</a:t>
            </a:r>
            <a:endParaRPr lang="en-US"/>
          </a:p>
        </p:txBody>
      </p:sp>
      <p:sp>
        <p:nvSpPr>
          <p:cNvPr id="38" name="Picture Placeholder 6">
            <a:extLst>
              <a:ext uri="{FF2B5EF4-FFF2-40B4-BE49-F238E27FC236}">
                <a16:creationId xmlns:a16="http://schemas.microsoft.com/office/drawing/2014/main" id="{EFDEF493-DB09-4ED5-8A35-A4F240019AFA}"/>
              </a:ext>
            </a:extLst>
          </p:cNvPr>
          <p:cNvSpPr>
            <a:spLocks noGrp="1"/>
          </p:cNvSpPr>
          <p:nvPr>
            <p:ph type="pic" sz="quarter" idx="48"/>
          </p:nvPr>
        </p:nvSpPr>
        <p:spPr>
          <a:xfrm>
            <a:off x="6851490" y="1783080"/>
            <a:ext cx="2377440" cy="3291840"/>
          </a:xfrm>
          <a:prstGeom prst="rect">
            <a:avLst/>
          </a:prstGeom>
          <a:solidFill>
            <a:schemeClr val="tx1">
              <a:lumMod val="10000"/>
              <a:lumOff val="90000"/>
            </a:schemeClr>
          </a:solidFill>
        </p:spPr>
        <p:txBody>
          <a:bodyPr/>
          <a:lstStyle>
            <a:lvl1pPr>
              <a:defRPr sz="2000"/>
            </a:lvl1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39" name="Picture Placeholder 6">
            <a:extLst>
              <a:ext uri="{FF2B5EF4-FFF2-40B4-BE49-F238E27FC236}">
                <a16:creationId xmlns:a16="http://schemas.microsoft.com/office/drawing/2014/main" id="{FA5E51FD-AC62-4B75-A8D6-C33F15ADA873}"/>
              </a:ext>
            </a:extLst>
          </p:cNvPr>
          <p:cNvSpPr>
            <a:spLocks noGrp="1"/>
          </p:cNvSpPr>
          <p:nvPr>
            <p:ph type="pic" sz="quarter" idx="49"/>
          </p:nvPr>
        </p:nvSpPr>
        <p:spPr>
          <a:xfrm>
            <a:off x="6851490" y="5349240"/>
            <a:ext cx="2377440" cy="3291840"/>
          </a:xfrm>
          <a:prstGeom prst="rect">
            <a:avLst/>
          </a:prstGeom>
          <a:solidFill>
            <a:schemeClr val="tx1">
              <a:lumMod val="10000"/>
              <a:lumOff val="90000"/>
            </a:schemeClr>
          </a:solidFill>
        </p:spPr>
        <p:txBody>
          <a:bodyPr/>
          <a:lstStyle>
            <a:lvl1pPr>
              <a:defRPr sz="2000"/>
            </a:lvl1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91EC3C98-722D-41CD-8472-319A528D1617}"/>
              </a:ext>
            </a:extLst>
          </p:cNvPr>
          <p:cNvSpPr>
            <a:spLocks noGrp="1"/>
          </p:cNvSpPr>
          <p:nvPr>
            <p:ph type="ftr" sz="quarter" idx="50"/>
          </p:nvPr>
        </p:nvSpPr>
        <p:spPr/>
        <p:txBody>
          <a:bodyPr/>
          <a:lstStyle/>
          <a:p>
            <a:r>
              <a:rPr lang="en-US" dirty="0" err="1"/>
              <a:t>Cestovní</a:t>
            </a:r>
            <a:r>
              <a:rPr lang="en-US" dirty="0"/>
              <a:t> </a:t>
            </a:r>
            <a:r>
              <a:rPr lang="en-US" dirty="0" err="1"/>
              <a:t>ruch</a:t>
            </a:r>
            <a:r>
              <a:rPr lang="en-US" dirty="0"/>
              <a:t> </a:t>
            </a:r>
            <a:r>
              <a:rPr lang="en-US" dirty="0" err="1"/>
              <a:t>ve</a:t>
            </a:r>
            <a:r>
              <a:rPr lang="en-US" dirty="0"/>
              <a:t> </a:t>
            </a:r>
            <a:r>
              <a:rPr lang="en-US" dirty="0" err="1"/>
              <a:t>Zlínském</a:t>
            </a:r>
            <a:r>
              <a:rPr lang="en-US" dirty="0"/>
              <a:t> </a:t>
            </a:r>
            <a:r>
              <a:rPr lang="en-US" dirty="0" err="1"/>
              <a:t>kraji</a:t>
            </a:r>
            <a:r>
              <a:rPr lang="en-US" dirty="0"/>
              <a:t> 2023</a:t>
            </a:r>
          </a:p>
        </p:txBody>
      </p:sp>
    </p:spTree>
    <p:extLst>
      <p:ext uri="{BB962C8B-B14F-4D97-AF65-F5344CB8AC3E}">
        <p14:creationId xmlns:p14="http://schemas.microsoft.com/office/powerpoint/2010/main" val="3153879414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3840" userDrawn="1">
          <p15:clr>
            <a:srgbClr val="FBAE40"/>
          </p15:clr>
        </p15:guide>
        <p15:guide id="2" pos="672" userDrawn="1">
          <p15:clr>
            <a:srgbClr val="FBAE40"/>
          </p15:clr>
        </p15:guide>
        <p15:guide id="3" orient="horz" pos="2160" userDrawn="1">
          <p15:clr>
            <a:srgbClr val="FBAE40"/>
          </p15:clr>
        </p15:guide>
        <p15:guide id="4" orient="horz" pos="432" userDrawn="1">
          <p15:clr>
            <a:srgbClr val="FBAE40"/>
          </p15:clr>
        </p15:guide>
      </p15:sldGuideLst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+ 2  Pictu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2508A5DD-ACC2-4FD5-B701-42A8062EAC6C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974724" y="601860"/>
            <a:ext cx="2844800" cy="507831"/>
          </a:xfrm>
          <a:prstGeom prst="rect">
            <a:avLst/>
          </a:prstGeom>
        </p:spPr>
        <p:txBody>
          <a:bodyPr wrap="square">
            <a:spAutoFit/>
          </a:bodyPr>
          <a:lstStyle>
            <a:lvl1pPr>
              <a:defRPr sz="3000" b="1">
                <a:solidFill>
                  <a:schemeClr val="tx2"/>
                </a:solidFill>
                <a:latin typeface="+mj-lt"/>
              </a:defRPr>
            </a:lvl1pPr>
          </a:lstStyle>
          <a:p>
            <a:pPr lvl="0"/>
            <a:r>
              <a:rPr lang="en-US" dirty="0" err="1"/>
              <a:t>Nullam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A3C203B-94FB-414B-935E-995ABE189CCE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977104" y="1278308"/>
            <a:ext cx="2641601" cy="2119619"/>
          </a:xfrm>
          <a:prstGeom prst="rect">
            <a:avLst/>
          </a:prstGeom>
        </p:spPr>
        <p:txBody>
          <a:bodyPr wrap="square">
            <a:spAutoFit/>
          </a:bodyPr>
          <a:lstStyle>
            <a:lvl1pPr algn="l">
              <a:lnSpc>
                <a:spcPct val="150000"/>
              </a:lnSpc>
              <a:defRPr sz="1400">
                <a:solidFill>
                  <a:schemeClr val="accent2"/>
                </a:solidFill>
                <a:latin typeface="+mn-lt"/>
              </a:defRPr>
            </a:lvl1pPr>
          </a:lstStyle>
          <a:p>
            <a:pPr lvl="0"/>
            <a:r>
              <a:rPr lang="en-US" dirty="0"/>
              <a:t>Class </a:t>
            </a:r>
            <a:r>
              <a:rPr lang="en-US" dirty="0" err="1"/>
              <a:t>aptent</a:t>
            </a:r>
            <a:r>
              <a:rPr lang="en-US" dirty="0"/>
              <a:t> </a:t>
            </a:r>
            <a:r>
              <a:rPr lang="en-US" dirty="0" err="1"/>
              <a:t>taciti</a:t>
            </a:r>
            <a:r>
              <a:rPr lang="en-US" dirty="0"/>
              <a:t> </a:t>
            </a:r>
            <a:r>
              <a:rPr lang="en-US" dirty="0" err="1"/>
              <a:t>sociosqu</a:t>
            </a:r>
            <a:r>
              <a:rPr lang="en-US" dirty="0"/>
              <a:t> ad </a:t>
            </a:r>
            <a:r>
              <a:rPr lang="en-US" dirty="0" err="1"/>
              <a:t>litora</a:t>
            </a:r>
            <a:r>
              <a:rPr lang="en-US" dirty="0"/>
              <a:t> </a:t>
            </a:r>
            <a:r>
              <a:rPr lang="en-US" dirty="0" err="1"/>
              <a:t>torquent</a:t>
            </a:r>
            <a:r>
              <a:rPr lang="en-US" dirty="0"/>
              <a:t> per </a:t>
            </a:r>
            <a:r>
              <a:rPr lang="en-US" dirty="0" err="1"/>
              <a:t>conubia</a:t>
            </a:r>
            <a:r>
              <a:rPr lang="en-US" dirty="0"/>
              <a:t> nostra, per </a:t>
            </a:r>
            <a:r>
              <a:rPr lang="en-US" dirty="0" err="1"/>
              <a:t>inceptos</a:t>
            </a:r>
            <a:endParaRPr lang="en-US" dirty="0"/>
          </a:p>
          <a:p>
            <a:pPr lvl="0"/>
            <a:r>
              <a:rPr lang="en-US" dirty="0" err="1"/>
              <a:t>hymenaeos</a:t>
            </a:r>
            <a:r>
              <a:rPr lang="en-US" dirty="0"/>
              <a:t>. </a:t>
            </a:r>
            <a:r>
              <a:rPr lang="en-US" dirty="0" err="1"/>
              <a:t>Mauris</a:t>
            </a:r>
            <a:r>
              <a:rPr lang="en-US" dirty="0"/>
              <a:t> </a:t>
            </a:r>
            <a:r>
              <a:rPr lang="en-US" dirty="0" err="1"/>
              <a:t>metus</a:t>
            </a:r>
            <a:r>
              <a:rPr lang="en-US" dirty="0"/>
              <a:t>. </a:t>
            </a:r>
            <a:r>
              <a:rPr lang="en-US" dirty="0" err="1"/>
              <a:t>Nullam</a:t>
            </a:r>
            <a:r>
              <a:rPr lang="en-US" dirty="0"/>
              <a:t> </a:t>
            </a:r>
            <a:r>
              <a:rPr lang="en-US" dirty="0" err="1"/>
              <a:t>sapien</a:t>
            </a:r>
            <a:r>
              <a:rPr lang="en-US" dirty="0"/>
              <a:t> </a:t>
            </a:r>
            <a:r>
              <a:rPr lang="en-US" dirty="0" err="1"/>
              <a:t>sem</a:t>
            </a:r>
            <a:r>
              <a:rPr lang="en-US" dirty="0"/>
              <a:t>, </a:t>
            </a:r>
            <a:r>
              <a:rPr lang="en-US" dirty="0" err="1"/>
              <a:t>ornare</a:t>
            </a:r>
            <a:r>
              <a:rPr lang="en-US" dirty="0"/>
              <a:t> ac, </a:t>
            </a:r>
            <a:r>
              <a:rPr lang="en-US" dirty="0" err="1"/>
              <a:t>nonummy</a:t>
            </a:r>
            <a:r>
              <a:rPr lang="en-US" dirty="0"/>
              <a:t> non, </a:t>
            </a:r>
            <a:r>
              <a:rPr lang="en-US" dirty="0" err="1"/>
              <a:t>lobortis</a:t>
            </a:r>
            <a:r>
              <a:rPr lang="en-US" dirty="0"/>
              <a:t> a </a:t>
            </a:r>
            <a:r>
              <a:rPr lang="en-US" dirty="0" err="1"/>
              <a:t>enim</a:t>
            </a:r>
            <a:r>
              <a:rPr lang="en-US" dirty="0"/>
              <a:t>.</a:t>
            </a:r>
          </a:p>
        </p:txBody>
      </p:sp>
      <p:sp>
        <p:nvSpPr>
          <p:cNvPr id="11" name="Picture Placeholder 6">
            <a:extLst>
              <a:ext uri="{FF2B5EF4-FFF2-40B4-BE49-F238E27FC236}">
                <a16:creationId xmlns:a16="http://schemas.microsoft.com/office/drawing/2014/main" id="{633200F2-7B48-475B-B3E8-DDF42A45FEA0}"/>
              </a:ext>
            </a:extLst>
          </p:cNvPr>
          <p:cNvSpPr>
            <a:spLocks noGrp="1"/>
          </p:cNvSpPr>
          <p:nvPr>
            <p:ph type="pic" sz="quarter" idx="32"/>
          </p:nvPr>
        </p:nvSpPr>
        <p:spPr>
          <a:xfrm>
            <a:off x="4267200" y="342900"/>
            <a:ext cx="3657600" cy="5839727"/>
          </a:xfrm>
          <a:prstGeom prst="rect">
            <a:avLst/>
          </a:prstGeom>
          <a:solidFill>
            <a:schemeClr val="tx1">
              <a:lumMod val="10000"/>
              <a:lumOff val="90000"/>
            </a:schemeClr>
          </a:solidFill>
        </p:spPr>
        <p:txBody>
          <a:bodyPr/>
          <a:lstStyle>
            <a:lvl1pPr>
              <a:defRPr sz="2000"/>
            </a:lvl1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12" name="Picture Placeholder 6">
            <a:extLst>
              <a:ext uri="{FF2B5EF4-FFF2-40B4-BE49-F238E27FC236}">
                <a16:creationId xmlns:a16="http://schemas.microsoft.com/office/drawing/2014/main" id="{6E8A989C-5580-4808-B5BB-E6648975D817}"/>
              </a:ext>
            </a:extLst>
          </p:cNvPr>
          <p:cNvSpPr>
            <a:spLocks noGrp="1"/>
          </p:cNvSpPr>
          <p:nvPr>
            <p:ph type="pic" sz="quarter" idx="33"/>
          </p:nvPr>
        </p:nvSpPr>
        <p:spPr>
          <a:xfrm>
            <a:off x="8153400" y="350520"/>
            <a:ext cx="3657600" cy="5839727"/>
          </a:xfrm>
          <a:prstGeom prst="rect">
            <a:avLst/>
          </a:prstGeom>
          <a:solidFill>
            <a:schemeClr val="tx1">
              <a:lumMod val="10000"/>
              <a:lumOff val="90000"/>
            </a:schemeClr>
          </a:solidFill>
        </p:spPr>
        <p:txBody>
          <a:bodyPr/>
          <a:lstStyle>
            <a:lvl1pPr>
              <a:defRPr sz="2000"/>
            </a:lvl1pPr>
          </a:lstStyle>
          <a:p>
            <a:r>
              <a:rPr lang="cs-CZ"/>
              <a:t>Kliknutím na ikonu přidáte obrázek.</a:t>
            </a:r>
            <a:endParaRPr lang="en-US"/>
          </a:p>
        </p:txBody>
      </p:sp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47FC9B7A-ECAB-4FFB-B213-E7D4FACB3A72}"/>
              </a:ext>
            </a:extLst>
          </p:cNvPr>
          <p:cNvSpPr>
            <a:spLocks noGrp="1"/>
          </p:cNvSpPr>
          <p:nvPr>
            <p:ph type="ftr" sz="quarter" idx="34"/>
          </p:nvPr>
        </p:nvSpPr>
        <p:spPr/>
        <p:txBody>
          <a:bodyPr/>
          <a:lstStyle/>
          <a:p>
            <a:r>
              <a:rPr lang="en-US" dirty="0" err="1"/>
              <a:t>Cestovní</a:t>
            </a:r>
            <a:r>
              <a:rPr lang="en-US" dirty="0"/>
              <a:t> </a:t>
            </a:r>
            <a:r>
              <a:rPr lang="en-US" dirty="0" err="1"/>
              <a:t>ruch</a:t>
            </a:r>
            <a:r>
              <a:rPr lang="en-US" dirty="0"/>
              <a:t> </a:t>
            </a:r>
            <a:r>
              <a:rPr lang="en-US" dirty="0" err="1"/>
              <a:t>ve</a:t>
            </a:r>
            <a:r>
              <a:rPr lang="en-US" dirty="0"/>
              <a:t> </a:t>
            </a:r>
            <a:r>
              <a:rPr lang="en-US" dirty="0" err="1"/>
              <a:t>Zlínském</a:t>
            </a:r>
            <a:r>
              <a:rPr lang="en-US" dirty="0"/>
              <a:t> </a:t>
            </a:r>
            <a:r>
              <a:rPr lang="en-US" dirty="0" err="1"/>
              <a:t>kraji</a:t>
            </a:r>
            <a:r>
              <a:rPr lang="en-US" dirty="0"/>
              <a:t> 2023</a:t>
            </a:r>
          </a:p>
        </p:txBody>
      </p:sp>
    </p:spTree>
    <p:extLst>
      <p:ext uri="{BB962C8B-B14F-4D97-AF65-F5344CB8AC3E}">
        <p14:creationId xmlns:p14="http://schemas.microsoft.com/office/powerpoint/2010/main" val="3619445672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3840" userDrawn="1">
          <p15:clr>
            <a:srgbClr val="FBAE40"/>
          </p15:clr>
        </p15:guide>
        <p15:guide id="2" pos="672" userDrawn="1">
          <p15:clr>
            <a:srgbClr val="FBAE40"/>
          </p15:clr>
        </p15:guide>
        <p15:guide id="3" orient="horz" pos="2160" userDrawn="1">
          <p15:clr>
            <a:srgbClr val="FBAE40"/>
          </p15:clr>
        </p15:guide>
        <p15:guide id="4" orient="horz" pos="432" userDrawn="1">
          <p15:clr>
            <a:srgbClr val="FBAE40"/>
          </p15:clr>
        </p15:guide>
      </p15:sldGuideLst>
    </p:ext>
  </p:extLs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only (2 columns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2508A5DD-ACC2-4FD5-B701-42A8062EAC6C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974724" y="601860"/>
            <a:ext cx="5130800" cy="507831"/>
          </a:xfrm>
          <a:prstGeom prst="rect">
            <a:avLst/>
          </a:prstGeom>
        </p:spPr>
        <p:txBody>
          <a:bodyPr wrap="square">
            <a:spAutoFit/>
          </a:bodyPr>
          <a:lstStyle>
            <a:lvl1pPr>
              <a:defRPr sz="3000" b="1">
                <a:solidFill>
                  <a:schemeClr val="tx2"/>
                </a:solidFill>
                <a:latin typeface="+mj-lt"/>
              </a:defRPr>
            </a:lvl1pPr>
          </a:lstStyle>
          <a:p>
            <a:pPr lvl="0"/>
            <a:r>
              <a:rPr lang="en-US" dirty="0" err="1"/>
              <a:t>Nullam</a:t>
            </a:r>
            <a:r>
              <a:rPr lang="en-US" dirty="0"/>
              <a:t> </a:t>
            </a:r>
            <a:r>
              <a:rPr lang="en-US" dirty="0" err="1"/>
              <a:t>rhoncus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A3C203B-94FB-414B-935E-995ABE189CCE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974724" y="1527542"/>
            <a:ext cx="5121276" cy="3995004"/>
          </a:xfrm>
          <a:prstGeom prst="rect">
            <a:avLst/>
          </a:prstGeom>
        </p:spPr>
        <p:txBody>
          <a:bodyPr wrap="square">
            <a:spAutoFit/>
          </a:bodyPr>
          <a:lstStyle>
            <a:lvl1pPr algn="l">
              <a:lnSpc>
                <a:spcPct val="150000"/>
              </a:lnSpc>
              <a:defRPr sz="160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en-US" dirty="0"/>
              <a:t>Class </a:t>
            </a:r>
            <a:r>
              <a:rPr lang="en-US" dirty="0" err="1"/>
              <a:t>aptent</a:t>
            </a:r>
            <a:r>
              <a:rPr lang="en-US" dirty="0"/>
              <a:t> </a:t>
            </a:r>
            <a:r>
              <a:rPr lang="en-US" dirty="0" err="1"/>
              <a:t>taciti</a:t>
            </a:r>
            <a:r>
              <a:rPr lang="en-US" dirty="0"/>
              <a:t> </a:t>
            </a:r>
            <a:r>
              <a:rPr lang="en-US" dirty="0" err="1"/>
              <a:t>sociosqu</a:t>
            </a:r>
            <a:r>
              <a:rPr lang="en-US" dirty="0"/>
              <a:t> ad </a:t>
            </a:r>
            <a:r>
              <a:rPr lang="en-US" dirty="0" err="1"/>
              <a:t>litora</a:t>
            </a:r>
            <a:r>
              <a:rPr lang="en-US" dirty="0"/>
              <a:t> </a:t>
            </a:r>
            <a:r>
              <a:rPr lang="en-US" dirty="0" err="1"/>
              <a:t>torquent</a:t>
            </a:r>
            <a:r>
              <a:rPr lang="en-US" dirty="0"/>
              <a:t> per </a:t>
            </a:r>
            <a:r>
              <a:rPr lang="en-US" dirty="0" err="1"/>
              <a:t>conubia</a:t>
            </a:r>
            <a:r>
              <a:rPr lang="en-US" dirty="0"/>
              <a:t> nostra, per </a:t>
            </a:r>
            <a:r>
              <a:rPr lang="en-US" dirty="0" err="1"/>
              <a:t>inceptos</a:t>
            </a:r>
            <a:r>
              <a:rPr lang="en-US" dirty="0"/>
              <a:t> </a:t>
            </a:r>
            <a:r>
              <a:rPr lang="en-US" dirty="0" err="1"/>
              <a:t>hymenaeos</a:t>
            </a:r>
            <a:r>
              <a:rPr lang="en-US" dirty="0"/>
              <a:t>. </a:t>
            </a:r>
            <a:r>
              <a:rPr lang="en-US" dirty="0" err="1"/>
              <a:t>Mauris</a:t>
            </a:r>
            <a:r>
              <a:rPr lang="en-US" dirty="0"/>
              <a:t> </a:t>
            </a:r>
            <a:r>
              <a:rPr lang="en-US" dirty="0" err="1"/>
              <a:t>metus</a:t>
            </a:r>
            <a:r>
              <a:rPr lang="en-US" dirty="0"/>
              <a:t>. </a:t>
            </a:r>
            <a:r>
              <a:rPr lang="en-US" dirty="0" err="1"/>
              <a:t>Nullam</a:t>
            </a:r>
            <a:r>
              <a:rPr lang="en-US" dirty="0"/>
              <a:t> </a:t>
            </a:r>
            <a:r>
              <a:rPr lang="en-US" dirty="0" err="1"/>
              <a:t>sapien</a:t>
            </a:r>
            <a:r>
              <a:rPr lang="en-US" dirty="0"/>
              <a:t> </a:t>
            </a:r>
            <a:r>
              <a:rPr lang="en-US" dirty="0" err="1"/>
              <a:t>sem</a:t>
            </a:r>
            <a:r>
              <a:rPr lang="en-US" dirty="0"/>
              <a:t>, </a:t>
            </a:r>
            <a:r>
              <a:rPr lang="en-US" dirty="0" err="1"/>
              <a:t>ornare</a:t>
            </a:r>
            <a:r>
              <a:rPr lang="en-US" dirty="0"/>
              <a:t> ac, </a:t>
            </a:r>
            <a:r>
              <a:rPr lang="en-US" dirty="0" err="1"/>
              <a:t>nonummy</a:t>
            </a:r>
            <a:r>
              <a:rPr lang="en-US" dirty="0"/>
              <a:t> non, </a:t>
            </a:r>
            <a:r>
              <a:rPr lang="en-US" dirty="0" err="1"/>
              <a:t>lobortis</a:t>
            </a:r>
            <a:r>
              <a:rPr lang="en-US" dirty="0"/>
              <a:t> a </a:t>
            </a:r>
            <a:r>
              <a:rPr lang="en-US" dirty="0" err="1"/>
              <a:t>enim</a:t>
            </a:r>
            <a:r>
              <a:rPr lang="en-US" dirty="0"/>
              <a:t>.</a:t>
            </a:r>
          </a:p>
          <a:p>
            <a:pPr lvl="0"/>
            <a:endParaRPr lang="en-US" dirty="0"/>
          </a:p>
          <a:p>
            <a:pPr lvl="0"/>
            <a:r>
              <a:rPr lang="en-US" dirty="0" err="1"/>
              <a:t>Nullam</a:t>
            </a:r>
            <a:r>
              <a:rPr lang="en-US" dirty="0"/>
              <a:t> </a:t>
            </a:r>
            <a:r>
              <a:rPr lang="en-US" dirty="0" err="1"/>
              <a:t>rhoncus</a:t>
            </a:r>
            <a:r>
              <a:rPr lang="en-US" dirty="0"/>
              <a:t> </a:t>
            </a:r>
            <a:r>
              <a:rPr lang="en-US" dirty="0" err="1"/>
              <a:t>aliquam</a:t>
            </a:r>
            <a:r>
              <a:rPr lang="en-US" dirty="0"/>
              <a:t> </a:t>
            </a:r>
            <a:r>
              <a:rPr lang="en-US" dirty="0" err="1"/>
              <a:t>metus</a:t>
            </a:r>
            <a:r>
              <a:rPr lang="en-US" dirty="0"/>
              <a:t>. Integer </a:t>
            </a:r>
            <a:r>
              <a:rPr lang="en-US" dirty="0" err="1"/>
              <a:t>pellentesque</a:t>
            </a:r>
            <a:r>
              <a:rPr lang="en-US" dirty="0"/>
              <a:t> </a:t>
            </a:r>
            <a:r>
              <a:rPr lang="en-US" dirty="0" err="1"/>
              <a:t>quam</a:t>
            </a:r>
            <a:r>
              <a:rPr lang="en-US" dirty="0"/>
              <a:t> vel </a:t>
            </a:r>
            <a:r>
              <a:rPr lang="en-US" dirty="0" err="1"/>
              <a:t>velit</a:t>
            </a:r>
            <a:r>
              <a:rPr lang="en-US" dirty="0"/>
              <a:t>. Sed </a:t>
            </a:r>
            <a:r>
              <a:rPr lang="en-US" dirty="0" err="1"/>
              <a:t>elit</a:t>
            </a:r>
            <a:r>
              <a:rPr lang="en-US" dirty="0"/>
              <a:t> dui, </a:t>
            </a:r>
            <a:r>
              <a:rPr lang="en-US" dirty="0" err="1"/>
              <a:t>pellentesque</a:t>
            </a:r>
            <a:r>
              <a:rPr lang="en-US" dirty="0"/>
              <a:t> a, </a:t>
            </a:r>
            <a:r>
              <a:rPr lang="en-US" dirty="0" err="1"/>
              <a:t>faucibus</a:t>
            </a:r>
            <a:r>
              <a:rPr lang="en-US" dirty="0"/>
              <a:t> vel, </a:t>
            </a:r>
            <a:r>
              <a:rPr lang="en-US" dirty="0" err="1"/>
              <a:t>interdum</a:t>
            </a:r>
            <a:r>
              <a:rPr lang="en-US" dirty="0"/>
              <a:t> </a:t>
            </a:r>
            <a:r>
              <a:rPr lang="en-US" dirty="0" err="1"/>
              <a:t>nec</a:t>
            </a:r>
            <a:r>
              <a:rPr lang="en-US" dirty="0"/>
              <a:t>, diam. Maecenas </a:t>
            </a:r>
            <a:r>
              <a:rPr lang="en-US" dirty="0" err="1"/>
              <a:t>aliquet</a:t>
            </a:r>
            <a:r>
              <a:rPr lang="en-US" dirty="0"/>
              <a:t> </a:t>
            </a:r>
            <a:r>
              <a:rPr lang="en-US" dirty="0" err="1"/>
              <a:t>accumsan</a:t>
            </a:r>
            <a:r>
              <a:rPr lang="en-US" dirty="0"/>
              <a:t> </a:t>
            </a:r>
            <a:r>
              <a:rPr lang="en-US" dirty="0" err="1"/>
              <a:t>leo</a:t>
            </a:r>
            <a:r>
              <a:rPr lang="en-US" dirty="0"/>
              <a:t>. Proin in </a:t>
            </a:r>
            <a:r>
              <a:rPr lang="en-US" dirty="0" err="1"/>
              <a:t>tellus</a:t>
            </a:r>
            <a:r>
              <a:rPr lang="en-US" dirty="0"/>
              <a:t> sit </a:t>
            </a:r>
            <a:r>
              <a:rPr lang="en-US" dirty="0" err="1"/>
              <a:t>amet</a:t>
            </a:r>
            <a:r>
              <a:rPr lang="en-US" dirty="0"/>
              <a:t> </a:t>
            </a:r>
            <a:r>
              <a:rPr lang="en-US" dirty="0" err="1"/>
              <a:t>nibh</a:t>
            </a:r>
            <a:r>
              <a:rPr lang="en-US" dirty="0"/>
              <a:t> </a:t>
            </a:r>
            <a:r>
              <a:rPr lang="en-US" dirty="0" err="1"/>
              <a:t>dignissim</a:t>
            </a:r>
            <a:r>
              <a:rPr lang="en-US" dirty="0"/>
              <a:t> </a:t>
            </a:r>
            <a:r>
              <a:rPr lang="en-US" dirty="0" err="1"/>
              <a:t>sagittis</a:t>
            </a:r>
            <a:r>
              <a:rPr lang="en-US" dirty="0"/>
              <a:t>. </a:t>
            </a:r>
            <a:r>
              <a:rPr lang="en-US" dirty="0" err="1"/>
              <a:t>Nulla</a:t>
            </a:r>
            <a:r>
              <a:rPr lang="en-US" dirty="0"/>
              <a:t> </a:t>
            </a:r>
            <a:r>
              <a:rPr lang="en-US" dirty="0" err="1"/>
              <a:t>quis</a:t>
            </a:r>
            <a:r>
              <a:rPr lang="en-US" dirty="0"/>
              <a:t> diam. Morbi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B51214CE-0210-4FBD-B37C-DA29599F4F38}"/>
              </a:ext>
            </a:extLst>
          </p:cNvPr>
          <p:cNvSpPr/>
          <p:nvPr userDrawn="1"/>
        </p:nvSpPr>
        <p:spPr>
          <a:xfrm>
            <a:off x="11811000" y="0"/>
            <a:ext cx="381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A70BFE94-1467-4418-9179-BABB0E81D672}"/>
              </a:ext>
            </a:extLst>
          </p:cNvPr>
          <p:cNvCxnSpPr>
            <a:cxnSpLocks/>
          </p:cNvCxnSpPr>
          <p:nvPr userDrawn="1"/>
        </p:nvCxnSpPr>
        <p:spPr>
          <a:xfrm>
            <a:off x="1066800" y="1299908"/>
            <a:ext cx="912019" cy="0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A0732F02-740A-49D1-AF76-D3971FC56E4B}"/>
              </a:ext>
            </a:extLst>
          </p:cNvPr>
          <p:cNvSpPr>
            <a:spLocks noGrp="1"/>
          </p:cNvSpPr>
          <p:nvPr>
            <p:ph type="ftr" sz="quarter" idx="20"/>
          </p:nvPr>
        </p:nvSpPr>
        <p:spPr/>
        <p:txBody>
          <a:bodyPr/>
          <a:lstStyle/>
          <a:p>
            <a:r>
              <a:rPr lang="en-US" dirty="0" err="1"/>
              <a:t>Cestovní</a:t>
            </a:r>
            <a:r>
              <a:rPr lang="en-US" dirty="0"/>
              <a:t> </a:t>
            </a:r>
            <a:r>
              <a:rPr lang="en-US" dirty="0" err="1"/>
              <a:t>ruch</a:t>
            </a:r>
            <a:r>
              <a:rPr lang="en-US" dirty="0"/>
              <a:t> </a:t>
            </a:r>
            <a:r>
              <a:rPr lang="en-US" dirty="0" err="1"/>
              <a:t>ve</a:t>
            </a:r>
            <a:r>
              <a:rPr lang="en-US" dirty="0"/>
              <a:t> </a:t>
            </a:r>
            <a:r>
              <a:rPr lang="en-US" dirty="0" err="1"/>
              <a:t>Zlínském</a:t>
            </a:r>
            <a:r>
              <a:rPr lang="en-US" dirty="0"/>
              <a:t> </a:t>
            </a:r>
            <a:r>
              <a:rPr lang="en-US" dirty="0" err="1"/>
              <a:t>kraji</a:t>
            </a:r>
            <a:r>
              <a:rPr lang="en-US" dirty="0"/>
              <a:t> 2023</a:t>
            </a:r>
          </a:p>
        </p:txBody>
      </p:sp>
      <p:sp>
        <p:nvSpPr>
          <p:cNvPr id="11" name="Text Placeholder 2">
            <a:extLst>
              <a:ext uri="{FF2B5EF4-FFF2-40B4-BE49-F238E27FC236}">
                <a16:creationId xmlns:a16="http://schemas.microsoft.com/office/drawing/2014/main" id="{0632AB3F-A9E1-4110-9D07-737D9A38EB10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6465886" y="1521559"/>
            <a:ext cx="5121276" cy="3995004"/>
          </a:xfrm>
          <a:prstGeom prst="rect">
            <a:avLst/>
          </a:prstGeom>
        </p:spPr>
        <p:txBody>
          <a:bodyPr wrap="square">
            <a:spAutoFit/>
          </a:bodyPr>
          <a:lstStyle>
            <a:lvl1pPr algn="l">
              <a:lnSpc>
                <a:spcPct val="150000"/>
              </a:lnSpc>
              <a:defRPr sz="160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en-US" dirty="0"/>
              <a:t>Class </a:t>
            </a:r>
            <a:r>
              <a:rPr lang="en-US" dirty="0" err="1"/>
              <a:t>aptent</a:t>
            </a:r>
            <a:r>
              <a:rPr lang="en-US" dirty="0"/>
              <a:t> </a:t>
            </a:r>
            <a:r>
              <a:rPr lang="en-US" dirty="0" err="1"/>
              <a:t>taciti</a:t>
            </a:r>
            <a:r>
              <a:rPr lang="en-US" dirty="0"/>
              <a:t> </a:t>
            </a:r>
            <a:r>
              <a:rPr lang="en-US" dirty="0" err="1"/>
              <a:t>sociosqu</a:t>
            </a:r>
            <a:r>
              <a:rPr lang="en-US" dirty="0"/>
              <a:t> ad </a:t>
            </a:r>
            <a:r>
              <a:rPr lang="en-US" dirty="0" err="1"/>
              <a:t>litora</a:t>
            </a:r>
            <a:r>
              <a:rPr lang="en-US" dirty="0"/>
              <a:t> </a:t>
            </a:r>
            <a:r>
              <a:rPr lang="en-US" dirty="0" err="1"/>
              <a:t>torquent</a:t>
            </a:r>
            <a:r>
              <a:rPr lang="en-US" dirty="0"/>
              <a:t> per </a:t>
            </a:r>
            <a:r>
              <a:rPr lang="en-US" dirty="0" err="1"/>
              <a:t>conubia</a:t>
            </a:r>
            <a:r>
              <a:rPr lang="en-US" dirty="0"/>
              <a:t> nostra, per </a:t>
            </a:r>
            <a:r>
              <a:rPr lang="en-US" dirty="0" err="1"/>
              <a:t>inceptos</a:t>
            </a:r>
            <a:r>
              <a:rPr lang="en-US" dirty="0"/>
              <a:t> </a:t>
            </a:r>
            <a:r>
              <a:rPr lang="en-US" dirty="0" err="1"/>
              <a:t>hymenaeos</a:t>
            </a:r>
            <a:r>
              <a:rPr lang="en-US" dirty="0"/>
              <a:t>. </a:t>
            </a:r>
            <a:r>
              <a:rPr lang="en-US" dirty="0" err="1"/>
              <a:t>Mauris</a:t>
            </a:r>
            <a:r>
              <a:rPr lang="en-US" dirty="0"/>
              <a:t> </a:t>
            </a:r>
            <a:r>
              <a:rPr lang="en-US" dirty="0" err="1"/>
              <a:t>metus</a:t>
            </a:r>
            <a:r>
              <a:rPr lang="en-US" dirty="0"/>
              <a:t>. </a:t>
            </a:r>
            <a:r>
              <a:rPr lang="en-US" dirty="0" err="1"/>
              <a:t>Nullam</a:t>
            </a:r>
            <a:r>
              <a:rPr lang="en-US" dirty="0"/>
              <a:t> </a:t>
            </a:r>
            <a:r>
              <a:rPr lang="en-US" dirty="0" err="1"/>
              <a:t>sapien</a:t>
            </a:r>
            <a:r>
              <a:rPr lang="en-US" dirty="0"/>
              <a:t> </a:t>
            </a:r>
            <a:r>
              <a:rPr lang="en-US" dirty="0" err="1"/>
              <a:t>sem</a:t>
            </a:r>
            <a:r>
              <a:rPr lang="en-US" dirty="0"/>
              <a:t>, </a:t>
            </a:r>
            <a:r>
              <a:rPr lang="en-US" dirty="0" err="1"/>
              <a:t>ornare</a:t>
            </a:r>
            <a:r>
              <a:rPr lang="en-US" dirty="0"/>
              <a:t> ac, </a:t>
            </a:r>
            <a:r>
              <a:rPr lang="en-US" dirty="0" err="1"/>
              <a:t>nonummy</a:t>
            </a:r>
            <a:r>
              <a:rPr lang="en-US" dirty="0"/>
              <a:t> non, </a:t>
            </a:r>
            <a:r>
              <a:rPr lang="en-US" dirty="0" err="1"/>
              <a:t>lobortis</a:t>
            </a:r>
            <a:r>
              <a:rPr lang="en-US" dirty="0"/>
              <a:t> a </a:t>
            </a:r>
            <a:r>
              <a:rPr lang="en-US" dirty="0" err="1"/>
              <a:t>enim</a:t>
            </a:r>
            <a:r>
              <a:rPr lang="en-US" dirty="0"/>
              <a:t>. </a:t>
            </a:r>
            <a:r>
              <a:rPr lang="en-US" dirty="0" err="1"/>
              <a:t>Nullam</a:t>
            </a:r>
            <a:r>
              <a:rPr lang="en-US" dirty="0"/>
              <a:t> </a:t>
            </a:r>
            <a:r>
              <a:rPr lang="en-US" dirty="0" err="1"/>
              <a:t>rhoncus</a:t>
            </a:r>
            <a:r>
              <a:rPr lang="en-US" dirty="0"/>
              <a:t> </a:t>
            </a:r>
            <a:r>
              <a:rPr lang="en-US" dirty="0" err="1"/>
              <a:t>aliquam</a:t>
            </a:r>
            <a:r>
              <a:rPr lang="en-US" dirty="0"/>
              <a:t> </a:t>
            </a:r>
            <a:r>
              <a:rPr lang="en-US" dirty="0" err="1"/>
              <a:t>metus</a:t>
            </a:r>
            <a:r>
              <a:rPr lang="en-US" dirty="0"/>
              <a:t>. Integer </a:t>
            </a:r>
            <a:r>
              <a:rPr lang="en-US" dirty="0" err="1"/>
              <a:t>pellentesque</a:t>
            </a:r>
            <a:r>
              <a:rPr lang="en-US" dirty="0"/>
              <a:t> </a:t>
            </a:r>
            <a:r>
              <a:rPr lang="en-US" dirty="0" err="1"/>
              <a:t>quam</a:t>
            </a:r>
            <a:r>
              <a:rPr lang="en-US" dirty="0"/>
              <a:t> vel </a:t>
            </a:r>
            <a:r>
              <a:rPr lang="en-US" dirty="0" err="1"/>
              <a:t>velit</a:t>
            </a:r>
            <a:r>
              <a:rPr lang="en-US" dirty="0"/>
              <a:t>. Sed </a:t>
            </a:r>
            <a:r>
              <a:rPr lang="en-US" dirty="0" err="1"/>
              <a:t>elit</a:t>
            </a:r>
            <a:r>
              <a:rPr lang="en-US" dirty="0"/>
              <a:t> dui, </a:t>
            </a:r>
            <a:r>
              <a:rPr lang="en-US" dirty="0" err="1"/>
              <a:t>pellentesque</a:t>
            </a:r>
            <a:r>
              <a:rPr lang="en-US" dirty="0"/>
              <a:t> a, </a:t>
            </a:r>
            <a:r>
              <a:rPr lang="en-US" dirty="0" err="1"/>
              <a:t>faucibus</a:t>
            </a:r>
            <a:r>
              <a:rPr lang="en-US" dirty="0"/>
              <a:t> vel, </a:t>
            </a:r>
            <a:r>
              <a:rPr lang="en-US" dirty="0" err="1"/>
              <a:t>interdum</a:t>
            </a:r>
            <a:r>
              <a:rPr lang="en-US" dirty="0"/>
              <a:t> </a:t>
            </a:r>
            <a:r>
              <a:rPr lang="en-US" dirty="0" err="1"/>
              <a:t>nec</a:t>
            </a:r>
            <a:r>
              <a:rPr lang="en-US" dirty="0"/>
              <a:t>, diam. Maecenas </a:t>
            </a:r>
            <a:r>
              <a:rPr lang="en-US" dirty="0" err="1"/>
              <a:t>aliquet</a:t>
            </a:r>
            <a:r>
              <a:rPr lang="en-US" dirty="0"/>
              <a:t> </a:t>
            </a:r>
            <a:r>
              <a:rPr lang="en-US" dirty="0" err="1"/>
              <a:t>accumsan</a:t>
            </a:r>
            <a:r>
              <a:rPr lang="en-US" dirty="0"/>
              <a:t> </a:t>
            </a:r>
            <a:r>
              <a:rPr lang="en-US" dirty="0" err="1"/>
              <a:t>leo</a:t>
            </a:r>
            <a:r>
              <a:rPr lang="en-US" dirty="0"/>
              <a:t>.</a:t>
            </a:r>
          </a:p>
          <a:p>
            <a:pPr lvl="0"/>
            <a:endParaRPr lang="en-US" dirty="0"/>
          </a:p>
          <a:p>
            <a:pPr lvl="0"/>
            <a:r>
              <a:rPr lang="en-US" dirty="0"/>
              <a:t>Proin in </a:t>
            </a:r>
            <a:r>
              <a:rPr lang="en-US" dirty="0" err="1"/>
              <a:t>tellus</a:t>
            </a:r>
            <a:r>
              <a:rPr lang="en-US" dirty="0"/>
              <a:t> sit </a:t>
            </a:r>
            <a:r>
              <a:rPr lang="en-US" dirty="0" err="1"/>
              <a:t>amet</a:t>
            </a:r>
            <a:r>
              <a:rPr lang="en-US" dirty="0"/>
              <a:t> </a:t>
            </a:r>
            <a:r>
              <a:rPr lang="en-US" dirty="0" err="1"/>
              <a:t>nibh</a:t>
            </a:r>
            <a:r>
              <a:rPr lang="en-US" dirty="0"/>
              <a:t> </a:t>
            </a:r>
            <a:r>
              <a:rPr lang="en-US" dirty="0" err="1"/>
              <a:t>dignissim</a:t>
            </a:r>
            <a:r>
              <a:rPr lang="en-US" dirty="0"/>
              <a:t> </a:t>
            </a:r>
            <a:r>
              <a:rPr lang="en-US" dirty="0" err="1"/>
              <a:t>sagittis</a:t>
            </a:r>
            <a:r>
              <a:rPr lang="en-US" dirty="0"/>
              <a:t>. </a:t>
            </a:r>
            <a:r>
              <a:rPr lang="en-US" dirty="0" err="1"/>
              <a:t>Nulla</a:t>
            </a:r>
            <a:r>
              <a:rPr lang="en-US" dirty="0"/>
              <a:t> </a:t>
            </a:r>
            <a:r>
              <a:rPr lang="en-US" dirty="0" err="1"/>
              <a:t>quis</a:t>
            </a:r>
            <a:r>
              <a:rPr lang="en-US" dirty="0"/>
              <a:t> diam. Morbi</a:t>
            </a:r>
          </a:p>
        </p:txBody>
      </p:sp>
    </p:spTree>
    <p:extLst>
      <p:ext uri="{BB962C8B-B14F-4D97-AF65-F5344CB8AC3E}">
        <p14:creationId xmlns:p14="http://schemas.microsoft.com/office/powerpoint/2010/main" val="498867544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3840" userDrawn="1">
          <p15:clr>
            <a:srgbClr val="FBAE40"/>
          </p15:clr>
        </p15:guide>
        <p15:guide id="2" pos="672" userDrawn="1">
          <p15:clr>
            <a:srgbClr val="FBAE40"/>
          </p15:clr>
        </p15:guide>
        <p15:guide id="3" orient="horz" pos="2160" userDrawn="1">
          <p15:clr>
            <a:srgbClr val="FBAE40"/>
          </p15:clr>
        </p15:guide>
        <p15:guide id="4" orient="horz" pos="432" userDrawn="1">
          <p15:clr>
            <a:srgbClr val="FBAE40"/>
          </p15:clr>
        </p15:guide>
        <p15:guide id="5" pos="4128" userDrawn="1">
          <p15:clr>
            <a:srgbClr val="FBAE40"/>
          </p15:clr>
        </p15:guide>
      </p15:sldGuideLst>
    </p:ext>
  </p:extLs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raphs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2508A5DD-ACC2-4FD5-B701-42A8062EAC6C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977105" y="606623"/>
            <a:ext cx="5126038" cy="507831"/>
          </a:xfrm>
          <a:prstGeom prst="rect">
            <a:avLst/>
          </a:prstGeom>
        </p:spPr>
        <p:txBody>
          <a:bodyPr wrap="square">
            <a:spAutoFit/>
          </a:bodyPr>
          <a:lstStyle>
            <a:lvl1pPr>
              <a:defRPr sz="3000" b="1">
                <a:solidFill>
                  <a:schemeClr val="tx2"/>
                </a:solidFill>
                <a:latin typeface="+mj-lt"/>
              </a:defRPr>
            </a:lvl1pPr>
          </a:lstStyle>
          <a:p>
            <a:pPr lvl="0"/>
            <a:r>
              <a:rPr lang="en-US" dirty="0" err="1"/>
              <a:t>Nullam</a:t>
            </a:r>
            <a:r>
              <a:rPr lang="en-US" dirty="0"/>
              <a:t> </a:t>
            </a:r>
            <a:r>
              <a:rPr lang="en-US" dirty="0" err="1"/>
              <a:t>rhoncus</a:t>
            </a:r>
            <a:r>
              <a:rPr lang="en-US" dirty="0"/>
              <a:t> </a:t>
            </a:r>
            <a:r>
              <a:rPr lang="en-US" dirty="0" err="1"/>
              <a:t>aliquam</a:t>
            </a:r>
            <a:endParaRPr lang="en-US" dirty="0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B51214CE-0210-4FBD-B37C-DA29599F4F38}"/>
              </a:ext>
            </a:extLst>
          </p:cNvPr>
          <p:cNvSpPr/>
          <p:nvPr userDrawn="1"/>
        </p:nvSpPr>
        <p:spPr>
          <a:xfrm>
            <a:off x="11811000" y="0"/>
            <a:ext cx="381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A70BFE94-1467-4418-9179-BABB0E81D672}"/>
              </a:ext>
            </a:extLst>
          </p:cNvPr>
          <p:cNvCxnSpPr>
            <a:cxnSpLocks/>
          </p:cNvCxnSpPr>
          <p:nvPr userDrawn="1"/>
        </p:nvCxnSpPr>
        <p:spPr>
          <a:xfrm>
            <a:off x="1066800" y="1299908"/>
            <a:ext cx="912019" cy="0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DAD9D2FA-E21A-4E92-AC3B-C5C4D020B2A0}"/>
              </a:ext>
            </a:extLst>
          </p:cNvPr>
          <p:cNvSpPr>
            <a:spLocks noGrp="1"/>
          </p:cNvSpPr>
          <p:nvPr>
            <p:ph type="ftr" sz="quarter" idx="18"/>
          </p:nvPr>
        </p:nvSpPr>
        <p:spPr/>
        <p:txBody>
          <a:bodyPr/>
          <a:lstStyle/>
          <a:p>
            <a:r>
              <a:rPr lang="en-US"/>
              <a:t>Cestovní ruch ve Zlínském kraji 2023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80824790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3840" userDrawn="1">
          <p15:clr>
            <a:srgbClr val="FBAE40"/>
          </p15:clr>
        </p15:guide>
        <p15:guide id="2" pos="672" userDrawn="1">
          <p15:clr>
            <a:srgbClr val="FBAE40"/>
          </p15:clr>
        </p15:guide>
        <p15:guide id="3" orient="horz" pos="2160" userDrawn="1">
          <p15:clr>
            <a:srgbClr val="FBAE40"/>
          </p15:clr>
        </p15:guide>
        <p15:guide id="4" orient="horz" pos="432" userDrawn="1">
          <p15:clr>
            <a:srgbClr val="FBAE40"/>
          </p15:clr>
        </p15:guide>
      </p15:sldGuideLst>
    </p:ext>
  </p:extLs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Ma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2508A5DD-ACC2-4FD5-B701-42A8062EAC6C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979485" y="579635"/>
            <a:ext cx="5127625" cy="1882567"/>
          </a:xfrm>
          <a:prstGeom prst="rect">
            <a:avLst/>
          </a:prstGeom>
        </p:spPr>
        <p:txBody>
          <a:bodyPr wrap="square">
            <a:spAutoFit/>
          </a:bodyPr>
          <a:lstStyle>
            <a:lvl1pPr>
              <a:defRPr sz="4000" b="1">
                <a:solidFill>
                  <a:schemeClr val="tx2"/>
                </a:solidFill>
                <a:latin typeface="+mj-lt"/>
              </a:defRPr>
            </a:lvl1pPr>
          </a:lstStyle>
          <a:p>
            <a:pPr lvl="0"/>
            <a:r>
              <a:rPr lang="en-US" dirty="0" err="1"/>
              <a:t>Nullam</a:t>
            </a:r>
            <a:r>
              <a:rPr lang="en-US" dirty="0"/>
              <a:t> </a:t>
            </a:r>
            <a:r>
              <a:rPr lang="en-US" dirty="0" err="1"/>
              <a:t>rhoncus</a:t>
            </a:r>
            <a:endParaRPr lang="en-US" dirty="0"/>
          </a:p>
          <a:p>
            <a:pPr lvl="0"/>
            <a:r>
              <a:rPr lang="en-US" dirty="0" err="1"/>
              <a:t>Aliquam</a:t>
            </a:r>
            <a:br>
              <a:rPr lang="en-US" dirty="0"/>
            </a:br>
            <a:r>
              <a:rPr lang="en-US" dirty="0" err="1"/>
              <a:t>metus</a:t>
            </a:r>
            <a:endParaRPr lang="en-US" dirty="0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E4CF9AF7-73A9-4EDC-A8B8-58C794A5335B}"/>
              </a:ext>
            </a:extLst>
          </p:cNvPr>
          <p:cNvSpPr/>
          <p:nvPr userDrawn="1"/>
        </p:nvSpPr>
        <p:spPr>
          <a:xfrm>
            <a:off x="0" y="5257800"/>
            <a:ext cx="12192000" cy="16002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5D5253C5-5DBA-44D9-94AA-5A0282117D31}"/>
              </a:ext>
            </a:extLst>
          </p:cNvPr>
          <p:cNvSpPr>
            <a:spLocks noGrp="1"/>
          </p:cNvSpPr>
          <p:nvPr>
            <p:ph type="ftr" sz="quarter" idx="18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dirty="0" err="1"/>
              <a:t>Cestovní</a:t>
            </a:r>
            <a:r>
              <a:rPr lang="en-US" dirty="0"/>
              <a:t> </a:t>
            </a:r>
            <a:r>
              <a:rPr lang="en-US" dirty="0" err="1"/>
              <a:t>ruch</a:t>
            </a:r>
            <a:r>
              <a:rPr lang="en-US" dirty="0"/>
              <a:t> </a:t>
            </a:r>
            <a:r>
              <a:rPr lang="en-US" dirty="0" err="1"/>
              <a:t>ve</a:t>
            </a:r>
            <a:r>
              <a:rPr lang="en-US" dirty="0"/>
              <a:t> </a:t>
            </a:r>
            <a:r>
              <a:rPr lang="en-US" dirty="0" err="1"/>
              <a:t>Zlínském</a:t>
            </a:r>
            <a:r>
              <a:rPr lang="en-US" dirty="0"/>
              <a:t> </a:t>
            </a:r>
            <a:r>
              <a:rPr lang="en-US" dirty="0" err="1"/>
              <a:t>kraji</a:t>
            </a:r>
            <a:r>
              <a:rPr lang="en-US" dirty="0"/>
              <a:t> 2023</a:t>
            </a:r>
          </a:p>
        </p:txBody>
      </p:sp>
    </p:spTree>
    <p:extLst>
      <p:ext uri="{BB962C8B-B14F-4D97-AF65-F5344CB8AC3E}">
        <p14:creationId xmlns:p14="http://schemas.microsoft.com/office/powerpoint/2010/main" val="471412533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3840" userDrawn="1">
          <p15:clr>
            <a:srgbClr val="FBAE40"/>
          </p15:clr>
        </p15:guide>
        <p15:guide id="2" pos="672" userDrawn="1">
          <p15:clr>
            <a:srgbClr val="FBAE40"/>
          </p15:clr>
        </p15:guide>
        <p15:guide id="3" orient="horz" pos="2160" userDrawn="1">
          <p15:clr>
            <a:srgbClr val="FBAE40"/>
          </p15:clr>
        </p15:guide>
        <p15:guide id="4" orient="horz" pos="432" userDrawn="1">
          <p15:clr>
            <a:srgbClr val="FBAE40"/>
          </p15:clr>
        </p15:guide>
        <p15:guide id="5" pos="4128" userDrawn="1">
          <p15:clr>
            <a:srgbClr val="FBAE40"/>
          </p15:clr>
        </p15:guide>
      </p15:sldGuideLst>
    </p:ext>
  </p:extLs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Quote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 Placeholder 3">
            <a:extLst>
              <a:ext uri="{FF2B5EF4-FFF2-40B4-BE49-F238E27FC236}">
                <a16:creationId xmlns:a16="http://schemas.microsoft.com/office/drawing/2014/main" id="{BFCE411B-6AA0-4265-9C88-F5D529001531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3529013" y="2780031"/>
            <a:ext cx="5133975" cy="923330"/>
          </a:xfrm>
          <a:prstGeom prst="rect">
            <a:avLst/>
          </a:prstGeom>
        </p:spPr>
        <p:txBody>
          <a:bodyPr wrap="square">
            <a:spAutoFit/>
          </a:bodyPr>
          <a:lstStyle>
            <a:lvl1pPr algn="ctr">
              <a:defRPr sz="3000" b="1">
                <a:latin typeface="+mj-lt"/>
              </a:defRPr>
            </a:lvl1pPr>
          </a:lstStyle>
          <a:p>
            <a:pPr lvl="0"/>
            <a:r>
              <a:rPr lang="en-US" dirty="0"/>
              <a:t>„</a:t>
            </a:r>
            <a:r>
              <a:rPr lang="en-US" dirty="0" err="1"/>
              <a:t>Neříkej</a:t>
            </a:r>
            <a:r>
              <a:rPr lang="en-US" dirty="0"/>
              <a:t>, </a:t>
            </a:r>
            <a:r>
              <a:rPr lang="en-US" dirty="0" err="1"/>
              <a:t>že</a:t>
            </a:r>
            <a:r>
              <a:rPr lang="en-US" dirty="0"/>
              <a:t> to </a:t>
            </a:r>
            <a:r>
              <a:rPr lang="en-US" dirty="0" err="1"/>
              <a:t>nejde</a:t>
            </a:r>
            <a:r>
              <a:rPr lang="en-US" dirty="0"/>
              <a:t>, </a:t>
            </a:r>
            <a:r>
              <a:rPr lang="en-US" dirty="0" err="1"/>
              <a:t>raději</a:t>
            </a:r>
            <a:r>
              <a:rPr lang="en-US" dirty="0"/>
              <a:t> </a:t>
            </a:r>
            <a:r>
              <a:rPr lang="en-US" dirty="0" err="1"/>
              <a:t>řekni</a:t>
            </a:r>
            <a:r>
              <a:rPr lang="en-US" dirty="0"/>
              <a:t>, </a:t>
            </a:r>
            <a:r>
              <a:rPr lang="en-US" dirty="0" err="1"/>
              <a:t>že</a:t>
            </a:r>
            <a:r>
              <a:rPr lang="en-US" dirty="0"/>
              <a:t> to </a:t>
            </a:r>
            <a:r>
              <a:rPr lang="en-US" dirty="0" err="1"/>
              <a:t>zatím</a:t>
            </a:r>
            <a:r>
              <a:rPr lang="en-US" dirty="0"/>
              <a:t> </a:t>
            </a:r>
            <a:r>
              <a:rPr lang="en-US" dirty="0" err="1"/>
              <a:t>neumíš</a:t>
            </a:r>
            <a:r>
              <a:rPr lang="en-US" dirty="0"/>
              <a:t>."</a:t>
            </a:r>
          </a:p>
        </p:txBody>
      </p:sp>
      <p:sp>
        <p:nvSpPr>
          <p:cNvPr id="8" name="Text Placeholder 6">
            <a:extLst>
              <a:ext uri="{FF2B5EF4-FFF2-40B4-BE49-F238E27FC236}">
                <a16:creationId xmlns:a16="http://schemas.microsoft.com/office/drawing/2014/main" id="{8DB9B819-150E-416C-AEBC-66A3F01BC344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4244975" y="4192885"/>
            <a:ext cx="3702050" cy="369332"/>
          </a:xfrm>
          <a:prstGeom prst="rect">
            <a:avLst/>
          </a:prstGeom>
        </p:spPr>
        <p:txBody>
          <a:bodyPr wrap="square">
            <a:spAutoFit/>
          </a:bodyPr>
          <a:lstStyle>
            <a:lvl1pPr algn="ctr">
              <a:defRPr sz="2000" i="1">
                <a:latin typeface="+mn-lt"/>
              </a:defRPr>
            </a:lvl1pPr>
          </a:lstStyle>
          <a:p>
            <a:pPr lvl="0"/>
            <a:r>
              <a:rPr lang="en-US" dirty="0" err="1"/>
              <a:t>Tomáš</a:t>
            </a:r>
            <a:r>
              <a:rPr lang="en-US" dirty="0"/>
              <a:t> </a:t>
            </a:r>
            <a:r>
              <a:rPr lang="en-US" dirty="0" err="1"/>
              <a:t>Baťa</a:t>
            </a:r>
            <a:endParaRPr lang="en-US" dirty="0"/>
          </a:p>
        </p:txBody>
      </p: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61F85E79-931F-42D8-BEEC-0C21D2294167}"/>
              </a:ext>
            </a:extLst>
          </p:cNvPr>
          <p:cNvCxnSpPr>
            <a:cxnSpLocks/>
          </p:cNvCxnSpPr>
          <p:nvPr userDrawn="1"/>
        </p:nvCxnSpPr>
        <p:spPr>
          <a:xfrm>
            <a:off x="5639991" y="2290508"/>
            <a:ext cx="912019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6A475B3B-A988-4867-8959-ABEDE77CE47D}"/>
              </a:ext>
            </a:extLst>
          </p:cNvPr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en-US" dirty="0" err="1"/>
              <a:t>Cestovní</a:t>
            </a:r>
            <a:r>
              <a:rPr lang="en-US" dirty="0"/>
              <a:t> </a:t>
            </a:r>
            <a:r>
              <a:rPr lang="en-US" dirty="0" err="1"/>
              <a:t>ruch</a:t>
            </a:r>
            <a:r>
              <a:rPr lang="en-US" dirty="0"/>
              <a:t> </a:t>
            </a:r>
            <a:r>
              <a:rPr lang="en-US" dirty="0" err="1"/>
              <a:t>ve</a:t>
            </a:r>
            <a:r>
              <a:rPr lang="en-US" dirty="0"/>
              <a:t> </a:t>
            </a:r>
            <a:r>
              <a:rPr lang="en-US" dirty="0" err="1"/>
              <a:t>Zlínském</a:t>
            </a:r>
            <a:r>
              <a:rPr lang="en-US" dirty="0"/>
              <a:t> </a:t>
            </a:r>
            <a:r>
              <a:rPr lang="en-US" dirty="0" err="1"/>
              <a:t>kraji</a:t>
            </a:r>
            <a:r>
              <a:rPr lang="en-US" dirty="0"/>
              <a:t> 2023</a:t>
            </a:r>
          </a:p>
        </p:txBody>
      </p:sp>
    </p:spTree>
    <p:extLst>
      <p:ext uri="{BB962C8B-B14F-4D97-AF65-F5344CB8AC3E}">
        <p14:creationId xmlns:p14="http://schemas.microsoft.com/office/powerpoint/2010/main" val="2802616454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extLst>
    <p:ext uri="{DCECCB84-F9BA-43D5-87BE-67443E8EF086}">
      <p15:sldGuideLst xmlns:p15="http://schemas.microsoft.com/office/powerpoint/2012/main">
        <p15:guide id="1" pos="3840" userDrawn="1">
          <p15:clr>
            <a:srgbClr val="FBAE40"/>
          </p15:clr>
        </p15:guide>
        <p15:guide id="2" pos="672" userDrawn="1">
          <p15:clr>
            <a:srgbClr val="FBAE40"/>
          </p15:clr>
        </p15:guide>
      </p15:sldGuideLst>
    </p:ext>
  </p:extLs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st slide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Graphic 7">
            <a:extLst>
              <a:ext uri="{FF2B5EF4-FFF2-40B4-BE49-F238E27FC236}">
                <a16:creationId xmlns:a16="http://schemas.microsoft.com/office/drawing/2014/main" id="{0DE7F231-14EB-4948-BF57-B070601B4F6F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4793039" y="985014"/>
            <a:ext cx="2605923" cy="1466650"/>
          </a:xfrm>
          <a:prstGeom prst="rect">
            <a:avLst/>
          </a:prstGeom>
        </p:spPr>
      </p:pic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8D018FB-4731-406A-85E3-44086C4EEB48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3375025" y="3202262"/>
            <a:ext cx="5441950" cy="1200329"/>
          </a:xfrm>
          <a:prstGeom prst="rect">
            <a:avLst/>
          </a:prstGeom>
        </p:spPr>
        <p:txBody>
          <a:bodyPr wrap="square">
            <a:spAutoFit/>
          </a:bodyPr>
          <a:lstStyle>
            <a:lvl1pPr algn="ctr">
              <a:defRPr sz="4000" b="1">
                <a:latin typeface="+mj-lt"/>
              </a:defRPr>
            </a:lvl1pPr>
          </a:lstStyle>
          <a:p>
            <a:pPr lvl="0"/>
            <a:r>
              <a:rPr lang="pt-BR" dirty="0"/>
              <a:t>Tam, kam se budete chtít vracet.</a:t>
            </a:r>
            <a:endParaRPr lang="en-US" dirty="0"/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E7B1A25A-A143-4E61-80A7-C7D895486D5F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4244975" y="4996280"/>
            <a:ext cx="3702050" cy="369332"/>
          </a:xfrm>
          <a:prstGeom prst="rect">
            <a:avLst/>
          </a:prstGeom>
        </p:spPr>
        <p:txBody>
          <a:bodyPr wrap="square">
            <a:spAutoFit/>
          </a:bodyPr>
          <a:lstStyle>
            <a:lvl1pPr algn="ctr">
              <a:defRPr sz="2000" b="1" i="0"/>
            </a:lvl1pPr>
          </a:lstStyle>
          <a:p>
            <a:pPr lvl="0"/>
            <a:r>
              <a:rPr lang="en-US" dirty="0" err="1"/>
              <a:t>Děkujeme</a:t>
            </a:r>
            <a:r>
              <a:rPr lang="en-US" dirty="0"/>
              <a:t> za </a:t>
            </a:r>
            <a:r>
              <a:rPr lang="en-US" dirty="0" err="1"/>
              <a:t>pozornost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53844211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extLst>
    <p:ext uri="{DCECCB84-F9BA-43D5-87BE-67443E8EF086}">
      <p15:sldGuideLst xmlns:p15="http://schemas.microsoft.com/office/powerpoint/2012/main">
        <p15:guide id="1" pos="3840" userDrawn="1">
          <p15:clr>
            <a:srgbClr val="FBAE40"/>
          </p15:clr>
        </p15:guide>
        <p15:guide id="2" pos="672" userDrawn="1">
          <p15:clr>
            <a:srgbClr val="FBAE40"/>
          </p15:clr>
        </p15:guide>
      </p15:sldGuideLst>
    </p:ext>
  </p:extLs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cons se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588F671-41BB-48B3-AF46-7F7AB00B42CC}"/>
              </a:ext>
            </a:extLst>
          </p:cNvPr>
          <p:cNvSpPr>
            <a:spLocks noGrp="1"/>
          </p:cNvSpPr>
          <p:nvPr>
            <p:ph type="body" sz="quarter" idx="32" hasCustomPrompt="1"/>
          </p:nvPr>
        </p:nvSpPr>
        <p:spPr>
          <a:xfrm>
            <a:off x="979865" y="593081"/>
            <a:ext cx="5030787" cy="507831"/>
          </a:xfrm>
          <a:prstGeom prst="rect">
            <a:avLst/>
          </a:prstGeom>
        </p:spPr>
        <p:txBody>
          <a:bodyPr wrap="square">
            <a:spAutoFit/>
          </a:bodyPr>
          <a:lstStyle>
            <a:lvl1pPr>
              <a:defRPr sz="3000" b="1" i="0">
                <a:solidFill>
                  <a:schemeClr val="tx2"/>
                </a:solidFill>
                <a:latin typeface="+mj-lt"/>
              </a:defRPr>
            </a:lvl1pPr>
          </a:lstStyle>
          <a:p>
            <a:pPr lvl="0"/>
            <a:r>
              <a:rPr lang="en-US" dirty="0" err="1"/>
              <a:t>Nullam</a:t>
            </a:r>
            <a:r>
              <a:rPr lang="en-US" dirty="0"/>
              <a:t> </a:t>
            </a:r>
            <a:r>
              <a:rPr lang="en-US" dirty="0" err="1"/>
              <a:t>rhoncus</a:t>
            </a:r>
            <a:endParaRPr lang="en-US" dirty="0"/>
          </a:p>
        </p:txBody>
      </p:sp>
      <p:sp>
        <p:nvSpPr>
          <p:cNvPr id="47" name="Text Placeholder 2">
            <a:extLst>
              <a:ext uri="{FF2B5EF4-FFF2-40B4-BE49-F238E27FC236}">
                <a16:creationId xmlns:a16="http://schemas.microsoft.com/office/drawing/2014/main" id="{983F5081-C50E-4D38-A6DF-647DCA300DB1}"/>
              </a:ext>
            </a:extLst>
          </p:cNvPr>
          <p:cNvSpPr>
            <a:spLocks noGrp="1"/>
          </p:cNvSpPr>
          <p:nvPr>
            <p:ph type="body" sz="quarter" idx="33" hasCustomPrompt="1"/>
          </p:nvPr>
        </p:nvSpPr>
        <p:spPr>
          <a:xfrm>
            <a:off x="6463926" y="589293"/>
            <a:ext cx="5030787" cy="507831"/>
          </a:xfrm>
          <a:prstGeom prst="rect">
            <a:avLst/>
          </a:prstGeom>
        </p:spPr>
        <p:txBody>
          <a:bodyPr wrap="square">
            <a:spAutoFit/>
          </a:bodyPr>
          <a:lstStyle>
            <a:lvl1pPr>
              <a:defRPr sz="3000" b="1" i="0">
                <a:solidFill>
                  <a:schemeClr val="tx2"/>
                </a:solidFill>
                <a:latin typeface="+mj-lt"/>
              </a:defRPr>
            </a:lvl1pPr>
          </a:lstStyle>
          <a:p>
            <a:pPr lvl="0"/>
            <a:r>
              <a:rPr lang="en-US" dirty="0" err="1"/>
              <a:t>Nullam</a:t>
            </a:r>
            <a:r>
              <a:rPr lang="en-US" dirty="0"/>
              <a:t> </a:t>
            </a:r>
            <a:r>
              <a:rPr lang="en-US" dirty="0" err="1"/>
              <a:t>rhoncus</a:t>
            </a:r>
            <a:endParaRPr lang="en-US" dirty="0"/>
          </a:p>
        </p:txBody>
      </p:sp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49544E93-6909-47FE-813E-6D297A1D59C7}"/>
              </a:ext>
            </a:extLst>
          </p:cNvPr>
          <p:cNvSpPr>
            <a:spLocks noGrp="1"/>
          </p:cNvSpPr>
          <p:nvPr>
            <p:ph type="ftr" sz="quarter" idx="34"/>
          </p:nvPr>
        </p:nvSpPr>
        <p:spPr>
          <a:xfrm>
            <a:off x="7792243" y="6232729"/>
            <a:ext cx="4114800" cy="365125"/>
          </a:xfrm>
        </p:spPr>
        <p:txBody>
          <a:bodyPr/>
          <a:lstStyle>
            <a:lvl1pPr algn="r">
              <a:defRPr/>
            </a:lvl1pPr>
          </a:lstStyle>
          <a:p>
            <a:r>
              <a:rPr lang="en-US" dirty="0" err="1"/>
              <a:t>Cestovní</a:t>
            </a:r>
            <a:r>
              <a:rPr lang="en-US" dirty="0"/>
              <a:t> </a:t>
            </a:r>
            <a:r>
              <a:rPr lang="en-US" dirty="0" err="1"/>
              <a:t>ruch</a:t>
            </a:r>
            <a:r>
              <a:rPr lang="en-US" dirty="0"/>
              <a:t> </a:t>
            </a:r>
            <a:r>
              <a:rPr lang="en-US" dirty="0" err="1"/>
              <a:t>ve</a:t>
            </a:r>
            <a:r>
              <a:rPr lang="en-US" dirty="0"/>
              <a:t> </a:t>
            </a:r>
            <a:r>
              <a:rPr lang="en-US" dirty="0" err="1"/>
              <a:t>Zlínském</a:t>
            </a:r>
            <a:r>
              <a:rPr lang="en-US" dirty="0"/>
              <a:t> </a:t>
            </a:r>
            <a:r>
              <a:rPr lang="en-US" dirty="0" err="1"/>
              <a:t>kraji</a:t>
            </a:r>
            <a:r>
              <a:rPr lang="en-US" dirty="0"/>
              <a:t> 2023</a:t>
            </a:r>
          </a:p>
        </p:txBody>
      </p:sp>
    </p:spTree>
    <p:extLst>
      <p:ext uri="{BB962C8B-B14F-4D97-AF65-F5344CB8AC3E}">
        <p14:creationId xmlns:p14="http://schemas.microsoft.com/office/powerpoint/2010/main" val="2321514395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3840" userDrawn="1">
          <p15:clr>
            <a:srgbClr val="FBAE40"/>
          </p15:clr>
        </p15:guide>
        <p15:guide id="2" pos="672" userDrawn="1">
          <p15:clr>
            <a:srgbClr val="FBAE40"/>
          </p15:clr>
        </p15:guide>
        <p15:guide id="3" pos="4128" userDrawn="1">
          <p15:clr>
            <a:srgbClr val="FBAE40"/>
          </p15:clr>
        </p15:guide>
        <p15:guide id="4" pos="7152" userDrawn="1">
          <p15:clr>
            <a:srgbClr val="FBAE40"/>
          </p15:clr>
        </p15:guide>
        <p15:guide id="5" orient="horz" pos="2160" userDrawn="1">
          <p15:clr>
            <a:srgbClr val="FBAE40"/>
          </p15:clr>
        </p15:guide>
        <p15:guide id="6" orient="horz" pos="432" userDrawn="1">
          <p15:clr>
            <a:srgbClr val="FBAE40"/>
          </p15:clr>
        </p15:guide>
      </p15:sldGuideLst>
    </p:ext>
  </p:extLs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830ADEB-5C80-4071-851C-5EDEB7F642E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290928" y="623511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Cestovní ruch ve Zlínském kraji 2023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9467933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1" r:id="rId2"/>
    <p:sldLayoutId id="2147483660" r:id="rId3"/>
    <p:sldLayoutId id="2147483673" r:id="rId4"/>
    <p:sldLayoutId id="2147483662" r:id="rId5"/>
    <p:sldLayoutId id="2147483684" r:id="rId6"/>
    <p:sldLayoutId id="2147483683" r:id="rId7"/>
    <p:sldLayoutId id="2147483676" r:id="rId8"/>
    <p:sldLayoutId id="2147483677" r:id="rId9"/>
    <p:sldLayoutId id="2147483678" r:id="rId10"/>
    <p:sldLayoutId id="2147483681" r:id="rId11"/>
    <p:sldLayoutId id="2147483680" r:id="rId12"/>
    <p:sldLayoutId id="2147483669" r:id="rId13"/>
    <p:sldLayoutId id="2147483670" r:id="rId14"/>
    <p:sldLayoutId id="2147483682" r:id="rId15"/>
  </p:sldLayoutIdLst>
  <p:hf sldNum="0"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lnSpc>
          <a:spcPct val="90000"/>
        </a:lnSpc>
        <a:spcBef>
          <a:spcPts val="1000"/>
        </a:spcBef>
        <a:buFontTx/>
        <a:buNone/>
        <a:defRPr sz="40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0" algn="l" defTabSz="914400" rtl="0" eaLnBrk="1" latinLnBrk="0" hangingPunct="1">
        <a:lnSpc>
          <a:spcPct val="90000"/>
        </a:lnSpc>
        <a:spcBef>
          <a:spcPts val="500"/>
        </a:spcBef>
        <a:buFontTx/>
        <a:buNone/>
        <a:defRPr sz="30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0" algn="l" defTabSz="914400" rtl="0" eaLnBrk="1" latinLnBrk="0" hangingPunct="1">
        <a:lnSpc>
          <a:spcPct val="90000"/>
        </a:lnSpc>
        <a:spcBef>
          <a:spcPts val="500"/>
        </a:spcBef>
        <a:buFontTx/>
        <a:buNone/>
        <a:defRPr sz="26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0" algn="l" defTabSz="914400" rtl="0" eaLnBrk="1" latinLnBrk="0" hangingPunct="1">
        <a:lnSpc>
          <a:spcPct val="90000"/>
        </a:lnSpc>
        <a:spcBef>
          <a:spcPts val="500"/>
        </a:spcBef>
        <a:buFontTx/>
        <a:buNone/>
        <a:defRPr sz="1600" kern="1200">
          <a:solidFill>
            <a:schemeClr val="tx1"/>
          </a:solidFill>
          <a:latin typeface="HelveticaNeueLT Com 55 Roman" panose="020B0604020202020204" pitchFamily="34" charset="0"/>
          <a:ea typeface="+mn-ea"/>
          <a:cs typeface="+mn-cs"/>
        </a:defRPr>
      </a:lvl4pPr>
      <a:lvl5pPr marL="1828800" indent="0" algn="l" defTabSz="914400" rtl="0" eaLnBrk="1" latinLnBrk="0" hangingPunct="1">
        <a:lnSpc>
          <a:spcPct val="90000"/>
        </a:lnSpc>
        <a:spcBef>
          <a:spcPts val="500"/>
        </a:spcBef>
        <a:buFontTx/>
        <a:buNone/>
        <a:defRPr sz="1000" kern="1200">
          <a:solidFill>
            <a:schemeClr val="accent3"/>
          </a:solidFill>
          <a:latin typeface="HelveticaNeueLT Com 55 Roman" panose="020B0604020202020204" pitchFamily="34" charset="0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pos="3840" userDrawn="1">
          <p15:clr>
            <a:srgbClr val="F26B43"/>
          </p15:clr>
        </p15:guide>
        <p15:guide id="2" orient="horz" pos="2160" userDrawn="1">
          <p15:clr>
            <a:srgbClr val="F26B43"/>
          </p15:clr>
        </p15:guide>
        <p15:guide id="3" orient="horz" pos="216" userDrawn="1">
          <p15:clr>
            <a:srgbClr val="F26B43"/>
          </p15:clr>
        </p15:guide>
        <p15:guide id="4" pos="240" userDrawn="1">
          <p15:clr>
            <a:srgbClr val="F26B43"/>
          </p15:clr>
        </p15:guide>
        <p15:guide id="5" pos="7440" userDrawn="1">
          <p15:clr>
            <a:srgbClr val="F26B43"/>
          </p15:clr>
        </p15:guide>
        <p15:guide id="6" orient="horz" pos="4008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hyperlink" Target="http://www.vychodni-morava.cz/" TargetMode="External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1.jpe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4.jpe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20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4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g"/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25.jp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hyperlink" Target="http://www.vychodni-morava.cz/" TargetMode="External"/><Relationship Id="rId1" Type="http://schemas.openxmlformats.org/officeDocument/2006/relationships/slideLayout" Target="../slideLayouts/slideLayout4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4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4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33.jpeg"/><Relationship Id="rId4" Type="http://schemas.openxmlformats.org/officeDocument/2006/relationships/image" Target="../media/image32.jpeg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ástupný text 4">
            <a:extLst>
              <a:ext uri="{FF2B5EF4-FFF2-40B4-BE49-F238E27FC236}">
                <a16:creationId xmlns:a16="http://schemas.microsoft.com/office/drawing/2014/main" id="{3955466D-2166-67B8-BC5B-A1328B8098A5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1431211" y="3667130"/>
            <a:ext cx="4525207" cy="1179810"/>
          </a:xfrm>
        </p:spPr>
        <p:txBody>
          <a:bodyPr/>
          <a:lstStyle/>
          <a:p>
            <a:r>
              <a:rPr lang="cs-CZ" dirty="0"/>
              <a:t>Aktivity CCRVM 2023/ 2024</a:t>
            </a:r>
          </a:p>
          <a:p>
            <a:r>
              <a:rPr lang="cs-CZ" dirty="0"/>
              <a:t>Mgr. Zuzana Vojtová</a:t>
            </a:r>
          </a:p>
          <a:p>
            <a:endParaRPr lang="cs-CZ" dirty="0"/>
          </a:p>
        </p:txBody>
      </p:sp>
      <p:pic>
        <p:nvPicPr>
          <p:cNvPr id="3" name="Obrázek 2" descr="Obsah obrázku text, Písmo, Grafika, grafický design&#10;&#10;Popis byl vytvořen automaticky">
            <a:extLst>
              <a:ext uri="{FF2B5EF4-FFF2-40B4-BE49-F238E27FC236}">
                <a16:creationId xmlns:a16="http://schemas.microsoft.com/office/drawing/2014/main" id="{D4DC1DB9-28EE-540D-F4CD-7963976E826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05360" y="5897105"/>
            <a:ext cx="2301035" cy="66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178150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text 1">
            <a:extLst>
              <a:ext uri="{FF2B5EF4-FFF2-40B4-BE49-F238E27FC236}">
                <a16:creationId xmlns:a16="http://schemas.microsoft.com/office/drawing/2014/main" id="{FE279F42-0C58-7B07-22D5-F27A60CB2771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977899" y="601860"/>
            <a:ext cx="9424449" cy="480131"/>
          </a:xfrm>
        </p:spPr>
        <p:txBody>
          <a:bodyPr/>
          <a:lstStyle/>
          <a:p>
            <a:r>
              <a:rPr lang="cs-CZ" sz="2800" dirty="0"/>
              <a:t>Aktivity Centrály cestovního ruchu Východní Moravy </a:t>
            </a:r>
          </a:p>
        </p:txBody>
      </p:sp>
      <p:sp>
        <p:nvSpPr>
          <p:cNvPr id="4" name="TextovéPole 3">
            <a:extLst>
              <a:ext uri="{FF2B5EF4-FFF2-40B4-BE49-F238E27FC236}">
                <a16:creationId xmlns:a16="http://schemas.microsoft.com/office/drawing/2014/main" id="{D1937641-3803-25E6-F086-D1ECAFE52C8E}"/>
              </a:ext>
            </a:extLst>
          </p:cNvPr>
          <p:cNvSpPr txBox="1"/>
          <p:nvPr/>
        </p:nvSpPr>
        <p:spPr>
          <a:xfrm flipH="1">
            <a:off x="882869" y="1887523"/>
            <a:ext cx="10098319" cy="38985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800" b="1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Strategické dokumenty:</a:t>
            </a:r>
          </a:p>
          <a:p>
            <a:r>
              <a:rPr lang="cs-CZ" sz="18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Koncepce rozvoje cestovního ruchu Zlínského kraje 2020–2030</a:t>
            </a:r>
          </a:p>
          <a:p>
            <a:r>
              <a:rPr lang="cs-CZ" sz="18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Strategie činnosti Centrály cestovního ruchu Východní Moravy o.p.s. 2022–2024</a:t>
            </a:r>
            <a:endParaRPr lang="cs-CZ" sz="1800" dirty="0"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cs-CZ" sz="18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 </a:t>
            </a:r>
            <a:endParaRPr lang="cs-CZ" sz="1800" dirty="0"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cs-CZ" sz="1800" b="1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cs-CZ" sz="1800" dirty="0"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cs-CZ" sz="1800" b="1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Globální cíl:</a:t>
            </a:r>
            <a:endParaRPr lang="cs-CZ" sz="1800" dirty="0"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cs-CZ" sz="1800" b="1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Zvýšení počtu přenocování hostů v HUZ ve Zlínském kraji při zachování průměrné délky pobytu a zvýšení využití lůžek.</a:t>
            </a:r>
            <a:endParaRPr lang="cs-CZ" sz="1800" dirty="0"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cs-CZ" sz="1800" b="1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cs-CZ" sz="1800" dirty="0"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cs-CZ" sz="1800" b="1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Strategické cíle:</a:t>
            </a:r>
            <a:endParaRPr lang="cs-CZ" sz="1800" dirty="0"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lvl="0" indent="-342900" fontAlgn="base">
              <a:spcAft>
                <a:spcPts val="800"/>
              </a:spcAft>
              <a:buFont typeface="+mj-lt"/>
              <a:buAutoNum type="arabicPeriod"/>
            </a:pPr>
            <a:r>
              <a:rPr lang="cs-CZ" sz="18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Zefektivnění úrovně spolupráce a partnerství na principu destinačního managementu na území kraje</a:t>
            </a:r>
          </a:p>
          <a:p>
            <a:pPr marL="342900" lvl="0" indent="-342900" fontAlgn="base">
              <a:spcAft>
                <a:spcPts val="800"/>
              </a:spcAft>
              <a:buFont typeface="+mj-lt"/>
              <a:buAutoNum type="arabicPeriod"/>
            </a:pPr>
            <a:r>
              <a:rPr lang="cs-CZ" sz="18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Zvyšování povědomí o Zlínském kraji a jeho destinacích cestovního ruchu a využití potenciálu  CR kraje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22461080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D355B87-1E5D-61F2-6A52-F4D6D854882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text 1">
            <a:extLst>
              <a:ext uri="{FF2B5EF4-FFF2-40B4-BE49-F238E27FC236}">
                <a16:creationId xmlns:a16="http://schemas.microsoft.com/office/drawing/2014/main" id="{CAEBC2DC-31AB-B0F0-681C-4A1005F193FD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977899" y="601860"/>
            <a:ext cx="9424449" cy="523220"/>
          </a:xfrm>
        </p:spPr>
        <p:txBody>
          <a:bodyPr/>
          <a:lstStyle/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sz="2800" i="0" u="none" strike="noStrike" cap="none" normalizeH="0" baseline="0" dirty="0">
                <a:ln>
                  <a:noFill/>
                </a:ln>
                <a:solidFill>
                  <a:srgbClr val="C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Vývoj návštěvnosti Zlínského kraje v letech 2019–2023:</a:t>
            </a:r>
            <a:endParaRPr kumimoji="0" lang="cs-CZ" altLang="cs-CZ" sz="4400" i="0" u="none" strike="noStrike" cap="none" normalizeH="0" baseline="0" dirty="0">
              <a:ln>
                <a:noFill/>
              </a:ln>
              <a:solidFill>
                <a:srgbClr val="C00000"/>
              </a:solidFill>
              <a:effectLst/>
              <a:latin typeface="Arial" panose="020B0604020202020204" pitchFamily="34" charset="0"/>
            </a:endParaRPr>
          </a:p>
        </p:txBody>
      </p:sp>
      <p:graphicFrame>
        <p:nvGraphicFramePr>
          <p:cNvPr id="3" name="Tabulka 2">
            <a:extLst>
              <a:ext uri="{FF2B5EF4-FFF2-40B4-BE49-F238E27FC236}">
                <a16:creationId xmlns:a16="http://schemas.microsoft.com/office/drawing/2014/main" id="{63BBB8FC-196A-7CEB-1B6E-2173A8098C2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98788977"/>
              </p:ext>
            </p:extLst>
          </p:nvPr>
        </p:nvGraphicFramePr>
        <p:xfrm>
          <a:off x="1072055" y="1742090"/>
          <a:ext cx="4059621" cy="3865743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589774">
                  <a:extLst>
                    <a:ext uri="{9D8B030D-6E8A-4147-A177-3AD203B41FA5}">
                      <a16:colId xmlns:a16="http://schemas.microsoft.com/office/drawing/2014/main" val="1246591641"/>
                    </a:ext>
                  </a:extLst>
                </a:gridCol>
                <a:gridCol w="1127234">
                  <a:extLst>
                    <a:ext uri="{9D8B030D-6E8A-4147-A177-3AD203B41FA5}">
                      <a16:colId xmlns:a16="http://schemas.microsoft.com/office/drawing/2014/main" val="1552143524"/>
                    </a:ext>
                  </a:extLst>
                </a:gridCol>
                <a:gridCol w="1355118">
                  <a:extLst>
                    <a:ext uri="{9D8B030D-6E8A-4147-A177-3AD203B41FA5}">
                      <a16:colId xmlns:a16="http://schemas.microsoft.com/office/drawing/2014/main" val="1514192796"/>
                    </a:ext>
                  </a:extLst>
                </a:gridCol>
                <a:gridCol w="987495">
                  <a:extLst>
                    <a:ext uri="{9D8B030D-6E8A-4147-A177-3AD203B41FA5}">
                      <a16:colId xmlns:a16="http://schemas.microsoft.com/office/drawing/2014/main" val="781887260"/>
                    </a:ext>
                  </a:extLst>
                </a:gridCol>
              </a:tblGrid>
              <a:tr h="552249">
                <a:tc gridSpan="4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</a:pPr>
                      <a:r>
                        <a:rPr lang="cs-CZ" sz="1400" dirty="0">
                          <a:effectLst/>
                        </a:rPr>
                        <a:t>ZLÍNSKÝ KRAJ - HOSTÉ</a:t>
                      </a:r>
                      <a:endParaRPr lang="cs-CZ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25518508"/>
                  </a:ext>
                </a:extLst>
              </a:tr>
              <a:tr h="552249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</a:pPr>
                      <a:r>
                        <a:rPr lang="cs-CZ" sz="1400">
                          <a:effectLst/>
                        </a:rPr>
                        <a:t>ROK</a:t>
                      </a:r>
                      <a:endParaRPr lang="cs-CZ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</a:pPr>
                      <a:r>
                        <a:rPr lang="cs-CZ" sz="1400">
                          <a:effectLst/>
                        </a:rPr>
                        <a:t>Celkem</a:t>
                      </a:r>
                      <a:endParaRPr lang="cs-CZ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</a:pPr>
                      <a:r>
                        <a:rPr lang="cs-CZ" sz="1400">
                          <a:effectLst/>
                        </a:rPr>
                        <a:t>Nerezidenti</a:t>
                      </a:r>
                      <a:endParaRPr lang="cs-CZ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</a:pPr>
                      <a:r>
                        <a:rPr lang="cs-CZ" sz="1400">
                          <a:effectLst/>
                        </a:rPr>
                        <a:t>Rezidenti</a:t>
                      </a:r>
                      <a:endParaRPr lang="cs-CZ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/>
                </a:tc>
                <a:extLst>
                  <a:ext uri="{0D108BD9-81ED-4DB2-BD59-A6C34878D82A}">
                    <a16:rowId xmlns:a16="http://schemas.microsoft.com/office/drawing/2014/main" val="3062888733"/>
                  </a:ext>
                </a:extLst>
              </a:tr>
              <a:tr h="552249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</a:pPr>
                      <a:r>
                        <a:rPr lang="cs-CZ" sz="1400">
                          <a:effectLst/>
                        </a:rPr>
                        <a:t>2019</a:t>
                      </a:r>
                      <a:endParaRPr lang="cs-CZ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</a:pPr>
                      <a:r>
                        <a:rPr lang="cs-CZ" sz="1400">
                          <a:effectLst/>
                        </a:rPr>
                        <a:t>808 937</a:t>
                      </a:r>
                      <a:endParaRPr lang="cs-CZ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</a:pPr>
                      <a:r>
                        <a:rPr lang="cs-CZ" sz="1400">
                          <a:effectLst/>
                        </a:rPr>
                        <a:t>125 178</a:t>
                      </a:r>
                      <a:endParaRPr lang="cs-CZ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</a:pPr>
                      <a:r>
                        <a:rPr lang="cs-CZ" sz="1400">
                          <a:effectLst/>
                        </a:rPr>
                        <a:t>683 759</a:t>
                      </a:r>
                      <a:endParaRPr lang="cs-CZ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extLst>
                  <a:ext uri="{0D108BD9-81ED-4DB2-BD59-A6C34878D82A}">
                    <a16:rowId xmlns:a16="http://schemas.microsoft.com/office/drawing/2014/main" val="3039720039"/>
                  </a:ext>
                </a:extLst>
              </a:tr>
              <a:tr h="552249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</a:pPr>
                      <a:r>
                        <a:rPr lang="cs-CZ" sz="1400">
                          <a:effectLst/>
                        </a:rPr>
                        <a:t>2020</a:t>
                      </a:r>
                      <a:endParaRPr lang="cs-CZ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</a:pPr>
                      <a:r>
                        <a:rPr lang="cs-CZ" sz="1400" dirty="0">
                          <a:effectLst/>
                        </a:rPr>
                        <a:t>496 819</a:t>
                      </a:r>
                      <a:endParaRPr lang="cs-CZ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</a:pPr>
                      <a:r>
                        <a:rPr lang="cs-CZ" sz="1400" dirty="0">
                          <a:effectLst/>
                        </a:rPr>
                        <a:t>42 912</a:t>
                      </a:r>
                      <a:endParaRPr lang="cs-CZ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</a:pPr>
                      <a:r>
                        <a:rPr lang="cs-CZ" sz="1400" dirty="0">
                          <a:effectLst/>
                        </a:rPr>
                        <a:t>453 907</a:t>
                      </a:r>
                      <a:endParaRPr lang="cs-CZ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extLst>
                  <a:ext uri="{0D108BD9-81ED-4DB2-BD59-A6C34878D82A}">
                    <a16:rowId xmlns:a16="http://schemas.microsoft.com/office/drawing/2014/main" val="616302496"/>
                  </a:ext>
                </a:extLst>
              </a:tr>
              <a:tr h="552249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</a:pPr>
                      <a:r>
                        <a:rPr lang="cs-CZ" sz="1400">
                          <a:effectLst/>
                        </a:rPr>
                        <a:t>2021</a:t>
                      </a:r>
                      <a:endParaRPr lang="cs-CZ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</a:pPr>
                      <a:r>
                        <a:rPr lang="cs-CZ" sz="1400">
                          <a:effectLst/>
                        </a:rPr>
                        <a:t>554 052</a:t>
                      </a:r>
                      <a:endParaRPr lang="cs-CZ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</a:pPr>
                      <a:r>
                        <a:rPr lang="cs-CZ" sz="1400">
                          <a:effectLst/>
                        </a:rPr>
                        <a:t>43 162</a:t>
                      </a:r>
                      <a:endParaRPr lang="cs-CZ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</a:pPr>
                      <a:r>
                        <a:rPr lang="cs-CZ" sz="1400">
                          <a:effectLst/>
                        </a:rPr>
                        <a:t>510 890</a:t>
                      </a:r>
                      <a:endParaRPr lang="cs-CZ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extLst>
                  <a:ext uri="{0D108BD9-81ED-4DB2-BD59-A6C34878D82A}">
                    <a16:rowId xmlns:a16="http://schemas.microsoft.com/office/drawing/2014/main" val="907196105"/>
                  </a:ext>
                </a:extLst>
              </a:tr>
              <a:tr h="552249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</a:pPr>
                      <a:r>
                        <a:rPr lang="cs-CZ" sz="1400">
                          <a:effectLst/>
                        </a:rPr>
                        <a:t>2022</a:t>
                      </a:r>
                      <a:endParaRPr lang="cs-CZ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</a:pPr>
                      <a:r>
                        <a:rPr lang="cs-CZ" sz="1400">
                          <a:effectLst/>
                        </a:rPr>
                        <a:t>802 061</a:t>
                      </a:r>
                      <a:endParaRPr lang="cs-CZ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</a:pPr>
                      <a:r>
                        <a:rPr lang="cs-CZ" sz="1400" dirty="0">
                          <a:effectLst/>
                        </a:rPr>
                        <a:t>97 700</a:t>
                      </a:r>
                      <a:endParaRPr lang="cs-CZ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</a:pPr>
                      <a:r>
                        <a:rPr lang="cs-CZ" sz="1400">
                          <a:effectLst/>
                        </a:rPr>
                        <a:t>705 600</a:t>
                      </a:r>
                      <a:endParaRPr lang="cs-CZ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extLst>
                  <a:ext uri="{0D108BD9-81ED-4DB2-BD59-A6C34878D82A}">
                    <a16:rowId xmlns:a16="http://schemas.microsoft.com/office/drawing/2014/main" val="1846549319"/>
                  </a:ext>
                </a:extLst>
              </a:tr>
              <a:tr h="552249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</a:pPr>
                      <a:r>
                        <a:rPr lang="cs-CZ" sz="1400">
                          <a:effectLst/>
                        </a:rPr>
                        <a:t>2023</a:t>
                      </a:r>
                      <a:endParaRPr lang="cs-CZ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</a:pPr>
                      <a:r>
                        <a:rPr lang="cs-CZ" sz="1400">
                          <a:effectLst/>
                        </a:rPr>
                        <a:t>829 368</a:t>
                      </a:r>
                      <a:endParaRPr lang="cs-CZ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</a:pPr>
                      <a:r>
                        <a:rPr lang="cs-CZ" sz="1400">
                          <a:effectLst/>
                        </a:rPr>
                        <a:t>114 239</a:t>
                      </a:r>
                      <a:endParaRPr lang="cs-CZ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</a:pPr>
                      <a:r>
                        <a:rPr lang="cs-CZ" sz="1400" dirty="0">
                          <a:effectLst/>
                        </a:rPr>
                        <a:t>715 129</a:t>
                      </a:r>
                      <a:endParaRPr lang="cs-CZ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extLst>
                  <a:ext uri="{0D108BD9-81ED-4DB2-BD59-A6C34878D82A}">
                    <a16:rowId xmlns:a16="http://schemas.microsoft.com/office/drawing/2014/main" val="306492851"/>
                  </a:ext>
                </a:extLst>
              </a:tr>
            </a:tbl>
          </a:graphicData>
        </a:graphic>
      </p:graphicFrame>
      <p:graphicFrame>
        <p:nvGraphicFramePr>
          <p:cNvPr id="6" name="Tabulka 5">
            <a:extLst>
              <a:ext uri="{FF2B5EF4-FFF2-40B4-BE49-F238E27FC236}">
                <a16:creationId xmlns:a16="http://schemas.microsoft.com/office/drawing/2014/main" id="{150AABEE-52A6-D533-37EC-327EAEF0159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26506111"/>
              </p:ext>
            </p:extLst>
          </p:nvPr>
        </p:nvGraphicFramePr>
        <p:xfrm>
          <a:off x="5793828" y="1742092"/>
          <a:ext cx="4225158" cy="3865746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613823">
                  <a:extLst>
                    <a:ext uri="{9D8B030D-6E8A-4147-A177-3AD203B41FA5}">
                      <a16:colId xmlns:a16="http://schemas.microsoft.com/office/drawing/2014/main" val="73515469"/>
                    </a:ext>
                  </a:extLst>
                </a:gridCol>
                <a:gridCol w="1173199">
                  <a:extLst>
                    <a:ext uri="{9D8B030D-6E8A-4147-A177-3AD203B41FA5}">
                      <a16:colId xmlns:a16="http://schemas.microsoft.com/office/drawing/2014/main" val="3384109204"/>
                    </a:ext>
                  </a:extLst>
                </a:gridCol>
                <a:gridCol w="1410374">
                  <a:extLst>
                    <a:ext uri="{9D8B030D-6E8A-4147-A177-3AD203B41FA5}">
                      <a16:colId xmlns:a16="http://schemas.microsoft.com/office/drawing/2014/main" val="836653804"/>
                    </a:ext>
                  </a:extLst>
                </a:gridCol>
                <a:gridCol w="1027762">
                  <a:extLst>
                    <a:ext uri="{9D8B030D-6E8A-4147-A177-3AD203B41FA5}">
                      <a16:colId xmlns:a16="http://schemas.microsoft.com/office/drawing/2014/main" val="1108422617"/>
                    </a:ext>
                  </a:extLst>
                </a:gridCol>
              </a:tblGrid>
              <a:tr h="575439">
                <a:tc gridSpan="4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</a:pPr>
                      <a:r>
                        <a:rPr lang="cs-CZ" sz="1400" dirty="0">
                          <a:effectLst/>
                        </a:rPr>
                        <a:t>ZLÍNSKÝ KRAJ - PŘENOCOVÁNÍ</a:t>
                      </a:r>
                      <a:endParaRPr lang="cs-CZ" sz="1400" dirty="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/>
                </a:tc>
                <a:tc hMerge="1"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</a:pPr>
                      <a:endParaRPr lang="cs-CZ" sz="1100" dirty="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/>
                </a:tc>
                <a:tc hMerge="1"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</a:pPr>
                      <a:endParaRPr lang="cs-CZ" sz="1100" dirty="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/>
                </a:tc>
                <a:tc hMerge="1"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</a:pPr>
                      <a:endParaRPr lang="cs-CZ" sz="1100" dirty="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/>
                </a:tc>
                <a:extLst>
                  <a:ext uri="{0D108BD9-81ED-4DB2-BD59-A6C34878D82A}">
                    <a16:rowId xmlns:a16="http://schemas.microsoft.com/office/drawing/2014/main" val="545549594"/>
                  </a:ext>
                </a:extLst>
              </a:tr>
              <a:tr h="598932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</a:pPr>
                      <a:r>
                        <a:rPr lang="cs-CZ" sz="1400" dirty="0">
                          <a:effectLst/>
                        </a:rPr>
                        <a:t>ROK</a:t>
                      </a:r>
                      <a:endParaRPr lang="cs-CZ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</a:pPr>
                      <a:r>
                        <a:rPr lang="cs-CZ" sz="1400">
                          <a:effectLst/>
                        </a:rPr>
                        <a:t>Celkem</a:t>
                      </a:r>
                      <a:endParaRPr lang="cs-CZ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</a:pPr>
                      <a:r>
                        <a:rPr lang="cs-CZ" sz="1400" dirty="0">
                          <a:effectLst/>
                        </a:rPr>
                        <a:t>Nerezidenti</a:t>
                      </a:r>
                      <a:endParaRPr lang="cs-CZ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</a:pPr>
                      <a:r>
                        <a:rPr lang="cs-CZ" sz="1400">
                          <a:effectLst/>
                        </a:rPr>
                        <a:t>Rezidenti</a:t>
                      </a:r>
                      <a:endParaRPr lang="cs-CZ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/>
                </a:tc>
                <a:extLst>
                  <a:ext uri="{0D108BD9-81ED-4DB2-BD59-A6C34878D82A}">
                    <a16:rowId xmlns:a16="http://schemas.microsoft.com/office/drawing/2014/main" val="2277657044"/>
                  </a:ext>
                </a:extLst>
              </a:tr>
              <a:tr h="538275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</a:pPr>
                      <a:r>
                        <a:rPr lang="cs-CZ" sz="1400">
                          <a:effectLst/>
                        </a:rPr>
                        <a:t>2019</a:t>
                      </a:r>
                      <a:endParaRPr lang="cs-CZ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</a:pPr>
                      <a:r>
                        <a:rPr lang="cs-CZ" sz="1400">
                          <a:effectLst/>
                        </a:rPr>
                        <a:t>2 270 751</a:t>
                      </a:r>
                      <a:endParaRPr lang="cs-CZ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</a:pPr>
                      <a:r>
                        <a:rPr lang="cs-CZ" sz="1400">
                          <a:effectLst/>
                        </a:rPr>
                        <a:t>285 161</a:t>
                      </a:r>
                      <a:endParaRPr lang="cs-CZ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</a:pPr>
                      <a:r>
                        <a:rPr lang="cs-CZ" sz="1400" dirty="0">
                          <a:effectLst/>
                        </a:rPr>
                        <a:t>1 985 590</a:t>
                      </a:r>
                      <a:endParaRPr lang="cs-CZ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extLst>
                  <a:ext uri="{0D108BD9-81ED-4DB2-BD59-A6C34878D82A}">
                    <a16:rowId xmlns:a16="http://schemas.microsoft.com/office/drawing/2014/main" val="1499815095"/>
                  </a:ext>
                </a:extLst>
              </a:tr>
              <a:tr h="538275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</a:pPr>
                      <a:r>
                        <a:rPr lang="cs-CZ" sz="1400">
                          <a:effectLst/>
                        </a:rPr>
                        <a:t>2020</a:t>
                      </a:r>
                      <a:endParaRPr lang="cs-CZ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</a:pPr>
                      <a:r>
                        <a:rPr lang="cs-CZ" sz="1400">
                          <a:effectLst/>
                        </a:rPr>
                        <a:t>1 601 540</a:t>
                      </a:r>
                      <a:endParaRPr lang="cs-CZ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</a:pPr>
                      <a:r>
                        <a:rPr lang="cs-CZ" sz="1400">
                          <a:effectLst/>
                        </a:rPr>
                        <a:t>106 327</a:t>
                      </a:r>
                      <a:endParaRPr lang="cs-CZ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</a:pPr>
                      <a:r>
                        <a:rPr lang="cs-CZ" sz="1400">
                          <a:effectLst/>
                        </a:rPr>
                        <a:t>1 495 213</a:t>
                      </a:r>
                      <a:endParaRPr lang="cs-CZ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extLst>
                  <a:ext uri="{0D108BD9-81ED-4DB2-BD59-A6C34878D82A}">
                    <a16:rowId xmlns:a16="http://schemas.microsoft.com/office/drawing/2014/main" val="109981746"/>
                  </a:ext>
                </a:extLst>
              </a:tr>
              <a:tr h="538275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</a:pPr>
                      <a:r>
                        <a:rPr lang="cs-CZ" sz="1400">
                          <a:effectLst/>
                        </a:rPr>
                        <a:t>2021</a:t>
                      </a:r>
                      <a:endParaRPr lang="cs-CZ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</a:pPr>
                      <a:r>
                        <a:rPr lang="cs-CZ" sz="1400">
                          <a:effectLst/>
                        </a:rPr>
                        <a:t>1 727 386</a:t>
                      </a:r>
                      <a:endParaRPr lang="cs-CZ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</a:pPr>
                      <a:r>
                        <a:rPr lang="cs-CZ" sz="1400">
                          <a:effectLst/>
                        </a:rPr>
                        <a:t>99 650</a:t>
                      </a:r>
                      <a:endParaRPr lang="cs-CZ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</a:pPr>
                      <a:r>
                        <a:rPr lang="cs-CZ" sz="1400">
                          <a:effectLst/>
                        </a:rPr>
                        <a:t>1 627 736</a:t>
                      </a:r>
                      <a:endParaRPr lang="cs-CZ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extLst>
                  <a:ext uri="{0D108BD9-81ED-4DB2-BD59-A6C34878D82A}">
                    <a16:rowId xmlns:a16="http://schemas.microsoft.com/office/drawing/2014/main" val="1716136520"/>
                  </a:ext>
                </a:extLst>
              </a:tr>
              <a:tr h="538275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</a:pPr>
                      <a:r>
                        <a:rPr lang="cs-CZ" sz="1400">
                          <a:effectLst/>
                        </a:rPr>
                        <a:t>2022</a:t>
                      </a:r>
                      <a:endParaRPr lang="cs-CZ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</a:pPr>
                      <a:r>
                        <a:rPr lang="cs-CZ" sz="1400">
                          <a:effectLst/>
                        </a:rPr>
                        <a:t>2 263 338</a:t>
                      </a:r>
                      <a:endParaRPr lang="cs-CZ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</a:pPr>
                      <a:r>
                        <a:rPr lang="cs-CZ" sz="1400">
                          <a:effectLst/>
                        </a:rPr>
                        <a:t>213 600</a:t>
                      </a:r>
                      <a:endParaRPr lang="cs-CZ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</a:pPr>
                      <a:r>
                        <a:rPr lang="cs-CZ" sz="1400">
                          <a:effectLst/>
                        </a:rPr>
                        <a:t>2 046 100</a:t>
                      </a:r>
                      <a:endParaRPr lang="cs-CZ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extLst>
                  <a:ext uri="{0D108BD9-81ED-4DB2-BD59-A6C34878D82A}">
                    <a16:rowId xmlns:a16="http://schemas.microsoft.com/office/drawing/2014/main" val="83005210"/>
                  </a:ext>
                </a:extLst>
              </a:tr>
              <a:tr h="538275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</a:pPr>
                      <a:r>
                        <a:rPr lang="cs-CZ" sz="1400" dirty="0">
                          <a:effectLst/>
                        </a:rPr>
                        <a:t>2023</a:t>
                      </a:r>
                      <a:endParaRPr lang="cs-CZ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</a:pPr>
                      <a:r>
                        <a:rPr lang="cs-CZ" sz="1400">
                          <a:effectLst/>
                        </a:rPr>
                        <a:t>2 281 791</a:t>
                      </a:r>
                      <a:endParaRPr lang="cs-CZ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</a:pPr>
                      <a:r>
                        <a:rPr lang="cs-CZ" sz="1400">
                          <a:effectLst/>
                        </a:rPr>
                        <a:t>247 026</a:t>
                      </a:r>
                      <a:endParaRPr lang="cs-CZ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</a:pPr>
                      <a:r>
                        <a:rPr lang="cs-CZ" sz="1400" dirty="0">
                          <a:effectLst/>
                        </a:rPr>
                        <a:t>2 034 765</a:t>
                      </a:r>
                      <a:endParaRPr lang="cs-CZ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extLst>
                  <a:ext uri="{0D108BD9-81ED-4DB2-BD59-A6C34878D82A}">
                    <a16:rowId xmlns:a16="http://schemas.microsoft.com/office/drawing/2014/main" val="336185963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17695204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B3E5002-F8D2-CC3A-04DB-FEF0FB789E1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text 1">
            <a:extLst>
              <a:ext uri="{FF2B5EF4-FFF2-40B4-BE49-F238E27FC236}">
                <a16:creationId xmlns:a16="http://schemas.microsoft.com/office/drawing/2014/main" id="{DADAAC8F-BB38-48F4-9A5D-E2F596E30337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977899" y="601860"/>
            <a:ext cx="9424449" cy="523220"/>
          </a:xfrm>
        </p:spPr>
        <p:txBody>
          <a:bodyPr/>
          <a:lstStyle/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cs-CZ" altLang="cs-CZ" sz="2800" dirty="0">
                <a:solidFill>
                  <a:srgbClr val="C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N</a:t>
            </a:r>
            <a:r>
              <a:rPr kumimoji="0" lang="cs-CZ" altLang="cs-CZ" sz="2800" i="0" u="none" strike="noStrike" cap="none" normalizeH="0" baseline="0" dirty="0">
                <a:ln>
                  <a:noFill/>
                </a:ln>
                <a:solidFill>
                  <a:srgbClr val="C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ávštěvnost Zlínského kraje v roce 2023</a:t>
            </a:r>
            <a:endParaRPr kumimoji="0" lang="cs-CZ" altLang="cs-CZ" sz="4400" i="0" u="none" strike="noStrike" cap="none" normalizeH="0" baseline="0" dirty="0">
              <a:ln>
                <a:noFill/>
              </a:ln>
              <a:solidFill>
                <a:srgbClr val="C00000"/>
              </a:solidFill>
              <a:effectLst/>
              <a:latin typeface="Arial" panose="020B0604020202020204" pitchFamily="34" charset="0"/>
            </a:endParaRPr>
          </a:p>
        </p:txBody>
      </p:sp>
      <p:pic>
        <p:nvPicPr>
          <p:cNvPr id="5" name="Obrázek 4" descr="Obsah obrázku text, snímek obrazovky, Písmo, číslo&#10;&#10;Popis byl vytvořen automaticky">
            <a:extLst>
              <a:ext uri="{FF2B5EF4-FFF2-40B4-BE49-F238E27FC236}">
                <a16:creationId xmlns:a16="http://schemas.microsoft.com/office/drawing/2014/main" id="{3E18186B-2FCB-FD4C-8C88-F1C103B05AD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9570" y="1931277"/>
            <a:ext cx="4624972" cy="4020206"/>
          </a:xfrm>
          <a:prstGeom prst="rect">
            <a:avLst/>
          </a:prstGeom>
        </p:spPr>
      </p:pic>
      <p:pic>
        <p:nvPicPr>
          <p:cNvPr id="8" name="Obrázek 7" descr="Obsah obrázku text, snímek obrazovky, číslo, Písmo&#10;&#10;Popis byl vytvořen automaticky">
            <a:extLst>
              <a:ext uri="{FF2B5EF4-FFF2-40B4-BE49-F238E27FC236}">
                <a16:creationId xmlns:a16="http://schemas.microsoft.com/office/drawing/2014/main" id="{6B7DC900-DD1E-B967-CF68-AB10E2BF085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66151" y="1931277"/>
            <a:ext cx="4853251" cy="41694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7934116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3B9EEBE-F31A-105B-F416-18A63B2D261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text 1">
            <a:extLst>
              <a:ext uri="{FF2B5EF4-FFF2-40B4-BE49-F238E27FC236}">
                <a16:creationId xmlns:a16="http://schemas.microsoft.com/office/drawing/2014/main" id="{4000CAAC-72E9-906E-EA16-F5AB44638620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677917" y="601860"/>
            <a:ext cx="10042635" cy="867930"/>
          </a:xfrm>
        </p:spPr>
        <p:txBody>
          <a:bodyPr/>
          <a:lstStyle/>
          <a:p>
            <a:r>
              <a:rPr lang="cs-CZ" sz="2800" dirty="0"/>
              <a:t>Aktivity Centrály cestovního ruchu Východní Moravy 2023</a:t>
            </a:r>
          </a:p>
        </p:txBody>
      </p:sp>
      <p:sp>
        <p:nvSpPr>
          <p:cNvPr id="4" name="TextovéPole 3">
            <a:extLst>
              <a:ext uri="{FF2B5EF4-FFF2-40B4-BE49-F238E27FC236}">
                <a16:creationId xmlns:a16="http://schemas.microsoft.com/office/drawing/2014/main" id="{33EDED25-47C4-E191-31EC-2FCCD509ED09}"/>
              </a:ext>
            </a:extLst>
          </p:cNvPr>
          <p:cNvSpPr txBox="1"/>
          <p:nvPr/>
        </p:nvSpPr>
        <p:spPr>
          <a:xfrm flipH="1">
            <a:off x="1182846" y="1887523"/>
            <a:ext cx="9798342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800" b="1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Priorita 1:</a:t>
            </a:r>
            <a:endParaRPr lang="cs-CZ" sz="1800" dirty="0"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cs-CZ" sz="1800" b="1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Destinační management </a:t>
            </a:r>
            <a:endParaRPr lang="cs-CZ" sz="1800" dirty="0"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lvl="0" indent="-342900">
              <a:buFont typeface="Symbol" panose="05050102010706020507" pitchFamily="18" charset="2"/>
              <a:buChar char="-"/>
            </a:pPr>
            <a:r>
              <a:rPr lang="cs-CZ" dirty="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r</a:t>
            </a:r>
            <a:r>
              <a:rPr lang="cs-CZ" sz="18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ozvoj systému destinačního managementu na území ZK</a:t>
            </a:r>
          </a:p>
          <a:p>
            <a:pPr marL="342900" lvl="0" indent="-342900">
              <a:buFont typeface="Symbol" panose="05050102010706020507" pitchFamily="18" charset="2"/>
              <a:buChar char="-"/>
            </a:pPr>
            <a:r>
              <a:rPr lang="cs-CZ" sz="18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rozvoj spolupráce a komunikace</a:t>
            </a:r>
          </a:p>
          <a:p>
            <a:pPr marL="342900" lvl="0" indent="-342900">
              <a:buFont typeface="Symbol" panose="05050102010706020507" pitchFamily="18" charset="2"/>
              <a:buChar char="-"/>
            </a:pPr>
            <a:r>
              <a:rPr lang="cs-CZ" sz="18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rozvoj lidských zdrojů</a:t>
            </a:r>
          </a:p>
          <a:p>
            <a:pPr marL="342900" lvl="0" indent="-342900">
              <a:buFont typeface="Symbol" panose="05050102010706020507" pitchFamily="18" charset="2"/>
              <a:buChar char="-"/>
            </a:pPr>
            <a:r>
              <a:rPr lang="cs-CZ" sz="18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sběr dat a jejich využívání </a:t>
            </a:r>
          </a:p>
          <a:p>
            <a:r>
              <a:rPr lang="cs-CZ" sz="18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 </a:t>
            </a:r>
            <a:endParaRPr lang="cs-CZ" sz="1800" dirty="0"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cs-CZ" sz="1800" b="1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Certifikace:</a:t>
            </a:r>
            <a:endParaRPr lang="cs-CZ" sz="1800" dirty="0"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cs-CZ" sz="18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CCRVM získala v roce 2022 certifikát na tři roky, tedy do června 2025. Každý rok aktualizace a obhajoba certifikátu. </a:t>
            </a:r>
          </a:p>
          <a:p>
            <a:endParaRPr lang="cs-CZ" sz="1800" dirty="0">
              <a:effectLst/>
              <a:latin typeface="Calibri" panose="020F0502020204030204" pitchFamily="34" charset="0"/>
              <a:ea typeface="Times New Roman" panose="02020603050405020304" pitchFamily="18" charset="0"/>
              <a:cs typeface="Calibri" panose="020F0502020204030204" pitchFamily="34" charset="0"/>
            </a:endParaRPr>
          </a:p>
          <a:p>
            <a:r>
              <a:rPr lang="cs-CZ" dirty="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Certifikát </a:t>
            </a:r>
            <a:r>
              <a:rPr lang="cs-CZ" sz="18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opravňuje CCRVM k možnosti žádat o národní dotace v rámci Národního programu rozvoje cestovního ruchu.</a:t>
            </a:r>
            <a:endParaRPr lang="cs-CZ" sz="1800" dirty="0"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cs-CZ" sz="18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 </a:t>
            </a:r>
            <a:endParaRPr lang="cs-CZ" sz="1800" dirty="0"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71377201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86894C1-93D3-88EA-C7B3-1F53CDFAFA5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text 1">
            <a:extLst>
              <a:ext uri="{FF2B5EF4-FFF2-40B4-BE49-F238E27FC236}">
                <a16:creationId xmlns:a16="http://schemas.microsoft.com/office/drawing/2014/main" id="{841CFB90-B464-2A3C-0CD5-22A91DAFCBF9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604007" y="601860"/>
            <a:ext cx="10021952" cy="867930"/>
          </a:xfrm>
        </p:spPr>
        <p:txBody>
          <a:bodyPr/>
          <a:lstStyle/>
          <a:p>
            <a:r>
              <a:rPr lang="cs-CZ" sz="2800" dirty="0"/>
              <a:t>Aktivity Centrály cestovního ruchu Východní Moravy 2023</a:t>
            </a:r>
          </a:p>
        </p:txBody>
      </p:sp>
      <p:sp>
        <p:nvSpPr>
          <p:cNvPr id="4" name="TextovéPole 3">
            <a:extLst>
              <a:ext uri="{FF2B5EF4-FFF2-40B4-BE49-F238E27FC236}">
                <a16:creationId xmlns:a16="http://schemas.microsoft.com/office/drawing/2014/main" id="{0F393D6E-6BAA-F407-29B5-0CFFE34763D6}"/>
              </a:ext>
            </a:extLst>
          </p:cNvPr>
          <p:cNvSpPr txBox="1"/>
          <p:nvPr/>
        </p:nvSpPr>
        <p:spPr>
          <a:xfrm flipH="1">
            <a:off x="1182846" y="1887523"/>
            <a:ext cx="9798342" cy="44901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cs-CZ" dirty="0">
                <a:latin typeface="Calibri" panose="020F0502020204030204" pitchFamily="34" charset="0"/>
                <a:cs typeface="Calibri" panose="020F0502020204030204" pitchFamily="34" charset="0"/>
              </a:rPr>
              <a:t>Pravidelná měsíční osobní setkávání s manažery DMO oblastí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cs-CZ" dirty="0">
                <a:latin typeface="Calibri" panose="020F0502020204030204" pitchFamily="34" charset="0"/>
                <a:cs typeface="Calibri" panose="020F0502020204030204" pitchFamily="34" charset="0"/>
              </a:rPr>
              <a:t>Průběžná komunikace a spolupráce na aktivitách a tvorbě turistické nabídky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cs-CZ" dirty="0">
                <a:latin typeface="Calibri" panose="020F0502020204030204" pitchFamily="34" charset="0"/>
                <a:cs typeface="Calibri" panose="020F0502020204030204" pitchFamily="34" charset="0"/>
              </a:rPr>
              <a:t>Podpora partnerství v rámci oblastí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cs-CZ" dirty="0">
                <a:latin typeface="Calibri" panose="020F0502020204030204" pitchFamily="34" charset="0"/>
                <a:cs typeface="Calibri" panose="020F0502020204030204" pitchFamily="34" charset="0"/>
              </a:rPr>
              <a:t>Společná příprava turistických produktů – Baťův region, Velehrad – turistický cíl …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cs-CZ" dirty="0">
                <a:latin typeface="Calibri" panose="020F0502020204030204" pitchFamily="34" charset="0"/>
                <a:cs typeface="Calibri" panose="020F0502020204030204" pitchFamily="34" charset="0"/>
              </a:rPr>
              <a:t>Aktivní spolupráce s TIC a ostatními partnery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cs-CZ" dirty="0">
                <a:latin typeface="Calibri" panose="020F0502020204030204" pitchFamily="34" charset="0"/>
                <a:cs typeface="Calibri" panose="020F0502020204030204" pitchFamily="34" charset="0"/>
              </a:rPr>
              <a:t>Podpora a účast na jednáních v jednotlivých oblastech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cs-CZ" dirty="0">
                <a:latin typeface="Calibri" panose="020F0502020204030204" pitchFamily="34" charset="0"/>
                <a:cs typeface="Calibri" panose="020F0502020204030204" pitchFamily="34" charset="0"/>
              </a:rPr>
              <a:t>Vzdělávací akce pro DMO, TIC, turistické cíle, další partnery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cs-CZ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Šetření „Chování domácího návštěvníka“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cs-CZ" dirty="0">
                <a:latin typeface="Calibri" panose="020F0502020204030204" pitchFamily="34" charset="0"/>
                <a:cs typeface="Calibri" panose="020F0502020204030204" pitchFamily="34" charset="0"/>
              </a:rPr>
              <a:t>Sběr dat a práce s daty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cs-CZ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cs-CZ" sz="1200" dirty="0"/>
          </a:p>
        </p:txBody>
      </p:sp>
    </p:spTree>
    <p:extLst>
      <p:ext uri="{BB962C8B-B14F-4D97-AF65-F5344CB8AC3E}">
        <p14:creationId xmlns:p14="http://schemas.microsoft.com/office/powerpoint/2010/main" val="148339449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6693D64-678E-8AC9-33CB-2B7AB2AADA0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text 1">
            <a:extLst>
              <a:ext uri="{FF2B5EF4-FFF2-40B4-BE49-F238E27FC236}">
                <a16:creationId xmlns:a16="http://schemas.microsoft.com/office/drawing/2014/main" id="{9D5D4DBE-CBDA-D65F-E99B-AAAFB53DE266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976289" y="601860"/>
            <a:ext cx="10004899" cy="480131"/>
          </a:xfrm>
        </p:spPr>
        <p:txBody>
          <a:bodyPr/>
          <a:lstStyle/>
          <a:p>
            <a:r>
              <a:rPr lang="cs-CZ" sz="28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Co vyplývá z šetření Chování domácího návštěvníka?</a:t>
            </a:r>
          </a:p>
        </p:txBody>
      </p:sp>
      <p:graphicFrame>
        <p:nvGraphicFramePr>
          <p:cNvPr id="18" name="Graf 17">
            <a:extLst>
              <a:ext uri="{FF2B5EF4-FFF2-40B4-BE49-F238E27FC236}">
                <a16:creationId xmlns:a16="http://schemas.microsoft.com/office/drawing/2014/main" id="{43A25E44-A310-8629-C59E-C4450096E67E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4183275872"/>
              </p:ext>
            </p:extLst>
          </p:nvPr>
        </p:nvGraphicFramePr>
        <p:xfrm>
          <a:off x="-376079" y="1899897"/>
          <a:ext cx="11091704" cy="464791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19" name="Tabulka 18">
            <a:extLst>
              <a:ext uri="{FF2B5EF4-FFF2-40B4-BE49-F238E27FC236}">
                <a16:creationId xmlns:a16="http://schemas.microsoft.com/office/drawing/2014/main" id="{CFEDD56A-8F41-73B7-AA2C-778B6DB6AFB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8065450"/>
              </p:ext>
            </p:extLst>
          </p:nvPr>
        </p:nvGraphicFramePr>
        <p:xfrm>
          <a:off x="1420413" y="2121727"/>
          <a:ext cx="2412560" cy="379789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412560">
                  <a:extLst>
                    <a:ext uri="{9D8B030D-6E8A-4147-A177-3AD203B41FA5}">
                      <a16:colId xmlns:a16="http://schemas.microsoft.com/office/drawing/2014/main" val="3206663849"/>
                    </a:ext>
                  </a:extLst>
                </a:gridCol>
              </a:tblGrid>
              <a:tr h="421988">
                <a:tc>
                  <a:txBody>
                    <a:bodyPr/>
                    <a:lstStyle/>
                    <a:p>
                      <a:pPr algn="r"/>
                      <a:r>
                        <a:rPr lang="cs-CZ" sz="1000" b="0" dirty="0">
                          <a:solidFill>
                            <a:schemeClr val="tx1"/>
                          </a:solidFill>
                        </a:rPr>
                        <a:t>Větší informovanost o našem regionu</a:t>
                      </a:r>
                      <a:endParaRPr lang="en-US" sz="10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953781547"/>
                  </a:ext>
                </a:extLst>
              </a:tr>
              <a:tr h="421988">
                <a:tc>
                  <a:txBody>
                    <a:bodyPr/>
                    <a:lstStyle/>
                    <a:p>
                      <a:pPr algn="r"/>
                      <a:r>
                        <a:rPr lang="cs-CZ" sz="1000" b="0" dirty="0">
                          <a:solidFill>
                            <a:schemeClr val="tx1"/>
                          </a:solidFill>
                        </a:rPr>
                        <a:t>Větší počet atraktivních aktivit pro turisty</a:t>
                      </a:r>
                      <a:endParaRPr lang="en-US" sz="10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370318111"/>
                  </a:ext>
                </a:extLst>
              </a:tr>
              <a:tr h="421988">
                <a:tc>
                  <a:txBody>
                    <a:bodyPr/>
                    <a:lstStyle/>
                    <a:p>
                      <a:pPr algn="r"/>
                      <a:r>
                        <a:rPr lang="cs-CZ" sz="1000" b="0" dirty="0">
                          <a:solidFill>
                            <a:schemeClr val="tx1"/>
                          </a:solidFill>
                        </a:rPr>
                        <a:t>Lepší dopravní dostupnost</a:t>
                      </a:r>
                      <a:endParaRPr lang="en-US" sz="10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51850769"/>
                  </a:ext>
                </a:extLst>
              </a:tr>
              <a:tr h="421988">
                <a:tc>
                  <a:txBody>
                    <a:bodyPr/>
                    <a:lstStyle/>
                    <a:p>
                      <a:pPr algn="r"/>
                      <a:r>
                        <a:rPr lang="cs-CZ" sz="1000" b="0" dirty="0">
                          <a:solidFill>
                            <a:schemeClr val="tx1"/>
                          </a:solidFill>
                        </a:rPr>
                        <a:t>Větší kvalita stravovacích služeb</a:t>
                      </a:r>
                      <a:endParaRPr lang="en-US" sz="10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53213071"/>
                  </a:ext>
                </a:extLst>
              </a:tr>
              <a:tr h="421988">
                <a:tc>
                  <a:txBody>
                    <a:bodyPr/>
                    <a:lstStyle/>
                    <a:p>
                      <a:pPr algn="r" fontAlgn="b"/>
                      <a:r>
                        <a:rPr lang="cs-CZ" sz="1000" b="0" kern="1200" noProof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Větší kvalita ubytovacích služeb</a:t>
                      </a: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510069565"/>
                  </a:ext>
                </a:extLst>
              </a:tr>
              <a:tr h="421988">
                <a:tc>
                  <a:txBody>
                    <a:bodyPr/>
                    <a:lstStyle/>
                    <a:p>
                      <a:pPr algn="r" fontAlgn="b"/>
                      <a:r>
                        <a:rPr lang="cs-CZ" sz="1000" b="0" kern="1200" noProof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Více ubytovacích a stravovacích služeb</a:t>
                      </a: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32180067"/>
                  </a:ext>
                </a:extLst>
              </a:tr>
              <a:tr h="421988"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000" b="0" kern="1200" noProof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Více stravovacích služeb</a:t>
                      </a:r>
                    </a:p>
                    <a:p>
                      <a:pPr algn="r" fontAlgn="b"/>
                      <a:endParaRPr lang="cs-CZ" sz="1000" b="0" kern="1200" noProof="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735712473"/>
                  </a:ext>
                </a:extLst>
              </a:tr>
              <a:tr h="421988"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000" b="0" kern="1200" noProof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Více ubytovacích služeb</a:t>
                      </a:r>
                    </a:p>
                    <a:p>
                      <a:pPr algn="r" fontAlgn="b"/>
                      <a:endParaRPr lang="cs-CZ" sz="1000" b="0" kern="1200" noProof="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621685996"/>
                  </a:ext>
                </a:extLst>
              </a:tr>
              <a:tr h="421988">
                <a:tc>
                  <a:txBody>
                    <a:bodyPr/>
                    <a:lstStyle/>
                    <a:p>
                      <a:pPr algn="r" fontAlgn="b"/>
                      <a:r>
                        <a:rPr lang="cs-CZ" sz="1000" b="0" kern="1200" noProof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Otevírací doba turistických cílů</a:t>
                      </a: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942813762"/>
                  </a:ext>
                </a:extLst>
              </a:tr>
            </a:tbl>
          </a:graphicData>
        </a:graphic>
      </p:graphicFrame>
      <p:sp>
        <p:nvSpPr>
          <p:cNvPr id="3" name="TextovéPole 2">
            <a:extLst>
              <a:ext uri="{FF2B5EF4-FFF2-40B4-BE49-F238E27FC236}">
                <a16:creationId xmlns:a16="http://schemas.microsoft.com/office/drawing/2014/main" id="{2F2D8766-7AFD-2A3C-3960-C7CE33DB48F3}"/>
              </a:ext>
            </a:extLst>
          </p:cNvPr>
          <p:cNvSpPr txBox="1"/>
          <p:nvPr/>
        </p:nvSpPr>
        <p:spPr>
          <a:xfrm>
            <a:off x="976289" y="1171641"/>
            <a:ext cx="7922029" cy="3823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>
                <a:latin typeface="Calibri" panose="020F0502020204030204" pitchFamily="34" charset="0"/>
                <a:cs typeface="Calibri" panose="020F0502020204030204" pitchFamily="34" charset="0"/>
              </a:rPr>
              <a:t>Co by nejvíce přilákalo do regionu.</a:t>
            </a:r>
          </a:p>
        </p:txBody>
      </p:sp>
    </p:spTree>
    <p:extLst>
      <p:ext uri="{BB962C8B-B14F-4D97-AF65-F5344CB8AC3E}">
        <p14:creationId xmlns:p14="http://schemas.microsoft.com/office/powerpoint/2010/main" val="295929604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9F58E92-386E-E478-540C-80625040792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text 1">
            <a:extLst>
              <a:ext uri="{FF2B5EF4-FFF2-40B4-BE49-F238E27FC236}">
                <a16:creationId xmlns:a16="http://schemas.microsoft.com/office/drawing/2014/main" id="{14544514-5AFE-3151-E42E-D05A79C079AA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976289" y="601860"/>
            <a:ext cx="10004899" cy="480131"/>
          </a:xfrm>
        </p:spPr>
        <p:txBody>
          <a:bodyPr/>
          <a:lstStyle/>
          <a:p>
            <a:r>
              <a:rPr lang="cs-CZ" sz="28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Co vyplývá z šetření </a:t>
            </a:r>
            <a:r>
              <a:rPr lang="cs-CZ" sz="2800" dirty="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– zdroje informací</a:t>
            </a:r>
            <a:endParaRPr lang="cs-CZ" sz="2800" dirty="0">
              <a:effectLst/>
              <a:latin typeface="Calibri" panose="020F0502020204030204" pitchFamily="34" charset="0"/>
              <a:ea typeface="Times New Roman" panose="02020603050405020304" pitchFamily="18" charset="0"/>
              <a:cs typeface="Calibri" panose="020F0502020204030204" pitchFamily="34" charset="0"/>
            </a:endParaRPr>
          </a:p>
        </p:txBody>
      </p:sp>
      <p:graphicFrame>
        <p:nvGraphicFramePr>
          <p:cNvPr id="11" name="Graf 10">
            <a:extLst>
              <a:ext uri="{FF2B5EF4-FFF2-40B4-BE49-F238E27FC236}">
                <a16:creationId xmlns:a16="http://schemas.microsoft.com/office/drawing/2014/main" id="{3F2BAF07-9646-969F-5388-BC3504050BD9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988674266"/>
              </p:ext>
            </p:extLst>
          </p:nvPr>
        </p:nvGraphicFramePr>
        <p:xfrm>
          <a:off x="1544750" y="1689725"/>
          <a:ext cx="6632019" cy="444900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12" name="Tabulka 22">
            <a:extLst>
              <a:ext uri="{FF2B5EF4-FFF2-40B4-BE49-F238E27FC236}">
                <a16:creationId xmlns:a16="http://schemas.microsoft.com/office/drawing/2014/main" id="{D838BD10-5E41-78CE-3D77-4220CEC68C0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16052987"/>
              </p:ext>
            </p:extLst>
          </p:nvPr>
        </p:nvGraphicFramePr>
        <p:xfrm>
          <a:off x="1843183" y="1664697"/>
          <a:ext cx="1650306" cy="442020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50306">
                  <a:extLst>
                    <a:ext uri="{9D8B030D-6E8A-4147-A177-3AD203B41FA5}">
                      <a16:colId xmlns:a16="http://schemas.microsoft.com/office/drawing/2014/main" val="1091437924"/>
                    </a:ext>
                  </a:extLst>
                </a:gridCol>
              </a:tblGrid>
              <a:tr h="444900">
                <a:tc>
                  <a:txBody>
                    <a:bodyPr/>
                    <a:lstStyle/>
                    <a:p>
                      <a:pPr algn="r"/>
                      <a:r>
                        <a:rPr lang="cs-CZ" sz="1000" b="0" noProof="0" dirty="0">
                          <a:solidFill>
                            <a:schemeClr val="tx1"/>
                          </a:solidFill>
                        </a:rPr>
                        <a:t>Internet: vyhledávače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90891941"/>
                  </a:ext>
                </a:extLst>
              </a:tr>
              <a:tr h="444900">
                <a:tc>
                  <a:txBody>
                    <a:bodyPr/>
                    <a:lstStyle/>
                    <a:p>
                      <a:pPr algn="r"/>
                      <a:r>
                        <a:rPr lang="cs-CZ" sz="1000" b="0" kern="1200" noProof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Internet: turistické informační portály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00423069"/>
                  </a:ext>
                </a:extLst>
              </a:tr>
              <a:tr h="444900">
                <a:tc>
                  <a:txBody>
                    <a:bodyPr/>
                    <a:lstStyle/>
                    <a:p>
                      <a:pPr algn="r"/>
                      <a:r>
                        <a:rPr lang="cs-CZ" sz="1000" b="0" noProof="0" dirty="0">
                          <a:solidFill>
                            <a:schemeClr val="tx1"/>
                          </a:solidFill>
                        </a:rPr>
                        <a:t>Informace od rodiny, přátel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367801626"/>
                  </a:ext>
                </a:extLst>
              </a:tr>
              <a:tr h="444900">
                <a:tc>
                  <a:txBody>
                    <a:bodyPr/>
                    <a:lstStyle/>
                    <a:p>
                      <a:pPr algn="r"/>
                      <a:r>
                        <a:rPr lang="cs-CZ" sz="1000" b="0" noProof="0" dirty="0">
                          <a:solidFill>
                            <a:schemeClr val="tx1"/>
                          </a:solidFill>
                        </a:rPr>
                        <a:t>Sociální sítě (reklamy, příspěvky)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85239723"/>
                  </a:ext>
                </a:extLst>
              </a:tr>
              <a:tr h="422853">
                <a:tc>
                  <a:txBody>
                    <a:bodyPr/>
                    <a:lstStyle/>
                    <a:p>
                      <a:pPr algn="r"/>
                      <a:r>
                        <a:rPr lang="pl-PL" sz="1000" b="0" noProof="0" dirty="0">
                          <a:solidFill>
                            <a:schemeClr val="tx1"/>
                          </a:solidFill>
                        </a:rPr>
                        <a:t>Turistická informační centra</a:t>
                      </a:r>
                      <a:endParaRPr lang="cs-CZ" sz="1000" b="0" noProof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520974242"/>
                  </a:ext>
                </a:extLst>
              </a:tr>
              <a:tr h="438150">
                <a:tc>
                  <a:txBody>
                    <a:bodyPr/>
                    <a:lstStyle/>
                    <a:p>
                      <a:pPr algn="r"/>
                      <a:r>
                        <a:rPr lang="cs-CZ" sz="1000" b="0" noProof="0" dirty="0">
                          <a:solidFill>
                            <a:schemeClr val="tx1"/>
                          </a:solidFill>
                        </a:rPr>
                        <a:t>Mobilní aplikace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95469867"/>
                  </a:ext>
                </a:extLst>
              </a:tr>
              <a:tr h="444900">
                <a:tc>
                  <a:txBody>
                    <a:bodyPr/>
                    <a:lstStyle/>
                    <a:p>
                      <a:pPr algn="r"/>
                      <a:r>
                        <a:rPr lang="cs-CZ" sz="1000" b="0" noProof="0" dirty="0">
                          <a:solidFill>
                            <a:schemeClr val="tx1"/>
                          </a:solidFill>
                        </a:rPr>
                        <a:t>Propagační materiály, prospekty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47749269"/>
                  </a:ext>
                </a:extLst>
              </a:tr>
              <a:tr h="444900">
                <a:tc>
                  <a:txBody>
                    <a:bodyPr/>
                    <a:lstStyle/>
                    <a:p>
                      <a:pPr algn="r"/>
                      <a:r>
                        <a:rPr lang="cs-CZ" sz="1000" b="0" noProof="0" dirty="0">
                          <a:solidFill>
                            <a:schemeClr val="tx1"/>
                          </a:solidFill>
                        </a:rPr>
                        <a:t>Média (tisk, televize, rozhlas, rádio)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070692357"/>
                  </a:ext>
                </a:extLst>
              </a:tr>
              <a:tr h="444900">
                <a:tc>
                  <a:txBody>
                    <a:bodyPr/>
                    <a:lstStyle/>
                    <a:p>
                      <a:pPr algn="r"/>
                      <a:r>
                        <a:rPr lang="pt-BR" sz="1000" b="0" noProof="0" dirty="0">
                          <a:solidFill>
                            <a:schemeClr val="tx1"/>
                          </a:solidFill>
                        </a:rPr>
                        <a:t>Knižní průvodce</a:t>
                      </a:r>
                      <a:endParaRPr lang="cs-CZ" sz="1000" b="0" noProof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812113206"/>
                  </a:ext>
                </a:extLst>
              </a:tr>
              <a:tr h="444900">
                <a:tc>
                  <a:txBody>
                    <a:bodyPr/>
                    <a:lstStyle/>
                    <a:p>
                      <a:pPr algn="r"/>
                      <a:r>
                        <a:rPr lang="cs-CZ" sz="1000" b="0" noProof="0" dirty="0">
                          <a:solidFill>
                            <a:schemeClr val="tx1"/>
                          </a:solidFill>
                        </a:rPr>
                        <a:t>Cestovní kanceláře, agentury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53153904"/>
                  </a:ext>
                </a:extLst>
              </a:tr>
            </a:tbl>
          </a:graphicData>
        </a:graphic>
      </p:graphicFrame>
      <p:sp>
        <p:nvSpPr>
          <p:cNvPr id="13" name="TextovéPole 12">
            <a:extLst>
              <a:ext uri="{FF2B5EF4-FFF2-40B4-BE49-F238E27FC236}">
                <a16:creationId xmlns:a16="http://schemas.microsoft.com/office/drawing/2014/main" id="{87B26A85-D395-9D9D-2855-5EEDB54E353A}"/>
              </a:ext>
            </a:extLst>
          </p:cNvPr>
          <p:cNvSpPr txBox="1"/>
          <p:nvPr/>
        </p:nvSpPr>
        <p:spPr>
          <a:xfrm>
            <a:off x="4105986" y="5809898"/>
            <a:ext cx="3917376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cs-CZ" sz="900" i="1" dirty="0">
                <a:solidFill>
                  <a:srgbClr val="21418B"/>
                </a:solidFill>
              </a:rPr>
              <a:t>Pozn.: Zobrazeny pouze odpovědi se zastoupením 7 % a více.</a:t>
            </a:r>
            <a:endParaRPr lang="en-US" sz="900" i="1" dirty="0">
              <a:solidFill>
                <a:srgbClr val="21418B"/>
              </a:solidFill>
            </a:endParaRPr>
          </a:p>
        </p:txBody>
      </p:sp>
      <p:sp>
        <p:nvSpPr>
          <p:cNvPr id="3" name="TextovéPole 2">
            <a:extLst>
              <a:ext uri="{FF2B5EF4-FFF2-40B4-BE49-F238E27FC236}">
                <a16:creationId xmlns:a16="http://schemas.microsoft.com/office/drawing/2014/main" id="{82B84356-46EC-5A72-F36D-EBE5E1F9E5B9}"/>
              </a:ext>
            </a:extLst>
          </p:cNvPr>
          <p:cNvSpPr txBox="1"/>
          <p:nvPr/>
        </p:nvSpPr>
        <p:spPr>
          <a:xfrm>
            <a:off x="976289" y="1169637"/>
            <a:ext cx="7922029" cy="3823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>
                <a:latin typeface="Calibri" panose="020F0502020204030204" pitchFamily="34" charset="0"/>
                <a:cs typeface="Calibri" panose="020F0502020204030204" pitchFamily="34" charset="0"/>
              </a:rPr>
              <a:t>Kde získávají návštěvníci informace.</a:t>
            </a:r>
          </a:p>
        </p:txBody>
      </p:sp>
    </p:spTree>
    <p:extLst>
      <p:ext uri="{BB962C8B-B14F-4D97-AF65-F5344CB8AC3E}">
        <p14:creationId xmlns:p14="http://schemas.microsoft.com/office/powerpoint/2010/main" val="111179262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A4201D2-C00B-4D75-B124-D8068E2CE3C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text 1">
            <a:extLst>
              <a:ext uri="{FF2B5EF4-FFF2-40B4-BE49-F238E27FC236}">
                <a16:creationId xmlns:a16="http://schemas.microsoft.com/office/drawing/2014/main" id="{A2F0AE77-0CBA-0C9F-95B1-5B218D921830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604007" y="601860"/>
            <a:ext cx="10234786" cy="480131"/>
          </a:xfrm>
        </p:spPr>
        <p:txBody>
          <a:bodyPr/>
          <a:lstStyle/>
          <a:p>
            <a:r>
              <a:rPr lang="cs-CZ" sz="2800" dirty="0"/>
              <a:t>Aktivity Centrály cestovního ruchu Východní Moravy 2023</a:t>
            </a:r>
          </a:p>
        </p:txBody>
      </p:sp>
      <p:sp>
        <p:nvSpPr>
          <p:cNvPr id="4" name="TextovéPole 3">
            <a:extLst>
              <a:ext uri="{FF2B5EF4-FFF2-40B4-BE49-F238E27FC236}">
                <a16:creationId xmlns:a16="http://schemas.microsoft.com/office/drawing/2014/main" id="{8AF0E0D5-D606-4CBB-1827-88F80F7D24AD}"/>
              </a:ext>
            </a:extLst>
          </p:cNvPr>
          <p:cNvSpPr txBox="1"/>
          <p:nvPr/>
        </p:nvSpPr>
        <p:spPr>
          <a:xfrm flipH="1">
            <a:off x="746403" y="1887523"/>
            <a:ext cx="10234785" cy="61863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800" b="1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Priorita 2:</a:t>
            </a:r>
            <a:endParaRPr lang="cs-CZ" sz="1800" dirty="0"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cs-CZ" sz="1800" b="1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Destinační marketing</a:t>
            </a:r>
            <a:endParaRPr lang="cs-CZ" sz="1800" dirty="0"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lvl="0" indent="-342900">
              <a:buFont typeface="Symbol" panose="05050102010706020507" pitchFamily="18" charset="2"/>
              <a:buChar char="-"/>
            </a:pPr>
            <a:r>
              <a:rPr lang="cs-CZ" b="1" dirty="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T</a:t>
            </a:r>
            <a:r>
              <a:rPr lang="cs-CZ" sz="1800" b="1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vorba turistických produktů a rozvoj témat</a:t>
            </a:r>
            <a:endParaRPr lang="cs-CZ" sz="1800" dirty="0">
              <a:effectLst/>
              <a:latin typeface="Calibri" panose="020F0502020204030204" pitchFamily="34" charset="0"/>
              <a:ea typeface="Times New Roman" panose="02020603050405020304" pitchFamily="18" charset="0"/>
              <a:cs typeface="Calibri" panose="020F0502020204030204" pitchFamily="34" charset="0"/>
            </a:endParaRPr>
          </a:p>
          <a:p>
            <a:pPr marL="342900" lvl="0" indent="-342900" fontAlgn="base">
              <a:buFont typeface="Symbol" panose="05050102010706020507" pitchFamily="18" charset="2"/>
              <a:buChar char="-"/>
            </a:pPr>
            <a:r>
              <a:rPr lang="cs-CZ" sz="18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Kulturní turistika: Kulturní dědictví a folklór, EKSCM a poutní trasy – př. </a:t>
            </a:r>
            <a:r>
              <a:rPr lang="cs-CZ" dirty="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V</a:t>
            </a:r>
            <a:r>
              <a:rPr lang="cs-CZ" sz="18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elehrad – turistický cíl (Slovácko)</a:t>
            </a:r>
          </a:p>
          <a:p>
            <a:pPr marL="342900" lvl="0" indent="-342900" fontAlgn="base">
              <a:buFont typeface="Symbol" panose="05050102010706020507" pitchFamily="18" charset="2"/>
              <a:buChar char="-"/>
            </a:pPr>
            <a:r>
              <a:rPr lang="cs-CZ" sz="18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Aktivní turistika: Letní i zimní nabídka (1. hlavní komunikované téma)</a:t>
            </a:r>
          </a:p>
          <a:p>
            <a:pPr marL="342900" lvl="0" indent="-342900" fontAlgn="base">
              <a:buFont typeface="Symbol" panose="05050102010706020507" pitchFamily="18" charset="2"/>
              <a:buChar char="-"/>
            </a:pPr>
            <a:r>
              <a:rPr lang="cs-CZ" sz="18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Zdraví a relaxace: Lázeňství a wellness (2. hlavní komunikované téma)</a:t>
            </a:r>
          </a:p>
          <a:p>
            <a:pPr marL="342900" lvl="0" indent="-342900" fontAlgn="base">
              <a:buFont typeface="Symbol" panose="05050102010706020507" pitchFamily="18" charset="2"/>
              <a:buChar char="-"/>
            </a:pPr>
            <a:r>
              <a:rPr lang="cs-CZ" sz="18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Venkovská turistika: Pobyty na venkově a agroturistika (zpracování pro web)</a:t>
            </a:r>
          </a:p>
          <a:p>
            <a:pPr marL="342900" lvl="0" indent="-342900" fontAlgn="base">
              <a:buFont typeface="Symbol" panose="05050102010706020507" pitchFamily="18" charset="2"/>
              <a:buChar char="-"/>
            </a:pPr>
            <a:r>
              <a:rPr lang="cs-CZ" sz="18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MICE: Region pro business, Baťův region (Zlínsko-</a:t>
            </a:r>
            <a:r>
              <a:rPr lang="cs-CZ" sz="1800" dirty="0" err="1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Luhačovicko</a:t>
            </a:r>
            <a:r>
              <a:rPr lang="cs-CZ" sz="18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)</a:t>
            </a:r>
          </a:p>
          <a:p>
            <a:pPr marL="342900" lvl="0" indent="-342900" fontAlgn="base">
              <a:buFont typeface="Symbol" panose="05050102010706020507" pitchFamily="18" charset="2"/>
              <a:buChar char="-"/>
            </a:pPr>
            <a:endParaRPr lang="cs-CZ" dirty="0">
              <a:latin typeface="Calibri" panose="020F0502020204030204" pitchFamily="34" charset="0"/>
              <a:ea typeface="Times New Roman" panose="02020603050405020304" pitchFamily="18" charset="0"/>
              <a:cs typeface="Calibri" panose="020F0502020204030204" pitchFamily="34" charset="0"/>
            </a:endParaRPr>
          </a:p>
          <a:p>
            <a:pPr marL="342900" lvl="0" indent="-342900">
              <a:buFont typeface="Symbol" panose="05050102010706020507" pitchFamily="18" charset="2"/>
              <a:buChar char="-"/>
            </a:pPr>
            <a:r>
              <a:rPr lang="cs-CZ" sz="1800" b="1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Marketingová komunikace</a:t>
            </a:r>
            <a:endParaRPr lang="cs-CZ" sz="1800" dirty="0">
              <a:effectLst/>
              <a:latin typeface="Calibri" panose="020F0502020204030204" pitchFamily="34" charset="0"/>
              <a:ea typeface="Times New Roman" panose="02020603050405020304" pitchFamily="18" charset="0"/>
              <a:cs typeface="Calibri" panose="020F0502020204030204" pitchFamily="34" charset="0"/>
            </a:endParaRPr>
          </a:p>
          <a:p>
            <a:pPr marL="342900" lvl="0" indent="-342900">
              <a:buFont typeface="Symbol" panose="05050102010706020507" pitchFamily="18" charset="2"/>
              <a:buChar char="-"/>
            </a:pPr>
            <a:r>
              <a:rPr lang="cs-CZ" dirty="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W</a:t>
            </a:r>
            <a:r>
              <a:rPr lang="cs-CZ" sz="18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ebový portál a sociální sítě – rozvoj </a:t>
            </a:r>
            <a:r>
              <a:rPr lang="cs-CZ" sz="18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  <a:hlinkClick r:id="rId2"/>
              </a:rPr>
              <a:t>www.vychodni</a:t>
            </a:r>
            <a:r>
              <a:rPr lang="cs-CZ" dirty="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  <a:hlinkClick r:id="rId2"/>
              </a:rPr>
              <a:t>-morava.cz</a:t>
            </a:r>
            <a:r>
              <a:rPr lang="cs-CZ" dirty="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v jazykových mutacích Č, A, N, P</a:t>
            </a:r>
          </a:p>
          <a:p>
            <a:pPr marL="342900" lvl="0" indent="-342900">
              <a:buFont typeface="Symbol" panose="05050102010706020507" pitchFamily="18" charset="2"/>
              <a:buChar char="-"/>
            </a:pPr>
            <a:r>
              <a:rPr lang="cs-CZ" sz="18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Nové sekce – cykloturistika, ke</a:t>
            </a:r>
            <a:r>
              <a:rPr lang="cs-CZ" dirty="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mpy, venkovská turistika, připravena gastro turistika</a:t>
            </a:r>
            <a:endParaRPr lang="cs-CZ" sz="1800" dirty="0">
              <a:effectLst/>
              <a:latin typeface="Calibri" panose="020F0502020204030204" pitchFamily="34" charset="0"/>
              <a:ea typeface="Times New Roman" panose="02020603050405020304" pitchFamily="18" charset="0"/>
              <a:cs typeface="Calibri" panose="020F0502020204030204" pitchFamily="34" charset="0"/>
            </a:endParaRPr>
          </a:p>
          <a:p>
            <a:pPr marL="342900" lvl="0" indent="-342900">
              <a:buFont typeface="Symbol" panose="05050102010706020507" pitchFamily="18" charset="2"/>
              <a:buChar char="-"/>
            </a:pPr>
            <a:r>
              <a:rPr lang="cs-CZ" dirty="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Články v tisku – např. 4x příloha </a:t>
            </a:r>
            <a:r>
              <a:rPr lang="cs-CZ" dirty="0" err="1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Mafra</a:t>
            </a:r>
            <a:r>
              <a:rPr lang="cs-CZ" dirty="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, letecké magazíny ČR, S, P, Hospodářské noviny… </a:t>
            </a:r>
            <a:endParaRPr lang="cs-CZ" sz="1800" dirty="0">
              <a:effectLst/>
              <a:latin typeface="Calibri" panose="020F0502020204030204" pitchFamily="34" charset="0"/>
              <a:ea typeface="Times New Roman" panose="02020603050405020304" pitchFamily="18" charset="0"/>
              <a:cs typeface="Calibri" panose="020F0502020204030204" pitchFamily="34" charset="0"/>
            </a:endParaRPr>
          </a:p>
          <a:p>
            <a:pPr marL="342900" lvl="0" indent="-342900">
              <a:buFont typeface="Symbol" panose="05050102010706020507" pitchFamily="18" charset="2"/>
              <a:buChar char="-"/>
            </a:pPr>
            <a:r>
              <a:rPr lang="cs-CZ" dirty="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Tiskoviny (Cestuj a poznávej, Kempy, dotisky materiálů oblastí…)</a:t>
            </a:r>
          </a:p>
          <a:p>
            <a:pPr marL="342900" lvl="0" indent="-342900">
              <a:buFont typeface="Symbol" panose="05050102010706020507" pitchFamily="18" charset="2"/>
              <a:buChar char="-"/>
            </a:pPr>
            <a:r>
              <a:rPr lang="cs-CZ" dirty="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Outdoorová kampaň (CLV - vlaková nádraží a metro)</a:t>
            </a:r>
          </a:p>
          <a:p>
            <a:pPr marL="342900" lvl="0" indent="-342900">
              <a:buFont typeface="Symbol" panose="05050102010706020507" pitchFamily="18" charset="2"/>
              <a:buChar char="-"/>
            </a:pPr>
            <a:r>
              <a:rPr lang="cs-CZ" dirty="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Veletrhy a prezentace, </a:t>
            </a:r>
            <a:r>
              <a:rPr lang="cs-CZ" dirty="0" err="1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press</a:t>
            </a:r>
            <a:r>
              <a:rPr lang="cs-CZ" dirty="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cs-CZ" dirty="0" err="1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tripy</a:t>
            </a:r>
            <a:r>
              <a:rPr lang="cs-CZ" dirty="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a </a:t>
            </a:r>
            <a:r>
              <a:rPr lang="cs-CZ" dirty="0" err="1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fam</a:t>
            </a:r>
            <a:r>
              <a:rPr lang="cs-CZ" dirty="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cs-CZ" dirty="0" err="1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tripy</a:t>
            </a:r>
            <a:r>
              <a:rPr lang="cs-CZ" dirty="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…</a:t>
            </a:r>
          </a:p>
          <a:p>
            <a:pPr marL="342900" lvl="0" indent="-342900">
              <a:buFont typeface="Symbol" panose="05050102010706020507" pitchFamily="18" charset="2"/>
              <a:buChar char="-"/>
            </a:pPr>
            <a:endParaRPr lang="cs-CZ" sz="1800" dirty="0">
              <a:effectLst/>
              <a:latin typeface="Calibri" panose="020F0502020204030204" pitchFamily="34" charset="0"/>
              <a:ea typeface="Times New Roman" panose="02020603050405020304" pitchFamily="18" charset="0"/>
              <a:cs typeface="Calibri" panose="020F0502020204030204" pitchFamily="34" charset="0"/>
            </a:endParaRPr>
          </a:p>
          <a:p>
            <a:pPr marL="342900" lvl="0" indent="-342900" fontAlgn="base">
              <a:buFont typeface="Symbol" panose="05050102010706020507" pitchFamily="18" charset="2"/>
              <a:buChar char="-"/>
            </a:pPr>
            <a:endParaRPr lang="cs-CZ" sz="1800" dirty="0">
              <a:effectLst/>
              <a:latin typeface="Calibri" panose="020F0502020204030204" pitchFamily="34" charset="0"/>
              <a:ea typeface="Times New Roman" panose="02020603050405020304" pitchFamily="18" charset="0"/>
              <a:cs typeface="Calibri" panose="020F0502020204030204" pitchFamily="34" charset="0"/>
            </a:endParaRP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cs-CZ" sz="1200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cs-CZ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cs-CZ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95307850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text 1">
            <a:extLst>
              <a:ext uri="{FF2B5EF4-FFF2-40B4-BE49-F238E27FC236}">
                <a16:creationId xmlns:a16="http://schemas.microsoft.com/office/drawing/2014/main" id="{FE279F42-0C58-7B07-22D5-F27A60CB2771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977900" y="601860"/>
            <a:ext cx="5118100" cy="507831"/>
          </a:xfrm>
        </p:spPr>
        <p:txBody>
          <a:bodyPr/>
          <a:lstStyle/>
          <a:p>
            <a:r>
              <a:rPr lang="cs-CZ" dirty="0"/>
              <a:t>Veletrhy a prezentace 2023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02A77274-80DF-73D0-2890-29AD2099FE68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859221" y="1868214"/>
            <a:ext cx="9932275" cy="3635547"/>
          </a:xfrm>
        </p:spPr>
        <p:txBody>
          <a:bodyPr/>
          <a:lstStyle/>
          <a:p>
            <a:pPr>
              <a:lnSpc>
                <a:spcPct val="107000"/>
              </a:lnSpc>
              <a:spcBef>
                <a:spcPts val="0"/>
              </a:spcBef>
            </a:pPr>
            <a:r>
              <a:rPr lang="cs-CZ" sz="18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3. – 4. 3. 		Dovolená Ostrava – návštěvnost 7 600 lidí</a:t>
            </a:r>
          </a:p>
          <a:p>
            <a:pPr>
              <a:lnSpc>
                <a:spcPct val="107000"/>
              </a:lnSpc>
              <a:spcBef>
                <a:spcPts val="0"/>
              </a:spcBef>
            </a:pPr>
            <a:r>
              <a:rPr lang="cs-CZ" sz="18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17. – 19. 3. 	</a:t>
            </a:r>
            <a:r>
              <a:rPr lang="cs-CZ" sz="18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Holiday</a:t>
            </a:r>
            <a:r>
              <a:rPr lang="cs-CZ" sz="18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cs-CZ" sz="1800" kern="1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W</a:t>
            </a:r>
            <a:r>
              <a:rPr lang="cs-CZ" sz="18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orld</a:t>
            </a:r>
            <a:r>
              <a:rPr lang="cs-CZ" sz="18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Praha – návštěvnost 28 000 lidí</a:t>
            </a:r>
          </a:p>
          <a:p>
            <a:pPr>
              <a:lnSpc>
                <a:spcPct val="107000"/>
              </a:lnSpc>
              <a:spcBef>
                <a:spcPts val="0"/>
              </a:spcBef>
            </a:pPr>
            <a:r>
              <a:rPr lang="cs-CZ" sz="18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24. – 26. 3. 	FOR BIKES Praha – 19 020 návštěvníků, tj. meziroční nárůst o 4 000</a:t>
            </a:r>
          </a:p>
          <a:p>
            <a:pPr>
              <a:lnSpc>
                <a:spcPct val="107000"/>
              </a:lnSpc>
              <a:spcBef>
                <a:spcPts val="0"/>
              </a:spcBef>
            </a:pPr>
            <a:r>
              <a:rPr lang="cs-CZ" sz="18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20. – 23. 4. 	ITF Bratislava – 70 216 (?) návštěvníků </a:t>
            </a:r>
          </a:p>
          <a:p>
            <a:pPr>
              <a:lnSpc>
                <a:spcPct val="107000"/>
              </a:lnSpc>
              <a:spcBef>
                <a:spcPts val="0"/>
              </a:spcBef>
            </a:pPr>
            <a:r>
              <a:rPr lang="cs-CZ" sz="18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24. 4. 		</a:t>
            </a:r>
            <a:r>
              <a:rPr lang="en-US" sz="18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Czech Republic Travel Trade Day Brno</a:t>
            </a:r>
            <a:endParaRPr lang="cs-CZ" sz="18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>
              <a:lnSpc>
                <a:spcPct val="107000"/>
              </a:lnSpc>
              <a:spcBef>
                <a:spcPts val="0"/>
              </a:spcBef>
            </a:pPr>
            <a:r>
              <a:rPr lang="cs-CZ" sz="18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4. 6. 		Zlín Film Festival</a:t>
            </a:r>
          </a:p>
          <a:p>
            <a:pPr>
              <a:lnSpc>
                <a:spcPct val="107000"/>
              </a:lnSpc>
              <a:spcBef>
                <a:spcPts val="0"/>
              </a:spcBef>
            </a:pPr>
            <a:r>
              <a:rPr lang="cs-CZ" sz="18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4.7. – 5. 7. 	Prezentace v rámci Dnů lidé dobré vůle na Velehradě </a:t>
            </a:r>
          </a:p>
          <a:p>
            <a:pPr>
              <a:lnSpc>
                <a:spcPct val="107000"/>
              </a:lnSpc>
              <a:spcBef>
                <a:spcPts val="0"/>
              </a:spcBef>
            </a:pPr>
            <a:r>
              <a:rPr lang="cs-CZ" sz="18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18. 8. 		Barum Czech </a:t>
            </a:r>
            <a:r>
              <a:rPr lang="cs-CZ" sz="18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Rally</a:t>
            </a:r>
            <a:r>
              <a:rPr lang="cs-CZ" sz="18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Zlín </a:t>
            </a:r>
          </a:p>
          <a:p>
            <a:pPr>
              <a:lnSpc>
                <a:spcPct val="107000"/>
              </a:lnSpc>
              <a:spcBef>
                <a:spcPts val="0"/>
              </a:spcBef>
            </a:pPr>
            <a:r>
              <a:rPr lang="cs-CZ" sz="18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23. 9. 		Den Zlínského kraje</a:t>
            </a:r>
          </a:p>
          <a:p>
            <a:pPr>
              <a:lnSpc>
                <a:spcPct val="107000"/>
              </a:lnSpc>
              <a:spcBef>
                <a:spcPts val="0"/>
              </a:spcBef>
            </a:pPr>
            <a:r>
              <a:rPr lang="cs-CZ" sz="18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5.10. 		Tisková konference o Východní Moravě v Bratislavě</a:t>
            </a:r>
          </a:p>
          <a:p>
            <a:pPr>
              <a:lnSpc>
                <a:spcPct val="107000"/>
              </a:lnSpc>
              <a:spcBef>
                <a:spcPts val="0"/>
              </a:spcBef>
            </a:pPr>
            <a:r>
              <a:rPr lang="cs-CZ" sz="1800" dirty="0">
                <a:latin typeface="Calibri" panose="020F0502020204030204" pitchFamily="34" charset="0"/>
                <a:cs typeface="Calibri" panose="020F0502020204030204" pitchFamily="34" charset="0"/>
              </a:rPr>
              <a:t>2. – 5.11. 		</a:t>
            </a:r>
            <a:r>
              <a:rPr lang="cs-CZ" sz="18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Regiontour</a:t>
            </a:r>
            <a:r>
              <a:rPr lang="cs-CZ" sz="18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Brno – 30 000</a:t>
            </a:r>
          </a:p>
          <a:p>
            <a:pPr>
              <a:lnSpc>
                <a:spcPct val="107000"/>
              </a:lnSpc>
              <a:spcBef>
                <a:spcPts val="0"/>
              </a:spcBef>
            </a:pPr>
            <a:r>
              <a:rPr lang="cs-CZ" sz="18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21. 11. 		Kontraktační den Praha</a:t>
            </a:r>
          </a:p>
        </p:txBody>
      </p:sp>
    </p:spTree>
    <p:extLst>
      <p:ext uri="{BB962C8B-B14F-4D97-AF65-F5344CB8AC3E}">
        <p14:creationId xmlns:p14="http://schemas.microsoft.com/office/powerpoint/2010/main" val="182463546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text 1">
            <a:extLst>
              <a:ext uri="{FF2B5EF4-FFF2-40B4-BE49-F238E27FC236}">
                <a16:creationId xmlns:a16="http://schemas.microsoft.com/office/drawing/2014/main" id="{FE279F42-0C58-7B07-22D5-F27A60CB2771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976289" y="543137"/>
            <a:ext cx="9979733" cy="1079270"/>
          </a:xfrm>
        </p:spPr>
        <p:txBody>
          <a:bodyPr/>
          <a:lstStyle/>
          <a:p>
            <a:r>
              <a:rPr lang="cs-CZ" sz="3200" b="1" dirty="0"/>
              <a:t>Veletrh REGIONTOUR Brno 2. – 5. 11. 2023</a:t>
            </a:r>
          </a:p>
          <a:p>
            <a:endParaRPr lang="cs-CZ" dirty="0"/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02A77274-80DF-73D0-2890-29AD2099FE68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976289" y="1756451"/>
            <a:ext cx="8721384" cy="314894"/>
          </a:xfrm>
        </p:spPr>
        <p:txBody>
          <a:bodyPr/>
          <a:lstStyle/>
          <a:p>
            <a:pPr marL="171450" indent="-171450">
              <a:buFont typeface="Arial" panose="020B0604020202020204" pitchFamily="34" charset="0"/>
              <a:buChar char="•"/>
            </a:pPr>
            <a:endParaRPr lang="cs-CZ" sz="1100" dirty="0"/>
          </a:p>
        </p:txBody>
      </p:sp>
      <p:pic>
        <p:nvPicPr>
          <p:cNvPr id="11" name="Obrázek 10" descr="Obsah obrázku oblečení, muž, boty, žena&#10;&#10;Popis byl vytvořen automaticky">
            <a:extLst>
              <a:ext uri="{FF2B5EF4-FFF2-40B4-BE49-F238E27FC236}">
                <a16:creationId xmlns:a16="http://schemas.microsoft.com/office/drawing/2014/main" id="{2B61A68B-9A84-887C-1D3D-022C0C1F258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297" y="1715979"/>
            <a:ext cx="4826059" cy="3619544"/>
          </a:xfrm>
          <a:prstGeom prst="rect">
            <a:avLst/>
          </a:prstGeom>
        </p:spPr>
      </p:pic>
      <p:pic>
        <p:nvPicPr>
          <p:cNvPr id="13" name="Obrázek 12" descr="Obsah obrázku text, budova, ulice, venku&#10;&#10;Popis byl vytvořen automaticky">
            <a:extLst>
              <a:ext uri="{FF2B5EF4-FFF2-40B4-BE49-F238E27FC236}">
                <a16:creationId xmlns:a16="http://schemas.microsoft.com/office/drawing/2014/main" id="{20D96EC8-2200-F666-ABC0-3E7C4692255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3596917" y="2130170"/>
            <a:ext cx="4861545" cy="3646159"/>
          </a:xfrm>
          <a:prstGeom prst="rect">
            <a:avLst/>
          </a:prstGeom>
        </p:spPr>
      </p:pic>
      <p:pic>
        <p:nvPicPr>
          <p:cNvPr id="15" name="Obrázek 14" descr="Obsah obrázku oblečení, text, osoba, inženýrství&#10;&#10;Popis byl vytvořen automaticky">
            <a:extLst>
              <a:ext uri="{FF2B5EF4-FFF2-40B4-BE49-F238E27FC236}">
                <a16:creationId xmlns:a16="http://schemas.microsoft.com/office/drawing/2014/main" id="{15AFB731-143E-487A-13FC-C6B1B2C2495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7005396" y="2130171"/>
            <a:ext cx="4861545" cy="36461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0012471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82DE915-2980-B720-2E51-36BA51B7D83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text 2">
            <a:extLst>
              <a:ext uri="{FF2B5EF4-FFF2-40B4-BE49-F238E27FC236}">
                <a16:creationId xmlns:a16="http://schemas.microsoft.com/office/drawing/2014/main" id="{AFB0DE8C-931F-F125-0420-85F8A8510649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976288" y="1907454"/>
            <a:ext cx="9691711" cy="4699235"/>
          </a:xfrm>
        </p:spPr>
        <p:txBody>
          <a:bodyPr/>
          <a:lstStyle/>
          <a:p>
            <a:pPr marL="342900" lvl="0" indent="-342900"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cs-CZ" sz="1200" b="1" dirty="0" err="1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Caravanem</a:t>
            </a:r>
            <a:r>
              <a:rPr lang="cs-CZ" sz="1200" b="1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po Východní Moravě - SK (duben)</a:t>
            </a:r>
            <a:r>
              <a:rPr lang="cs-CZ" sz="12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 </a:t>
            </a:r>
          </a:p>
          <a:p>
            <a:pPr marL="342900" lvl="0" indent="-342900"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cs-CZ" sz="1200" b="1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TV MONDEU – Luhačovice </a:t>
            </a:r>
            <a:r>
              <a:rPr lang="cs-CZ" sz="12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– natáčení francouzské televizní stanice TV5Monde. Produkty našeho kraje - Vlachovice a výrobky našich místních zemědělců prodávané na trzích při Otevírání pramenů 2023 </a:t>
            </a:r>
            <a:r>
              <a:rPr lang="cs-CZ" sz="1200" b="1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(květen)</a:t>
            </a:r>
            <a:endParaRPr lang="cs-CZ" sz="1200" dirty="0">
              <a:effectLst/>
              <a:latin typeface="Calibri" panose="020F0502020204030204" pitchFamily="34" charset="0"/>
              <a:ea typeface="Times New Roman" panose="02020603050405020304" pitchFamily="18" charset="0"/>
              <a:cs typeface="Calibri" panose="020F0502020204030204" pitchFamily="34" charset="0"/>
            </a:endParaRPr>
          </a:p>
          <a:p>
            <a:pPr marL="342900" lvl="0" indent="-342900"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cs-CZ" sz="1200" b="1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Polští blogeři Marcin a Anna Nowak </a:t>
            </a:r>
            <a:r>
              <a:rPr lang="cs-CZ" sz="12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- Bílé Karpaty u </a:t>
            </a:r>
            <a:r>
              <a:rPr lang="cs-CZ" sz="1200" dirty="0" err="1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Šibenického</a:t>
            </a:r>
            <a:r>
              <a:rPr lang="cs-CZ" sz="12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vrchu a Baťův kanál, Luhačovice, Uherský Brod </a:t>
            </a:r>
            <a:r>
              <a:rPr lang="cs-CZ" sz="1200" b="1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(květen)</a:t>
            </a:r>
            <a:endParaRPr lang="cs-CZ" sz="1200" dirty="0">
              <a:effectLst/>
              <a:latin typeface="Calibri" panose="020F0502020204030204" pitchFamily="34" charset="0"/>
              <a:ea typeface="Times New Roman" panose="02020603050405020304" pitchFamily="18" charset="0"/>
              <a:cs typeface="Calibri" panose="020F0502020204030204" pitchFamily="34" charset="0"/>
            </a:endParaRPr>
          </a:p>
          <a:p>
            <a:pPr marL="342900" lvl="0" indent="-342900"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cs-CZ" sz="1200" b="1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Novináři ZLÍN FILM FESTIVAL </a:t>
            </a:r>
            <a:r>
              <a:rPr lang="cs-CZ" sz="12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kromě programu ve Zlíně a okolí projížďka</a:t>
            </a:r>
            <a:r>
              <a:rPr lang="cs-CZ" sz="1200" b="1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cs-CZ" sz="12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na Baťově kanále </a:t>
            </a:r>
            <a:r>
              <a:rPr lang="cs-CZ" sz="1200" b="1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(červen)</a:t>
            </a:r>
            <a:endParaRPr lang="cs-CZ" sz="1200" dirty="0">
              <a:effectLst/>
              <a:latin typeface="Calibri" panose="020F0502020204030204" pitchFamily="34" charset="0"/>
              <a:ea typeface="Times New Roman" panose="02020603050405020304" pitchFamily="18" charset="0"/>
              <a:cs typeface="Calibri" panose="020F0502020204030204" pitchFamily="34" charset="0"/>
            </a:endParaRPr>
          </a:p>
          <a:p>
            <a:pPr marL="342900" lvl="0" indent="-342900"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cs-CZ" sz="1200" b="1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Polští blogeři Dawid </a:t>
            </a:r>
            <a:r>
              <a:rPr lang="cs-CZ" sz="1200" b="1" dirty="0" err="1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Bialowas</a:t>
            </a:r>
            <a:r>
              <a:rPr lang="cs-CZ" sz="1200" b="1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s partnerkou na kolech </a:t>
            </a:r>
            <a:r>
              <a:rPr lang="cs-CZ" sz="12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(exkurze v </a:t>
            </a:r>
            <a:r>
              <a:rPr lang="cs-CZ" sz="1200" dirty="0" err="1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TONu</a:t>
            </a:r>
            <a:r>
              <a:rPr lang="cs-CZ" sz="12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, Rymice, Arcibiskupský zámek a Podzámecká zahrada Kroměříž, Květná zahrada Kroměříž, Baťův kanál) </a:t>
            </a:r>
            <a:r>
              <a:rPr lang="cs-CZ" sz="1200" b="1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(červen)</a:t>
            </a:r>
            <a:endParaRPr lang="cs-CZ" sz="1200" dirty="0">
              <a:effectLst/>
              <a:latin typeface="Calibri" panose="020F0502020204030204" pitchFamily="34" charset="0"/>
              <a:ea typeface="Times New Roman" panose="02020603050405020304" pitchFamily="18" charset="0"/>
              <a:cs typeface="Calibri" panose="020F0502020204030204" pitchFamily="34" charset="0"/>
            </a:endParaRPr>
          </a:p>
          <a:p>
            <a:pPr marL="342900" lvl="0" indent="-342900"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cs-CZ" sz="1200" b="1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CZ/SK novináři </a:t>
            </a:r>
            <a:r>
              <a:rPr lang="cs-CZ" sz="12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(Baťova vila, Památník T. Bati, Muzeum JVM, mrakodrap 21 a výtah, pečení </a:t>
            </a:r>
            <a:r>
              <a:rPr lang="cs-CZ" sz="1200" dirty="0" err="1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frgálů</a:t>
            </a:r>
            <a:r>
              <a:rPr lang="cs-CZ" sz="12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VK, Valašské muzeum v přírodě, Luhačovice, Baťův kanál, Velehrad, Cyrilometodějské centrum) </a:t>
            </a:r>
            <a:r>
              <a:rPr lang="cs-CZ" sz="1200" b="1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(červen)</a:t>
            </a:r>
            <a:endParaRPr lang="cs-CZ" sz="1200" dirty="0">
              <a:effectLst/>
              <a:latin typeface="Calibri" panose="020F0502020204030204" pitchFamily="34" charset="0"/>
              <a:ea typeface="Times New Roman" panose="02020603050405020304" pitchFamily="18" charset="0"/>
              <a:cs typeface="Calibri" panose="020F0502020204030204" pitchFamily="34" charset="0"/>
            </a:endParaRPr>
          </a:p>
          <a:p>
            <a:pPr marL="342900" lvl="0" indent="-342900"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cs-CZ" sz="1200" b="1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Polský bloger Jakub </a:t>
            </a:r>
            <a:r>
              <a:rPr lang="cs-CZ" sz="1200" b="1" dirty="0" err="1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Juszyński</a:t>
            </a:r>
            <a:r>
              <a:rPr lang="cs-CZ" sz="1200" b="1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s rodinou (16. – 20. 8. 2023)</a:t>
            </a:r>
            <a:r>
              <a:rPr lang="cs-CZ" sz="12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– Vizovice, Malenovice, Holešov (synagoga, židovský hřbitov, zámek), Kroměříž (zámek, věž, Podzámecká, Květná zahrada), Buchlov, Rochus, vinařství, Muzeum JAK Uh. Brod, Letecké muzeum Kunovice.</a:t>
            </a:r>
          </a:p>
          <a:p>
            <a:pPr marL="342900" lvl="0" indent="-342900"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cs-CZ" sz="1200" b="1" dirty="0" err="1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Press</a:t>
            </a:r>
            <a:r>
              <a:rPr lang="cs-CZ" sz="1200" b="1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cs-CZ" sz="1200" b="1" dirty="0" err="1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trip</a:t>
            </a:r>
            <a:r>
              <a:rPr lang="cs-CZ" sz="1200" b="1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pro slovenské novináře – CCRVM 15. – 17. 6. 2023 – </a:t>
            </a:r>
            <a:r>
              <a:rPr lang="cs-CZ" sz="12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Baťova vila, Muzeum jihovýchodní Moravy, Památník Tomáše Bati, Baťův kanál, Velké Karlovice, Valašské muzeum v přírodě, Luhačovice.</a:t>
            </a:r>
          </a:p>
          <a:p>
            <a:pPr marL="342900" lvl="0" indent="-342900"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cs-CZ" sz="1200" b="1" dirty="0" err="1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Press</a:t>
            </a:r>
            <a:r>
              <a:rPr lang="cs-CZ" sz="1200" b="1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cs-CZ" sz="1200" b="1" dirty="0" err="1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trip</a:t>
            </a:r>
            <a:r>
              <a:rPr lang="cs-CZ" sz="1200" b="1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ve spolupráci slovenské zastoupení </a:t>
            </a:r>
            <a:r>
              <a:rPr lang="cs-CZ" sz="1200" b="1" dirty="0" err="1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CzT</a:t>
            </a:r>
            <a:r>
              <a:rPr lang="cs-CZ" sz="1200" b="1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cs-CZ" sz="12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– </a:t>
            </a:r>
            <a:r>
              <a:rPr lang="cs-CZ" sz="1200" b="1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říjen 2023</a:t>
            </a:r>
            <a:r>
              <a:rPr lang="cs-CZ" sz="12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(Bystřice pod Hostýnem, Vlachovice, Horní Lideč, Velké Karlovice, Luhačovice, Zlín, Valašské Meziříčí)</a:t>
            </a:r>
          </a:p>
          <a:p>
            <a:endParaRPr lang="cs-CZ" dirty="0"/>
          </a:p>
        </p:txBody>
      </p:sp>
      <p:sp>
        <p:nvSpPr>
          <p:cNvPr id="4" name="Zástupný symbol pro zápatí 3">
            <a:extLst>
              <a:ext uri="{FF2B5EF4-FFF2-40B4-BE49-F238E27FC236}">
                <a16:creationId xmlns:a16="http://schemas.microsoft.com/office/drawing/2014/main" id="{19F327DB-E3A8-05EE-1888-0BF659D0553D}"/>
              </a:ext>
            </a:extLst>
          </p:cNvPr>
          <p:cNvSpPr>
            <a:spLocks noGrp="1"/>
          </p:cNvSpPr>
          <p:nvPr>
            <p:ph type="ftr" sz="quarter" idx="19"/>
          </p:nvPr>
        </p:nvSpPr>
        <p:spPr/>
        <p:txBody>
          <a:bodyPr/>
          <a:lstStyle/>
          <a:p>
            <a:r>
              <a:rPr lang="en-US"/>
              <a:t>Cestovní ruch ve Zlínském kraji 2023</a:t>
            </a:r>
            <a:endParaRPr lang="en-US" dirty="0"/>
          </a:p>
        </p:txBody>
      </p:sp>
      <p:sp>
        <p:nvSpPr>
          <p:cNvPr id="16" name="Zástupný text 1">
            <a:extLst>
              <a:ext uri="{FF2B5EF4-FFF2-40B4-BE49-F238E27FC236}">
                <a16:creationId xmlns:a16="http://schemas.microsoft.com/office/drawing/2014/main" id="{E0C97EB1-3FF6-EA79-E92A-EA65B6D6F9B6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976288" y="601860"/>
            <a:ext cx="9263414" cy="480131"/>
          </a:xfrm>
        </p:spPr>
        <p:txBody>
          <a:bodyPr/>
          <a:lstStyle/>
          <a:p>
            <a:r>
              <a:rPr lang="cs-CZ" sz="2800" dirty="0" err="1">
                <a:latin typeface="Calibri" panose="020F0502020204030204" pitchFamily="34" charset="0"/>
                <a:cs typeface="Calibri" panose="020F0502020204030204" pitchFamily="34" charset="0"/>
              </a:rPr>
              <a:t>Press</a:t>
            </a:r>
            <a:r>
              <a:rPr lang="cs-CZ" sz="28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cs-CZ" sz="2800" dirty="0" err="1">
                <a:latin typeface="Calibri" panose="020F0502020204030204" pitchFamily="34" charset="0"/>
                <a:cs typeface="Calibri" panose="020F0502020204030204" pitchFamily="34" charset="0"/>
              </a:rPr>
              <a:t>tripy</a:t>
            </a:r>
            <a:r>
              <a:rPr lang="cs-CZ" sz="2800" dirty="0">
                <a:latin typeface="Calibri" panose="020F0502020204030204" pitchFamily="34" charset="0"/>
                <a:cs typeface="Calibri" panose="020F0502020204030204" pitchFamily="34" charset="0"/>
              </a:rPr>
              <a:t> ve spolupráci s DMO oblastí </a:t>
            </a:r>
          </a:p>
        </p:txBody>
      </p:sp>
    </p:spTree>
    <p:extLst>
      <p:ext uri="{BB962C8B-B14F-4D97-AF65-F5344CB8AC3E}">
        <p14:creationId xmlns:p14="http://schemas.microsoft.com/office/powerpoint/2010/main" val="194581853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text 1">
            <a:extLst>
              <a:ext uri="{FF2B5EF4-FFF2-40B4-BE49-F238E27FC236}">
                <a16:creationId xmlns:a16="http://schemas.microsoft.com/office/drawing/2014/main" id="{FE279F42-0C58-7B07-22D5-F27A60CB2771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976289" y="543137"/>
            <a:ext cx="9979733" cy="480131"/>
          </a:xfrm>
        </p:spPr>
        <p:txBody>
          <a:bodyPr/>
          <a:lstStyle/>
          <a:p>
            <a:r>
              <a:rPr lang="cs-CZ" sz="2800" b="1" dirty="0"/>
              <a:t>FAM </a:t>
            </a:r>
            <a:r>
              <a:rPr lang="cs-CZ" sz="2800" b="1" dirty="0" err="1"/>
              <a:t>trip</a:t>
            </a:r>
            <a:r>
              <a:rPr lang="cs-CZ" sz="2800" b="1" dirty="0"/>
              <a:t> </a:t>
            </a:r>
            <a:r>
              <a:rPr lang="sk-SK" sz="2800" b="1" dirty="0"/>
              <a:t>pro české </a:t>
            </a:r>
            <a:r>
              <a:rPr lang="sk-SK" sz="2800" b="1" dirty="0" err="1"/>
              <a:t>incomingové</a:t>
            </a:r>
            <a:r>
              <a:rPr lang="sk-SK" sz="2800" b="1" dirty="0"/>
              <a:t> </a:t>
            </a:r>
            <a:r>
              <a:rPr lang="sk-SK" sz="2800" b="1" dirty="0" err="1"/>
              <a:t>agentury</a:t>
            </a:r>
            <a:r>
              <a:rPr lang="sk-SK" sz="2800" b="1" dirty="0"/>
              <a:t>, workshop B2B</a:t>
            </a:r>
            <a:endParaRPr lang="cs-CZ" sz="2800" dirty="0"/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02A77274-80DF-73D0-2890-29AD2099FE68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976289" y="1756451"/>
            <a:ext cx="8721384" cy="705258"/>
          </a:xfrm>
        </p:spPr>
        <p:txBody>
          <a:bodyPr/>
          <a:lstStyle/>
          <a:p>
            <a:pPr marL="171450" indent="-171450"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cs-CZ" sz="1400" dirty="0">
                <a:latin typeface="Calibri" panose="020F0502020204030204" pitchFamily="34" charset="0"/>
                <a:cs typeface="Calibri" panose="020F0502020204030204" pitchFamily="34" charset="0"/>
              </a:rPr>
              <a:t>30. 10. – 1. 11. 2023 (Kroměříž, Zlín, Luhačovice)</a:t>
            </a:r>
          </a:p>
          <a:p>
            <a:pPr marL="171450" indent="-171450"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cs-CZ" sz="1400" dirty="0">
                <a:latin typeface="Calibri" panose="020F0502020204030204" pitchFamily="34" charset="0"/>
                <a:cs typeface="Calibri" panose="020F0502020204030204" pitchFamily="34" charset="0"/>
              </a:rPr>
              <a:t>31. 10. 2023 – B2B workshop</a:t>
            </a:r>
            <a:r>
              <a:rPr lang="sk-SK" sz="1400" dirty="0">
                <a:latin typeface="Calibri" panose="020F0502020204030204" pitchFamily="34" charset="0"/>
                <a:cs typeface="Calibri" panose="020F0502020204030204" pitchFamily="34" charset="0"/>
              </a:rPr>
              <a:t>, </a:t>
            </a:r>
            <a:r>
              <a:rPr lang="sk-SK" sz="1400" dirty="0" err="1">
                <a:latin typeface="Calibri" panose="020F0502020204030204" pitchFamily="34" charset="0"/>
                <a:cs typeface="Calibri" panose="020F0502020204030204" pitchFamily="34" charset="0"/>
              </a:rPr>
              <a:t>zástupci</a:t>
            </a:r>
            <a:r>
              <a:rPr lang="sk-SK" sz="1400" dirty="0">
                <a:latin typeface="Calibri" panose="020F0502020204030204" pitchFamily="34" charset="0"/>
                <a:cs typeface="Calibri" panose="020F0502020204030204" pitchFamily="34" charset="0"/>
              </a:rPr>
              <a:t> turistických </a:t>
            </a:r>
            <a:r>
              <a:rPr lang="sk-SK" sz="1400" dirty="0" err="1">
                <a:latin typeface="Calibri" panose="020F0502020204030204" pitchFamily="34" charset="0"/>
                <a:cs typeface="Calibri" panose="020F0502020204030204" pitchFamily="34" charset="0"/>
              </a:rPr>
              <a:t>cílů</a:t>
            </a:r>
            <a:r>
              <a:rPr lang="sk-SK" sz="1400" dirty="0">
                <a:latin typeface="Calibri" panose="020F0502020204030204" pitchFamily="34" charset="0"/>
                <a:cs typeface="Calibri" panose="020F0502020204030204" pitchFamily="34" charset="0"/>
              </a:rPr>
              <a:t> a </a:t>
            </a:r>
            <a:r>
              <a:rPr lang="sk-SK" sz="1400" dirty="0" err="1">
                <a:latin typeface="Calibri" panose="020F0502020204030204" pitchFamily="34" charset="0"/>
                <a:cs typeface="Calibri" panose="020F0502020204030204" pitchFamily="34" charset="0"/>
              </a:rPr>
              <a:t>podnikatelské</a:t>
            </a:r>
            <a:r>
              <a:rPr lang="sk-SK" sz="1400" dirty="0">
                <a:latin typeface="Calibri" panose="020F0502020204030204" pitchFamily="34" charset="0"/>
                <a:cs typeface="Calibri" panose="020F0502020204030204" pitchFamily="34" charset="0"/>
              </a:rPr>
              <a:t> subjekty </a:t>
            </a:r>
            <a:r>
              <a:rPr lang="sk-SK" sz="1400" dirty="0" err="1">
                <a:latin typeface="Calibri" panose="020F0502020204030204" pitchFamily="34" charset="0"/>
                <a:cs typeface="Calibri" panose="020F0502020204030204" pitchFamily="34" charset="0"/>
              </a:rPr>
              <a:t>Zlínského</a:t>
            </a:r>
            <a:r>
              <a:rPr lang="sk-SK" sz="1400" dirty="0">
                <a:latin typeface="Calibri" panose="020F0502020204030204" pitchFamily="34" charset="0"/>
                <a:cs typeface="Calibri" panose="020F0502020204030204" pitchFamily="34" charset="0"/>
              </a:rPr>
              <a:t> kraje (Baťova vila)</a:t>
            </a:r>
            <a:endParaRPr lang="cs-CZ" sz="14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5" name="Obrázek 4" descr="Obsah obrázku venku, oblečení, obloha, osoba&#10;&#10;Popis byl vytvořen automaticky">
            <a:extLst>
              <a:ext uri="{FF2B5EF4-FFF2-40B4-BE49-F238E27FC236}">
                <a16:creationId xmlns:a16="http://schemas.microsoft.com/office/drawing/2014/main" id="{4A34CCBB-3CCB-709C-EB6A-935F13AA651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90633" y="2654072"/>
            <a:ext cx="3010734" cy="4014312"/>
          </a:xfrm>
          <a:prstGeom prst="rect">
            <a:avLst/>
          </a:prstGeom>
        </p:spPr>
      </p:pic>
      <p:pic>
        <p:nvPicPr>
          <p:cNvPr id="6" name="Obrázek 5" descr="Obsah obrázku oblečení, boty, interiér, zeď&#10;&#10;Popis byl vytvořen automaticky">
            <a:extLst>
              <a:ext uri="{FF2B5EF4-FFF2-40B4-BE49-F238E27FC236}">
                <a16:creationId xmlns:a16="http://schemas.microsoft.com/office/drawing/2014/main" id="{DDE309E7-A2EB-3A41-4EFC-CD512174A5D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92306" y="2654072"/>
            <a:ext cx="3010734" cy="4014312"/>
          </a:xfrm>
          <a:prstGeom prst="rect">
            <a:avLst/>
          </a:prstGeom>
        </p:spPr>
      </p:pic>
      <p:pic>
        <p:nvPicPr>
          <p:cNvPr id="8" name="Obrázek 7" descr="Obsah obrázku oblečení, nábytek, osoba, židle&#10;&#10;Popis byl vytvořen automaticky">
            <a:extLst>
              <a:ext uri="{FF2B5EF4-FFF2-40B4-BE49-F238E27FC236}">
                <a16:creationId xmlns:a16="http://schemas.microsoft.com/office/drawing/2014/main" id="{1B9B3F76-6B74-EA44-78E8-2FB9FD75467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8960" y="2654072"/>
            <a:ext cx="3010734" cy="40143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6421353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text 1">
            <a:extLst>
              <a:ext uri="{FF2B5EF4-FFF2-40B4-BE49-F238E27FC236}">
                <a16:creationId xmlns:a16="http://schemas.microsoft.com/office/drawing/2014/main" id="{EEEEA859-E29D-4326-7E6F-39E2B0704D35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977900" y="601860"/>
            <a:ext cx="5118100" cy="507831"/>
          </a:xfrm>
        </p:spPr>
        <p:txBody>
          <a:bodyPr/>
          <a:lstStyle/>
          <a:p>
            <a:r>
              <a:rPr lang="cs-CZ" dirty="0"/>
              <a:t>Marketing – </a:t>
            </a:r>
            <a:r>
              <a:rPr lang="cs-CZ" dirty="0" err="1"/>
              <a:t>print</a:t>
            </a:r>
            <a:r>
              <a:rPr lang="cs-CZ" dirty="0"/>
              <a:t> (výběr)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AE588BD3-A82D-95B7-86A8-59CA7AD69E63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977900" y="1723896"/>
            <a:ext cx="5028617" cy="3879973"/>
          </a:xfrm>
        </p:spPr>
        <p:txBody>
          <a:bodyPr/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100" dirty="0"/>
              <a:t>4 x ročně speciál MAFRA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pl-PL" sz="1100" dirty="0"/>
              <a:t>Celostátní příloha Deníku Blesk o cestování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pl-PL" sz="1100" dirty="0"/>
              <a:t>Pravidelné PR články/ inzerce (online i print) Pragmoon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pl-PL" sz="1100" dirty="0"/>
              <a:t>Pravidelný seriál s tipy na zajímavá místa a výlety Magazín21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100" dirty="0" err="1"/>
              <a:t>Look</a:t>
            </a:r>
            <a:r>
              <a:rPr lang="cs-CZ" sz="1100" dirty="0"/>
              <a:t> </a:t>
            </a:r>
            <a:r>
              <a:rPr lang="cs-CZ" sz="1100" dirty="0" err="1"/>
              <a:t>at</a:t>
            </a:r>
            <a:r>
              <a:rPr lang="cs-CZ" sz="1100" dirty="0"/>
              <a:t> </a:t>
            </a:r>
            <a:r>
              <a:rPr lang="cs-CZ" sz="1100" dirty="0" err="1"/>
              <a:t>it</a:t>
            </a:r>
            <a:r>
              <a:rPr lang="cs-CZ" sz="1100" dirty="0"/>
              <a:t> Slovácko (květen – duben 2024) - </a:t>
            </a:r>
            <a:r>
              <a:rPr lang="pl-PL" sz="1100" dirty="0"/>
              <a:t>Cyrilometrodějská stezka „Putujeme bez hranic”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100" dirty="0" err="1"/>
              <a:t>Look</a:t>
            </a:r>
            <a:r>
              <a:rPr lang="cs-CZ" sz="1100" dirty="0"/>
              <a:t> </a:t>
            </a:r>
            <a:r>
              <a:rPr lang="cs-CZ" sz="1100" dirty="0" err="1"/>
              <a:t>at</a:t>
            </a:r>
            <a:r>
              <a:rPr lang="cs-CZ" sz="1100" dirty="0"/>
              <a:t> </a:t>
            </a:r>
            <a:r>
              <a:rPr lang="cs-CZ" sz="1100" dirty="0" err="1"/>
              <a:t>it</a:t>
            </a:r>
            <a:r>
              <a:rPr lang="cs-CZ" sz="1100" dirty="0"/>
              <a:t> </a:t>
            </a:r>
            <a:r>
              <a:rPr lang="cs-CZ" sz="1100" dirty="0" err="1"/>
              <a:t>Valašško</a:t>
            </a:r>
            <a:r>
              <a:rPr lang="cs-CZ" sz="1100" dirty="0"/>
              <a:t> (květen – duben 2024) - </a:t>
            </a:r>
            <a:r>
              <a:rPr lang="pl-PL" sz="1100" dirty="0"/>
              <a:t>Krásy Valašška (příroda, gastro, tradice, celoroční dovolená)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pl-PL" sz="1100" dirty="0"/>
              <a:t>PR články: My Wings Polsko/ My Wings CZ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pl-PL" sz="1100" dirty="0"/>
              <a:t>PR články: Leo Express Slovensko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pl-PL" sz="1100" dirty="0"/>
              <a:t>Magazín 21 </a:t>
            </a:r>
          </a:p>
        </p:txBody>
      </p:sp>
      <p:pic>
        <p:nvPicPr>
          <p:cNvPr id="4" name="Obrázek 3">
            <a:extLst>
              <a:ext uri="{FF2B5EF4-FFF2-40B4-BE49-F238E27FC236}">
                <a16:creationId xmlns:a16="http://schemas.microsoft.com/office/drawing/2014/main" id="{06B7ABFA-D2F2-FFAB-FDE0-13DEB945634B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6284" t="12477" r="42271" b="12782"/>
          <a:stretch/>
        </p:blipFill>
        <p:spPr>
          <a:xfrm>
            <a:off x="6392411" y="1109691"/>
            <a:ext cx="3833769" cy="51256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637962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text 1">
            <a:extLst>
              <a:ext uri="{FF2B5EF4-FFF2-40B4-BE49-F238E27FC236}">
                <a16:creationId xmlns:a16="http://schemas.microsoft.com/office/drawing/2014/main" id="{0DF6499A-4B8D-D8B5-B056-8E0CD7743555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977900" y="601860"/>
            <a:ext cx="9432838" cy="507831"/>
          </a:xfrm>
        </p:spPr>
        <p:txBody>
          <a:bodyPr/>
          <a:lstStyle/>
          <a:p>
            <a:r>
              <a:rPr lang="cs-CZ" dirty="0"/>
              <a:t>Ukázka – </a:t>
            </a:r>
            <a:r>
              <a:rPr lang="cs-CZ" dirty="0" err="1"/>
              <a:t>print</a:t>
            </a:r>
            <a:r>
              <a:rPr lang="cs-CZ" dirty="0"/>
              <a:t> PR články</a:t>
            </a:r>
          </a:p>
        </p:txBody>
      </p:sp>
      <p:sp>
        <p:nvSpPr>
          <p:cNvPr id="4" name="Zástupný symbol pro zápatí 3">
            <a:extLst>
              <a:ext uri="{FF2B5EF4-FFF2-40B4-BE49-F238E27FC236}">
                <a16:creationId xmlns:a16="http://schemas.microsoft.com/office/drawing/2014/main" id="{0B2DAC44-CE74-37FF-59F5-ADA80CD6DF88}"/>
              </a:ext>
            </a:extLst>
          </p:cNvPr>
          <p:cNvSpPr>
            <a:spLocks noGrp="1"/>
          </p:cNvSpPr>
          <p:nvPr>
            <p:ph type="ftr" sz="quarter" idx="19"/>
          </p:nvPr>
        </p:nvSpPr>
        <p:spPr/>
        <p:txBody>
          <a:bodyPr/>
          <a:lstStyle/>
          <a:p>
            <a:r>
              <a:rPr lang="en-US"/>
              <a:t>Cestovní ruch ve Zlínském kraji 2023</a:t>
            </a:r>
            <a:endParaRPr lang="en-US" dirty="0"/>
          </a:p>
        </p:txBody>
      </p:sp>
      <p:pic>
        <p:nvPicPr>
          <p:cNvPr id="7" name="Obrázek 6">
            <a:extLst>
              <a:ext uri="{FF2B5EF4-FFF2-40B4-BE49-F238E27FC236}">
                <a16:creationId xmlns:a16="http://schemas.microsoft.com/office/drawing/2014/main" id="{4F4A36C2-B8F1-9CC8-1B54-4552185FBF92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40114" t="8605" r="25085" b="3794"/>
          <a:stretch/>
        </p:blipFill>
        <p:spPr>
          <a:xfrm>
            <a:off x="0" y="1259959"/>
            <a:ext cx="3845131" cy="5444457"/>
          </a:xfrm>
          <a:prstGeom prst="rect">
            <a:avLst/>
          </a:prstGeom>
        </p:spPr>
      </p:pic>
      <p:pic>
        <p:nvPicPr>
          <p:cNvPr id="3" name="Obrázek 2" descr="Obsah obrázku text, noviny, Brožura, snímek obrazovky&#10;&#10;Popis byl vytvořen automaticky">
            <a:extLst>
              <a:ext uri="{FF2B5EF4-FFF2-40B4-BE49-F238E27FC236}">
                <a16:creationId xmlns:a16="http://schemas.microsoft.com/office/drawing/2014/main" id="{22981768-742C-5FBA-4A80-2A803B5C272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93718" y="1561774"/>
            <a:ext cx="7631419" cy="48408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752375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text 1">
            <a:extLst>
              <a:ext uri="{FF2B5EF4-FFF2-40B4-BE49-F238E27FC236}">
                <a16:creationId xmlns:a16="http://schemas.microsoft.com/office/drawing/2014/main" id="{EEEEA859-E29D-4326-7E6F-39E2B0704D35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402021" y="601860"/>
            <a:ext cx="10512055" cy="424732"/>
          </a:xfrm>
        </p:spPr>
        <p:txBody>
          <a:bodyPr/>
          <a:lstStyle/>
          <a:p>
            <a:r>
              <a:rPr lang="cs-CZ" sz="2400" dirty="0">
                <a:latin typeface="Calibri" panose="020F0502020204030204" pitchFamily="34" charset="0"/>
                <a:cs typeface="Calibri" panose="020F0502020204030204" pitchFamily="34" charset="0"/>
              </a:rPr>
              <a:t>Marketing – OUTDOOR KAMPAŇ (zima) CLV (Praha, Brno), listopad 2023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AE588BD3-A82D-95B7-86A8-59CA7AD69E63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977901" y="1831952"/>
            <a:ext cx="3459876" cy="416011"/>
          </a:xfrm>
        </p:spPr>
        <p:txBody>
          <a:bodyPr/>
          <a:lstStyle/>
          <a:p>
            <a:pPr marL="285750" indent="-285750" algn="l">
              <a:buFont typeface="Arial" panose="020B0604020202020204" pitchFamily="34" charset="0"/>
              <a:buChar char="•"/>
            </a:pPr>
            <a:endParaRPr lang="cs-CZ" dirty="0"/>
          </a:p>
        </p:txBody>
      </p:sp>
      <p:pic>
        <p:nvPicPr>
          <p:cNvPr id="7" name="Obrázek 6">
            <a:extLst>
              <a:ext uri="{FF2B5EF4-FFF2-40B4-BE49-F238E27FC236}">
                <a16:creationId xmlns:a16="http://schemas.microsoft.com/office/drawing/2014/main" id="{27D967B2-A842-391D-2013-47A17423E9B1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40734" t="8776" r="26032" b="4831"/>
          <a:stretch/>
        </p:blipFill>
        <p:spPr>
          <a:xfrm>
            <a:off x="209579" y="1327331"/>
            <a:ext cx="3605490" cy="5272047"/>
          </a:xfrm>
          <a:prstGeom prst="rect">
            <a:avLst/>
          </a:prstGeom>
        </p:spPr>
      </p:pic>
      <p:pic>
        <p:nvPicPr>
          <p:cNvPr id="9" name="Obrázek 8">
            <a:extLst>
              <a:ext uri="{FF2B5EF4-FFF2-40B4-BE49-F238E27FC236}">
                <a16:creationId xmlns:a16="http://schemas.microsoft.com/office/drawing/2014/main" id="{51E7448E-9BB3-3C8F-9545-7196277CEF0B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40528" t="8775" r="25893" b="4465"/>
          <a:stretch/>
        </p:blipFill>
        <p:spPr>
          <a:xfrm>
            <a:off x="3815069" y="1358990"/>
            <a:ext cx="3605622" cy="5240388"/>
          </a:xfrm>
          <a:prstGeom prst="rect">
            <a:avLst/>
          </a:prstGeom>
        </p:spPr>
      </p:pic>
      <p:pic>
        <p:nvPicPr>
          <p:cNvPr id="11" name="Obrázek 10">
            <a:extLst>
              <a:ext uri="{FF2B5EF4-FFF2-40B4-BE49-F238E27FC236}">
                <a16:creationId xmlns:a16="http://schemas.microsoft.com/office/drawing/2014/main" id="{3793D72C-5097-9472-791D-F06562877C21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40597" t="7829" r="25825" b="6055"/>
          <a:stretch/>
        </p:blipFill>
        <p:spPr>
          <a:xfrm>
            <a:off x="7377257" y="1327331"/>
            <a:ext cx="3583839" cy="51701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8064710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text 1">
            <a:extLst>
              <a:ext uri="{FF2B5EF4-FFF2-40B4-BE49-F238E27FC236}">
                <a16:creationId xmlns:a16="http://schemas.microsoft.com/office/drawing/2014/main" id="{EEEEA859-E29D-4326-7E6F-39E2B0704D35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977899" y="601860"/>
            <a:ext cx="9936177" cy="507831"/>
          </a:xfrm>
        </p:spPr>
        <p:txBody>
          <a:bodyPr/>
          <a:lstStyle/>
          <a:p>
            <a:r>
              <a:rPr lang="cs-CZ" dirty="0">
                <a:latin typeface="Calibri" panose="020F0502020204030204" pitchFamily="34" charset="0"/>
                <a:cs typeface="Calibri" panose="020F0502020204030204" pitchFamily="34" charset="0"/>
              </a:rPr>
              <a:t>Marketing – </a:t>
            </a:r>
            <a:r>
              <a:rPr lang="cs-CZ" dirty="0" err="1">
                <a:latin typeface="Calibri" panose="020F0502020204030204" pitchFamily="34" charset="0"/>
                <a:cs typeface="Calibri" panose="020F0502020204030204" pitchFamily="34" charset="0"/>
              </a:rPr>
              <a:t>outdoor</a:t>
            </a:r>
            <a:r>
              <a:rPr lang="cs-CZ" dirty="0">
                <a:latin typeface="Calibri" panose="020F0502020204030204" pitchFamily="34" charset="0"/>
                <a:cs typeface="Calibri" panose="020F0502020204030204" pitchFamily="34" charset="0"/>
              </a:rPr>
              <a:t> kampaň ve spolupráci s KOVED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AE588BD3-A82D-95B7-86A8-59CA7AD69E63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670034" y="1831952"/>
            <a:ext cx="3767743" cy="4750531"/>
          </a:xfrm>
        </p:spPr>
        <p:txBody>
          <a:bodyPr/>
          <a:lstStyle/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cs-CZ" dirty="0"/>
              <a:t>V rámci projektu „Cestuj a poznávej Východní Moravu“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endParaRPr lang="cs-CZ" dirty="0"/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cs-CZ" dirty="0"/>
              <a:t>Termín: 30. 9.  – 31. 12.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endParaRPr lang="cs-CZ" dirty="0"/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cs-CZ" dirty="0"/>
              <a:t>20 autobusů ve 4 oblastech (Zlín – Valašské Meziříčí, </a:t>
            </a:r>
            <a:r>
              <a:rPr lang="cs-CZ" dirty="0" err="1"/>
              <a:t>Luhačovicko</a:t>
            </a:r>
            <a:r>
              <a:rPr lang="cs-CZ" dirty="0"/>
              <a:t>, okolí Uherského Hradiště, Valašské Klobouky a okolí)  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endParaRPr lang="cs-CZ" dirty="0"/>
          </a:p>
        </p:txBody>
      </p:sp>
      <p:pic>
        <p:nvPicPr>
          <p:cNvPr id="4" name="Obrázek 3">
            <a:extLst>
              <a:ext uri="{FF2B5EF4-FFF2-40B4-BE49-F238E27FC236}">
                <a16:creationId xmlns:a16="http://schemas.microsoft.com/office/drawing/2014/main" id="{3D7022A4-0511-2046-36BD-17CAAE339E18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0688" t="11008" r="30780" b="12783"/>
          <a:stretch/>
        </p:blipFill>
        <p:spPr>
          <a:xfrm>
            <a:off x="4621338" y="1439054"/>
            <a:ext cx="3370256" cy="3749410"/>
          </a:xfrm>
          <a:prstGeom prst="rect">
            <a:avLst/>
          </a:prstGeom>
        </p:spPr>
      </p:pic>
      <p:pic>
        <p:nvPicPr>
          <p:cNvPr id="5" name="Obrázek 4">
            <a:extLst>
              <a:ext uri="{FF2B5EF4-FFF2-40B4-BE49-F238E27FC236}">
                <a16:creationId xmlns:a16="http://schemas.microsoft.com/office/drawing/2014/main" id="{08B72FA6-912C-2280-B313-CE4A541339D4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3509" t="8776" r="33051" b="15474"/>
          <a:stretch/>
        </p:blipFill>
        <p:spPr>
          <a:xfrm>
            <a:off x="8175155" y="2781292"/>
            <a:ext cx="2942585" cy="37494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493959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text 1">
            <a:extLst>
              <a:ext uri="{FF2B5EF4-FFF2-40B4-BE49-F238E27FC236}">
                <a16:creationId xmlns:a16="http://schemas.microsoft.com/office/drawing/2014/main" id="{EEEEA859-E29D-4326-7E6F-39E2B0704D35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977900" y="601860"/>
            <a:ext cx="5118100" cy="507831"/>
          </a:xfrm>
        </p:spPr>
        <p:txBody>
          <a:bodyPr/>
          <a:lstStyle/>
          <a:p>
            <a:r>
              <a:rPr lang="cs-CZ" dirty="0"/>
              <a:t>Marketing - rádio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AE588BD3-A82D-95B7-86A8-59CA7AD69E63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977900" y="1831952"/>
            <a:ext cx="8469715" cy="1585562"/>
          </a:xfrm>
        </p:spPr>
        <p:txBody>
          <a:bodyPr/>
          <a:lstStyle/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cs-CZ" sz="11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Živé vysílání v HITRADIO Zlín 1. 8. 2023 v Modré + reklamní spot v rádiu 31. 7.- 6. 8. 2023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cs-CZ" sz="1100" dirty="0">
                <a:ea typeface="Calibri" panose="020F0502020204030204" pitchFamily="34" charset="0"/>
                <a:cs typeface="Times New Roman" panose="02020603050405020304" pitchFamily="18" charset="0"/>
              </a:rPr>
              <a:t>Spoty Barum Czech </a:t>
            </a:r>
            <a:r>
              <a:rPr lang="cs-CZ" sz="1100" dirty="0" err="1">
                <a:ea typeface="Calibri" panose="020F0502020204030204" pitchFamily="34" charset="0"/>
                <a:cs typeface="Times New Roman" panose="02020603050405020304" pitchFamily="18" charset="0"/>
              </a:rPr>
              <a:t>Rally</a:t>
            </a:r>
            <a:r>
              <a:rPr lang="cs-CZ" sz="1100" dirty="0">
                <a:ea typeface="Calibri" panose="020F0502020204030204" pitchFamily="34" charset="0"/>
                <a:cs typeface="Times New Roman" panose="02020603050405020304" pitchFamily="18" charset="0"/>
              </a:rPr>
              <a:t> 14. 8. – 18. 8. 2023 – rozhovor s náměstkem </a:t>
            </a:r>
            <a:r>
              <a:rPr lang="cs-CZ" sz="1100" dirty="0" err="1">
                <a:ea typeface="Calibri" panose="020F0502020204030204" pitchFamily="34" charset="0"/>
                <a:cs typeface="Times New Roman" panose="02020603050405020304" pitchFamily="18" charset="0"/>
              </a:rPr>
              <a:t>Traubem</a:t>
            </a:r>
            <a:endParaRPr lang="cs-CZ" sz="1100" dirty="0"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cs-CZ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13. 11. – 19. 11. 2023, </a:t>
            </a:r>
            <a:r>
              <a:rPr lang="cs-CZ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Hitrádio</a:t>
            </a:r>
            <a:r>
              <a:rPr lang="cs-CZ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Zlín, City Brno, Orion – Olomoucko a Severní Morava, téma: wellness pobyty na VM</a:t>
            </a:r>
            <a:endParaRPr lang="cs-CZ" sz="12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85750" indent="-285750" algn="l">
              <a:buFont typeface="Arial" panose="020B0604020202020204" pitchFamily="34" charset="0"/>
              <a:buChar char="•"/>
            </a:pPr>
            <a:endParaRPr lang="cs-CZ" dirty="0"/>
          </a:p>
        </p:txBody>
      </p:sp>
      <p:pic>
        <p:nvPicPr>
          <p:cNvPr id="5" name="Obrázek 4" descr="Obsah obrázku oblečení, osoba, boty, nábytek&#10;&#10;Popis byl vytvořen automaticky">
            <a:extLst>
              <a:ext uri="{FF2B5EF4-FFF2-40B4-BE49-F238E27FC236}">
                <a16:creationId xmlns:a16="http://schemas.microsoft.com/office/drawing/2014/main" id="{6DE357A2-E2C6-704C-230C-2048D4528BC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67924" y="3464439"/>
            <a:ext cx="2093776" cy="2791701"/>
          </a:xfrm>
          <a:prstGeom prst="rect">
            <a:avLst/>
          </a:prstGeom>
        </p:spPr>
      </p:pic>
      <p:pic>
        <p:nvPicPr>
          <p:cNvPr id="7" name="Obrázek 6" descr="Obsah obrázku oblečení, osoba, muž, budova&#10;&#10;Popis byl vytvořen automaticky">
            <a:extLst>
              <a:ext uri="{FF2B5EF4-FFF2-40B4-BE49-F238E27FC236}">
                <a16:creationId xmlns:a16="http://schemas.microsoft.com/office/drawing/2014/main" id="{FD98EDC7-3A9C-E2DF-23AC-872391A0DCD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90503" y="3464439"/>
            <a:ext cx="2093776" cy="2791701"/>
          </a:xfrm>
          <a:prstGeom prst="rect">
            <a:avLst/>
          </a:prstGeom>
        </p:spPr>
      </p:pic>
      <p:pic>
        <p:nvPicPr>
          <p:cNvPr id="9" name="Obrázek 8" descr="Obsah obrázku oblečení, osoba, boty, území&#10;&#10;Popis byl vytvořen automaticky">
            <a:extLst>
              <a:ext uri="{FF2B5EF4-FFF2-40B4-BE49-F238E27FC236}">
                <a16:creationId xmlns:a16="http://schemas.microsoft.com/office/drawing/2014/main" id="{4092B502-A7BB-3670-B158-F1CEB78DE55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32618" y="3458412"/>
            <a:ext cx="2098296" cy="27977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7256804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text 1">
            <a:extLst>
              <a:ext uri="{FF2B5EF4-FFF2-40B4-BE49-F238E27FC236}">
                <a16:creationId xmlns:a16="http://schemas.microsoft.com/office/drawing/2014/main" id="{EEEEA859-E29D-4326-7E6F-39E2B0704D35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977900" y="601860"/>
            <a:ext cx="5118100" cy="507831"/>
          </a:xfrm>
        </p:spPr>
        <p:txBody>
          <a:bodyPr/>
          <a:lstStyle/>
          <a:p>
            <a:r>
              <a:rPr lang="cs-CZ" dirty="0"/>
              <a:t>Marketing - ONLINE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AE588BD3-A82D-95B7-86A8-59CA7AD69E63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977901" y="1831952"/>
            <a:ext cx="5053784" cy="4128759"/>
          </a:xfrm>
        </p:spPr>
        <p:txBody>
          <a:bodyPr/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pl-PL" sz="1100" b="1" kern="1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On-line kampaň (26. 1. – 28. 2.) </a:t>
            </a:r>
            <a:r>
              <a:rPr lang="cs-CZ" sz="1100" kern="1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–</a:t>
            </a:r>
            <a:r>
              <a:rPr lang="cs-CZ" sz="1100" b="1" kern="1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100" kern="1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t</a:t>
            </a:r>
            <a:r>
              <a:rPr lang="cs-CZ" sz="1100" kern="1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i</a:t>
            </a:r>
            <a:r>
              <a:rPr lang="en-US" sz="1100" kern="100" dirty="0" err="1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py</a:t>
            </a:r>
            <a:r>
              <a:rPr lang="en-US" sz="1100" kern="1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100" kern="100" dirty="0" err="1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na</a:t>
            </a:r>
            <a:r>
              <a:rPr lang="en-US" sz="1100" kern="1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100" kern="100" dirty="0" err="1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výlety</a:t>
            </a:r>
            <a:r>
              <a:rPr lang="cs-CZ" sz="1100" kern="1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zima</a:t>
            </a:r>
            <a:r>
              <a:rPr lang="en-US" sz="1100" kern="1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cs-CZ" sz="1100" kern="1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V</a:t>
            </a:r>
            <a:r>
              <a:rPr lang="en-US" sz="1100" kern="100" dirty="0" err="1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alentýn</a:t>
            </a:r>
            <a:r>
              <a:rPr lang="en-US" sz="1100" kern="1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, wellness</a:t>
            </a:r>
            <a:r>
              <a:rPr lang="cs-CZ" sz="1100" kern="1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, jarní prázdniny</a:t>
            </a:r>
            <a:endParaRPr lang="cs-CZ" sz="1100" dirty="0">
              <a:cs typeface="Calibri" panose="020F0502020204030204" pitchFamily="34" charset="0"/>
            </a:endParaRP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cs-CZ" sz="1100" dirty="0">
                <a:cs typeface="Calibri" panose="020F0502020204030204" pitchFamily="34" charset="0"/>
              </a:rPr>
              <a:t>Duben – listopad 2023 </a:t>
            </a:r>
            <a:r>
              <a:rPr lang="cs-CZ" sz="1100" b="1" dirty="0">
                <a:cs typeface="Calibri" panose="020F0502020204030204" pitchFamily="34" charset="0"/>
              </a:rPr>
              <a:t>online vyhledávací kampaň </a:t>
            </a:r>
            <a:r>
              <a:rPr lang="cs-CZ" sz="1100" dirty="0">
                <a:cs typeface="Calibri" panose="020F0502020204030204" pitchFamily="34" charset="0"/>
              </a:rPr>
              <a:t>v rámci </a:t>
            </a:r>
            <a:r>
              <a:rPr lang="cs-CZ" sz="1100" b="1" dirty="0">
                <a:cs typeface="Calibri" panose="020F0502020204030204" pitchFamily="34" charset="0"/>
              </a:rPr>
              <a:t>projektu „Cestuj a poznávej Východní Moravu“, </a:t>
            </a:r>
            <a:r>
              <a:rPr lang="cs-CZ" sz="1100" dirty="0">
                <a:cs typeface="Calibri" panose="020F0502020204030204" pitchFamily="34" charset="0"/>
              </a:rPr>
              <a:t>která má za cíl představit </a:t>
            </a:r>
            <a:r>
              <a:rPr lang="cs-CZ" sz="1100" b="1" dirty="0">
                <a:cs typeface="Calibri" panose="020F0502020204030204" pitchFamily="34" charset="0"/>
              </a:rPr>
              <a:t>40 méně známých turistických cílů </a:t>
            </a:r>
            <a:r>
              <a:rPr lang="cs-CZ" sz="1100" dirty="0">
                <a:cs typeface="Calibri" panose="020F0502020204030204" pitchFamily="34" charset="0"/>
              </a:rPr>
              <a:t>Východní Moravy a zvýšit tak jejich návštěvnost. Cílem kampaně je také zvýšení návštěvnosti webu </a:t>
            </a:r>
            <a:r>
              <a:rPr lang="cs-CZ" sz="1100" dirty="0">
                <a:cs typeface="Calibri" panose="020F0502020204030204" pitchFamily="34" charset="0"/>
                <a:hlinkClick r:id="rId2"/>
              </a:rPr>
              <a:t>www.vychodni-morava.cz</a:t>
            </a:r>
            <a:r>
              <a:rPr lang="cs-CZ" sz="1100" dirty="0">
                <a:cs typeface="Calibri" panose="020F0502020204030204" pitchFamily="34" charset="0"/>
              </a:rPr>
              <a:t> a profilů VM na sociálních sítích Facebook a Instagram.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pl-PL" sz="1100" b="1" kern="1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Online kampaň </a:t>
            </a:r>
            <a:r>
              <a:rPr lang="cs-CZ" sz="1100" kern="1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– listopad/prosinec 2023 (PPC, vyhledávací a bannerová kampaň, placené posty na sociálních sítích, placené online PR články na webech v Česku a na Slovensku). Celá kampaň je zaměřená na wellness, odpočinek a jako podpora vánočních balíčků jednotlivých DMO.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pl-PL" sz="1100" b="1" kern="100" dirty="0">
                <a:ea typeface="Calibri" panose="020F0502020204030204" pitchFamily="34" charset="0"/>
                <a:cs typeface="Times New Roman" panose="02020603050405020304" pitchFamily="18" charset="0"/>
              </a:rPr>
              <a:t>s</a:t>
            </a:r>
            <a:r>
              <a:rPr lang="pl-PL" sz="1100" b="1" kern="1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érie PR článků </a:t>
            </a:r>
            <a:r>
              <a:rPr lang="cs-CZ" sz="1100" kern="1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- woman.sk (wellness, zima)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endParaRPr lang="cs-CZ" sz="1100" b="0" i="0" u="none" strike="noStrike" baseline="0" dirty="0">
              <a:solidFill>
                <a:srgbClr val="000000"/>
              </a:solidFill>
              <a:latin typeface="+mj-lt"/>
              <a:cs typeface="Calibri" panose="020F0502020204030204" pitchFamily="34" charset="0"/>
            </a:endParaRPr>
          </a:p>
        </p:txBody>
      </p:sp>
      <p:pic>
        <p:nvPicPr>
          <p:cNvPr id="4" name="Obrázek 3">
            <a:extLst>
              <a:ext uri="{FF2B5EF4-FFF2-40B4-BE49-F238E27FC236}">
                <a16:creationId xmlns:a16="http://schemas.microsoft.com/office/drawing/2014/main" id="{F00A4388-5519-E9A1-DE8C-6B147251DBB7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41216" t="16181" r="19013" b="7279"/>
          <a:stretch/>
        </p:blipFill>
        <p:spPr>
          <a:xfrm>
            <a:off x="6322503" y="921594"/>
            <a:ext cx="4891596" cy="52954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9732156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text 1">
            <a:extLst>
              <a:ext uri="{FF2B5EF4-FFF2-40B4-BE49-F238E27FC236}">
                <a16:creationId xmlns:a16="http://schemas.microsoft.com/office/drawing/2014/main" id="{EEEEA859-E29D-4326-7E6F-39E2B0704D35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977899" y="601860"/>
            <a:ext cx="8224823" cy="507831"/>
          </a:xfrm>
        </p:spPr>
        <p:txBody>
          <a:bodyPr/>
          <a:lstStyle/>
          <a:p>
            <a:r>
              <a:rPr lang="cs-CZ" dirty="0"/>
              <a:t>Marketing – ONLINE/ Facebook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AE588BD3-A82D-95B7-86A8-59CA7AD69E63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977900" y="1831952"/>
            <a:ext cx="8469715" cy="416011"/>
          </a:xfrm>
        </p:spPr>
        <p:txBody>
          <a:bodyPr/>
          <a:lstStyle/>
          <a:p>
            <a:pPr algn="l"/>
            <a:endParaRPr lang="cs-CZ" dirty="0"/>
          </a:p>
        </p:txBody>
      </p:sp>
      <p:pic>
        <p:nvPicPr>
          <p:cNvPr id="5" name="Obrázek 4">
            <a:extLst>
              <a:ext uri="{FF2B5EF4-FFF2-40B4-BE49-F238E27FC236}">
                <a16:creationId xmlns:a16="http://schemas.microsoft.com/office/drawing/2014/main" id="{50033D53-187C-2141-86A0-0E5355C84B4A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41215" t="14800" r="4633" b="10948"/>
          <a:stretch/>
        </p:blipFill>
        <p:spPr>
          <a:xfrm>
            <a:off x="274971" y="1484833"/>
            <a:ext cx="5821029" cy="4489663"/>
          </a:xfrm>
          <a:prstGeom prst="rect">
            <a:avLst/>
          </a:prstGeom>
        </p:spPr>
      </p:pic>
      <p:pic>
        <p:nvPicPr>
          <p:cNvPr id="7" name="Obrázek 6">
            <a:extLst>
              <a:ext uri="{FF2B5EF4-FFF2-40B4-BE49-F238E27FC236}">
                <a16:creationId xmlns:a16="http://schemas.microsoft.com/office/drawing/2014/main" id="{C2E0902A-EA9A-EA97-0333-BD278D84C9DF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40320" t="16181" r="6216" b="10948"/>
          <a:stretch/>
        </p:blipFill>
        <p:spPr>
          <a:xfrm>
            <a:off x="6096000" y="1484833"/>
            <a:ext cx="5744460" cy="44042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9055043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text 1">
            <a:extLst>
              <a:ext uri="{FF2B5EF4-FFF2-40B4-BE49-F238E27FC236}">
                <a16:creationId xmlns:a16="http://schemas.microsoft.com/office/drawing/2014/main" id="{EEEEA859-E29D-4326-7E6F-39E2B0704D35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977899" y="601860"/>
            <a:ext cx="8224823" cy="507831"/>
          </a:xfrm>
        </p:spPr>
        <p:txBody>
          <a:bodyPr/>
          <a:lstStyle/>
          <a:p>
            <a:r>
              <a:rPr lang="cs-CZ" dirty="0"/>
              <a:t>Marketing – ONLINE/ Instagram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AE588BD3-A82D-95B7-86A8-59CA7AD69E63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977900" y="1831952"/>
            <a:ext cx="8469715" cy="416011"/>
          </a:xfrm>
        </p:spPr>
        <p:txBody>
          <a:bodyPr/>
          <a:lstStyle/>
          <a:p>
            <a:pPr algn="l"/>
            <a:endParaRPr lang="cs-CZ" dirty="0"/>
          </a:p>
        </p:txBody>
      </p:sp>
      <p:pic>
        <p:nvPicPr>
          <p:cNvPr id="6" name="Obrázek 5">
            <a:extLst>
              <a:ext uri="{FF2B5EF4-FFF2-40B4-BE49-F238E27FC236}">
                <a16:creationId xmlns:a16="http://schemas.microsoft.com/office/drawing/2014/main" id="{8FB1974A-3D60-0525-C924-439B841FA5DE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8235" t="30705" r="5458" b="12293"/>
          <a:stretch/>
        </p:blipFill>
        <p:spPr>
          <a:xfrm>
            <a:off x="864067" y="1831952"/>
            <a:ext cx="9303390" cy="39092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20095097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text 1">
            <a:extLst>
              <a:ext uri="{FF2B5EF4-FFF2-40B4-BE49-F238E27FC236}">
                <a16:creationId xmlns:a16="http://schemas.microsoft.com/office/drawing/2014/main" id="{EEEEA859-E29D-4326-7E6F-39E2B0704D35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977900" y="601860"/>
            <a:ext cx="7931208" cy="923330"/>
          </a:xfrm>
        </p:spPr>
        <p:txBody>
          <a:bodyPr/>
          <a:lstStyle/>
          <a:p>
            <a:r>
              <a:rPr lang="cs-CZ" dirty="0"/>
              <a:t>Spolupráce s blogery (ukázka)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AE588BD3-A82D-95B7-86A8-59CA7AD69E63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976287" y="1876193"/>
            <a:ext cx="10088791" cy="1822102"/>
          </a:xfrm>
        </p:spPr>
        <p:txBody>
          <a:bodyPr/>
          <a:lstStyle/>
          <a:p>
            <a:r>
              <a:rPr lang="cs-CZ" sz="1100" b="1" dirty="0">
                <a:effectLst/>
                <a:ea typeface="Calibri" panose="020F0502020204030204" pitchFamily="34" charset="0"/>
              </a:rPr>
              <a:t>Polský bloger Jakub Juszyński s rodinou (16. – 20. 8. 2023)</a:t>
            </a:r>
            <a:r>
              <a:rPr lang="cs-CZ" sz="1100" dirty="0">
                <a:effectLst/>
                <a:ea typeface="Calibri" panose="020F0502020204030204" pitchFamily="34" charset="0"/>
              </a:rPr>
              <a:t> – Vizovice, Malenovice, Holešov (synagoga, židovský hřbitov, zámek), Kroměříž (zámek, věž, Podzámecká, Květná zahrada), Buchlov, Rochus, vinařství, Muzeum JAK U</a:t>
            </a:r>
            <a:r>
              <a:rPr lang="cs-CZ" sz="1100" dirty="0">
                <a:ea typeface="Calibri" panose="020F0502020204030204" pitchFamily="34" charset="0"/>
              </a:rPr>
              <a:t>h. </a:t>
            </a:r>
            <a:r>
              <a:rPr lang="cs-CZ" sz="1100" dirty="0">
                <a:effectLst/>
                <a:ea typeface="Calibri" panose="020F0502020204030204" pitchFamily="34" charset="0"/>
              </a:rPr>
              <a:t>Brod, Letecké muzeum Kunovice.</a:t>
            </a:r>
          </a:p>
          <a:p>
            <a:endParaRPr lang="cs-CZ" sz="1200" dirty="0">
              <a:effectLst/>
              <a:ea typeface="Calibri" panose="020F0502020204030204" pitchFamily="34" charset="0"/>
            </a:endParaRPr>
          </a:p>
          <a:p>
            <a:endParaRPr lang="cs-CZ" sz="1200" dirty="0">
              <a:effectLst/>
              <a:ea typeface="Calibri" panose="020F050202020403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cs-CZ" sz="1400" b="1" dirty="0"/>
          </a:p>
        </p:txBody>
      </p:sp>
      <p:pic>
        <p:nvPicPr>
          <p:cNvPr id="1029" name="Obrázek 1">
            <a:extLst>
              <a:ext uri="{FF2B5EF4-FFF2-40B4-BE49-F238E27FC236}">
                <a16:creationId xmlns:a16="http://schemas.microsoft.com/office/drawing/2014/main" id="{480AFDBC-E85B-6D31-505E-534CE0BEFD1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083" t="5354" r="16397" b="4794"/>
          <a:stretch>
            <a:fillRect/>
          </a:stretch>
        </p:blipFill>
        <p:spPr bwMode="auto">
          <a:xfrm>
            <a:off x="1126922" y="2948672"/>
            <a:ext cx="2228716" cy="16659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0" name="Picture 6">
            <a:extLst>
              <a:ext uri="{FF2B5EF4-FFF2-40B4-BE49-F238E27FC236}">
                <a16:creationId xmlns:a16="http://schemas.microsoft.com/office/drawing/2014/main" id="{1B25E878-45E5-42C4-DE2E-390021277C1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00860" y="2942399"/>
            <a:ext cx="2218887" cy="16659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1" name="Picture 7">
            <a:extLst>
              <a:ext uri="{FF2B5EF4-FFF2-40B4-BE49-F238E27FC236}">
                <a16:creationId xmlns:a16="http://schemas.microsoft.com/office/drawing/2014/main" id="{AB7A1BC7-A378-6D4D-4EF6-82905C57B4F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20682" y="2935897"/>
            <a:ext cx="2247402" cy="16724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2" name="Picture 8">
            <a:extLst>
              <a:ext uri="{FF2B5EF4-FFF2-40B4-BE49-F238E27FC236}">
                <a16:creationId xmlns:a16="http://schemas.microsoft.com/office/drawing/2014/main" id="{7CB6C872-F377-E190-3BC9-145630B3228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04587" y="2901344"/>
            <a:ext cx="2350048" cy="1707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186824141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ED08D90-4090-6C7F-7AE1-8D6267E9D37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text 1">
            <a:extLst>
              <a:ext uri="{FF2B5EF4-FFF2-40B4-BE49-F238E27FC236}">
                <a16:creationId xmlns:a16="http://schemas.microsoft.com/office/drawing/2014/main" id="{D3CCBC62-A94F-44EC-68DB-0F68CDA85A61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977900" y="601860"/>
            <a:ext cx="5118100" cy="507831"/>
          </a:xfrm>
        </p:spPr>
        <p:txBody>
          <a:bodyPr/>
          <a:lstStyle/>
          <a:p>
            <a:r>
              <a:rPr lang="cs-CZ" dirty="0"/>
              <a:t>Realizované projekty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7F0D51DD-A793-497B-1AC9-D0C30E6A5F60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976289" y="1756451"/>
            <a:ext cx="8721384" cy="4469622"/>
          </a:xfrm>
        </p:spPr>
        <p:txBody>
          <a:bodyPr/>
          <a:lstStyle/>
          <a:p>
            <a:pPr>
              <a:spcBef>
                <a:spcPts val="0"/>
              </a:spcBef>
            </a:pPr>
            <a:r>
              <a:rPr lang="cs-CZ" sz="1200" b="1" dirty="0"/>
              <a:t>Projekt MMR „Cestuj a poznávej Východní Moravu“</a:t>
            </a:r>
          </a:p>
          <a:p>
            <a:pPr>
              <a:spcBef>
                <a:spcPts val="0"/>
              </a:spcBef>
            </a:pPr>
            <a:r>
              <a:rPr lang="cs-CZ" sz="1200" dirty="0"/>
              <a:t>Zaměření na domácího návštěvníka a rezidenta.</a:t>
            </a:r>
          </a:p>
          <a:p>
            <a:pPr marL="171450" indent="-171450"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cs-CZ" sz="1200" b="1" dirty="0"/>
              <a:t>Šetření</a:t>
            </a:r>
            <a:r>
              <a:rPr lang="cs-CZ" sz="1200" dirty="0"/>
              <a:t> chování domácího návštěvníka</a:t>
            </a:r>
          </a:p>
          <a:p>
            <a:pPr marL="171450" indent="-171450"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cs-CZ" sz="1200" b="1" dirty="0"/>
              <a:t>Šetření</a:t>
            </a:r>
            <a:r>
              <a:rPr lang="cs-CZ" sz="1200" dirty="0"/>
              <a:t> připravenosti turistických cílů na turisty</a:t>
            </a:r>
          </a:p>
          <a:p>
            <a:pPr marL="171450" indent="-171450"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cs-CZ" sz="1200" dirty="0"/>
              <a:t>V rámci projektu vzniklo 52 </a:t>
            </a:r>
            <a:r>
              <a:rPr lang="cs-CZ" sz="1200" b="1" dirty="0"/>
              <a:t>fotografií</a:t>
            </a:r>
            <a:r>
              <a:rPr lang="cs-CZ" sz="1200" dirty="0"/>
              <a:t> a 10 krátkých </a:t>
            </a:r>
            <a:r>
              <a:rPr lang="cs-CZ" sz="1200" b="1" dirty="0"/>
              <a:t>videí</a:t>
            </a:r>
            <a:r>
              <a:rPr lang="cs-CZ" sz="1200" dirty="0"/>
              <a:t>, které prezentují jednotlivé turistické cíle</a:t>
            </a:r>
          </a:p>
          <a:p>
            <a:pPr marL="171450" indent="-171450"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cs-CZ" sz="1200" dirty="0"/>
              <a:t>V rámci projektu byly vydány 3 různé </a:t>
            </a:r>
            <a:r>
              <a:rPr lang="cs-CZ" sz="1200" b="1" dirty="0"/>
              <a:t>tiskové materiály </a:t>
            </a:r>
            <a:r>
              <a:rPr lang="cs-CZ" sz="1200" dirty="0"/>
              <a:t>(informační leták, Cestovatelský deník, brožura turistických cílů)</a:t>
            </a:r>
          </a:p>
          <a:p>
            <a:pPr marL="171450" indent="-171450"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cs-CZ" sz="1200" dirty="0"/>
              <a:t>Duben – listopad </a:t>
            </a:r>
            <a:r>
              <a:rPr lang="cs-CZ" sz="1200" b="1" dirty="0"/>
              <a:t>komunikační online kampaň </a:t>
            </a:r>
            <a:r>
              <a:rPr lang="cs-CZ" sz="1200" dirty="0"/>
              <a:t>na sociálních sítích, bannerová reklama, 2 online PR články v ČR a 2 online PR články na Slovensku, 2 PR články v </a:t>
            </a:r>
            <a:r>
              <a:rPr lang="cs-CZ" sz="1200" dirty="0" err="1"/>
              <a:t>printu</a:t>
            </a:r>
            <a:r>
              <a:rPr lang="cs-CZ" sz="1200" dirty="0"/>
              <a:t> (Magazín Blesk, Magazín 21)</a:t>
            </a:r>
          </a:p>
          <a:p>
            <a:pPr marL="171450" indent="-171450"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cs-CZ" sz="1200" dirty="0"/>
              <a:t>Součástí byla i </a:t>
            </a:r>
            <a:r>
              <a:rPr lang="cs-CZ" sz="1200" b="1" dirty="0"/>
              <a:t>outdoorová kampaň </a:t>
            </a:r>
            <a:r>
              <a:rPr lang="cs-CZ" sz="1200" dirty="0"/>
              <a:t>(říjen–prosinec 2023), 20 autobusů ve 4 oblastech (Zlín – Valašské Meziříčí, </a:t>
            </a:r>
            <a:r>
              <a:rPr lang="cs-CZ" sz="1200" dirty="0" err="1"/>
              <a:t>Luhačovicko</a:t>
            </a:r>
            <a:r>
              <a:rPr lang="cs-CZ" sz="1200" dirty="0"/>
              <a:t>, okolí Uherského Hradiště, Valašské Klobouky a okolí)  </a:t>
            </a:r>
          </a:p>
          <a:p>
            <a:pPr marL="171450" indent="-171450"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cs-CZ" sz="1200" dirty="0"/>
              <a:t>Reklamní předměty k projektu </a:t>
            </a:r>
          </a:p>
          <a:p>
            <a:r>
              <a:rPr lang="cs-CZ" sz="1200" dirty="0"/>
              <a:t>--------------------------------------------------------------------------------------------------------------------------------------------------------------</a:t>
            </a:r>
          </a:p>
          <a:p>
            <a:pPr>
              <a:spcBef>
                <a:spcPts val="0"/>
              </a:spcBef>
            </a:pPr>
            <a:r>
              <a:rPr lang="cs-CZ" sz="1200" dirty="0"/>
              <a:t>Zpracován nový projekt do INTEREG Slovensko – Česká republika, předložen v září</a:t>
            </a:r>
          </a:p>
          <a:p>
            <a:pPr>
              <a:spcBef>
                <a:spcPts val="0"/>
              </a:spcBef>
            </a:pPr>
            <a:r>
              <a:rPr lang="cs-CZ" sz="1200" b="1" dirty="0"/>
              <a:t>12 měsíců ve Zlínském a Trenčínském kraji</a:t>
            </a:r>
          </a:p>
          <a:p>
            <a:pPr marL="171450" indent="-171450"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cs-CZ" sz="1200" dirty="0"/>
              <a:t>Nyní ve fázi druhého hodnocení</a:t>
            </a:r>
          </a:p>
        </p:txBody>
      </p:sp>
    </p:spTree>
    <p:extLst>
      <p:ext uri="{BB962C8B-B14F-4D97-AF65-F5344CB8AC3E}">
        <p14:creationId xmlns:p14="http://schemas.microsoft.com/office/powerpoint/2010/main" val="361102888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text 1">
            <a:extLst>
              <a:ext uri="{FF2B5EF4-FFF2-40B4-BE49-F238E27FC236}">
                <a16:creationId xmlns:a16="http://schemas.microsoft.com/office/drawing/2014/main" id="{FE279F42-0C58-7B07-22D5-F27A60CB2771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977900" y="601860"/>
            <a:ext cx="9382504" cy="507831"/>
          </a:xfrm>
        </p:spPr>
        <p:txBody>
          <a:bodyPr/>
          <a:lstStyle/>
          <a:p>
            <a:r>
              <a:rPr lang="cs-CZ" dirty="0"/>
              <a:t>Na čem pracujeme v roce 2024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02A77274-80DF-73D0-2890-29AD2099FE68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976288" y="1756451"/>
            <a:ext cx="9452601" cy="4415248"/>
          </a:xfrm>
        </p:spPr>
        <p:txBody>
          <a:bodyPr/>
          <a:lstStyle/>
          <a:p>
            <a:pPr marL="171450" indent="-171450">
              <a:lnSpc>
                <a:spcPct val="107000"/>
              </a:lnSpc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cs-CZ" sz="2000" b="1" kern="1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Priorita 2. Destinační management</a:t>
            </a:r>
          </a:p>
          <a:p>
            <a:pPr marL="171450" indent="-171450">
              <a:lnSpc>
                <a:spcPct val="107000"/>
              </a:lnSpc>
              <a:spcBef>
                <a:spcPts val="0"/>
              </a:spcBef>
              <a:buFont typeface="Arial" panose="020B0604020202020204" pitchFamily="34" charset="0"/>
              <a:buChar char="•"/>
            </a:pPr>
            <a:endParaRPr lang="cs-CZ" sz="2000" b="1" kern="1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171450" indent="-171450">
              <a:lnSpc>
                <a:spcPct val="107000"/>
              </a:lnSpc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cs-CZ" sz="2000" b="1" kern="1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Strategie činnosti CCRVM 2025-2030</a:t>
            </a:r>
          </a:p>
          <a:p>
            <a:pPr marL="171450" indent="-171450">
              <a:lnSpc>
                <a:spcPct val="107000"/>
              </a:lnSpc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cs-CZ" sz="2000" b="1" kern="1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Šetření zájmu domácích návštěvníků </a:t>
            </a:r>
            <a:r>
              <a:rPr lang="cs-CZ" sz="2000" kern="1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v rámci veletrhů CR</a:t>
            </a:r>
          </a:p>
          <a:p>
            <a:pPr marL="171450" indent="-171450">
              <a:lnSpc>
                <a:spcPct val="107000"/>
              </a:lnSpc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cs-CZ" sz="2000" kern="1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Komunikace s partnery</a:t>
            </a:r>
          </a:p>
          <a:p>
            <a:pPr marL="171450" indent="-171450">
              <a:lnSpc>
                <a:spcPct val="107000"/>
              </a:lnSpc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cs-CZ" sz="2000" kern="1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Vzdělávací akce</a:t>
            </a:r>
          </a:p>
          <a:p>
            <a:pPr marL="171450" indent="-171450">
              <a:lnSpc>
                <a:spcPct val="107000"/>
              </a:lnSpc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cs-CZ" sz="2000" kern="1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Mapování regionálních řemesel a potravin – využití v CR</a:t>
            </a:r>
          </a:p>
          <a:p>
            <a:pPr>
              <a:lnSpc>
                <a:spcPct val="107000"/>
              </a:lnSpc>
              <a:spcBef>
                <a:spcPts val="0"/>
              </a:spcBef>
            </a:pPr>
            <a:endParaRPr lang="cs-CZ" sz="2000" kern="1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171450" indent="-171450">
              <a:lnSpc>
                <a:spcPct val="107000"/>
              </a:lnSpc>
              <a:spcBef>
                <a:spcPts val="0"/>
              </a:spcBef>
              <a:buFont typeface="Arial" panose="020B0604020202020204" pitchFamily="34" charset="0"/>
              <a:buChar char="•"/>
            </a:pPr>
            <a:endParaRPr lang="cs-CZ" sz="2000" kern="1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171450" indent="-171450">
              <a:lnSpc>
                <a:spcPct val="107000"/>
              </a:lnSpc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cs-CZ" sz="2000" b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Projekty</a:t>
            </a:r>
            <a:r>
              <a:rPr lang="cs-CZ" sz="20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: </a:t>
            </a:r>
          </a:p>
          <a:p>
            <a:pPr marL="171450" indent="-171450">
              <a:lnSpc>
                <a:spcPct val="107000"/>
              </a:lnSpc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cs-CZ" sz="2000" kern="1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v hodnocení projekt </a:t>
            </a:r>
            <a:r>
              <a:rPr lang="cs-CZ" sz="20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INTERREG – „12 měsíců“ </a:t>
            </a:r>
          </a:p>
          <a:p>
            <a:pPr marL="171450" indent="-171450">
              <a:lnSpc>
                <a:spcPct val="107000"/>
              </a:lnSpc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cs-CZ" sz="20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zpracován a předložen projekt do NPPCR - „Východní Morava – region v pohybu“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cs-CZ" sz="1200" dirty="0"/>
          </a:p>
        </p:txBody>
      </p:sp>
    </p:spTree>
    <p:extLst>
      <p:ext uri="{BB962C8B-B14F-4D97-AF65-F5344CB8AC3E}">
        <p14:creationId xmlns:p14="http://schemas.microsoft.com/office/powerpoint/2010/main" val="36297406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BD85878-286E-0DB8-9AF5-728909A4541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text 1">
            <a:extLst>
              <a:ext uri="{FF2B5EF4-FFF2-40B4-BE49-F238E27FC236}">
                <a16:creationId xmlns:a16="http://schemas.microsoft.com/office/drawing/2014/main" id="{2DDD116E-285F-9E31-812B-F46B9E9B64A5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977900" y="601860"/>
            <a:ext cx="9382504" cy="507831"/>
          </a:xfrm>
        </p:spPr>
        <p:txBody>
          <a:bodyPr/>
          <a:lstStyle/>
          <a:p>
            <a:r>
              <a:rPr lang="cs-CZ" dirty="0"/>
              <a:t>Na čem pracujeme v roce 2024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76C19044-89FA-6899-2A8B-76BB96750A31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976288" y="1756451"/>
            <a:ext cx="9452601" cy="4019755"/>
          </a:xfrm>
        </p:spPr>
        <p:txBody>
          <a:bodyPr/>
          <a:lstStyle/>
          <a:p>
            <a:pPr>
              <a:lnSpc>
                <a:spcPct val="107000"/>
              </a:lnSpc>
              <a:spcBef>
                <a:spcPts val="0"/>
              </a:spcBef>
            </a:pPr>
            <a:r>
              <a:rPr lang="cs-CZ" sz="1800" b="1" kern="1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Priorita 2. Destinační marketing</a:t>
            </a:r>
          </a:p>
          <a:p>
            <a:pPr marL="171450" indent="-171450">
              <a:lnSpc>
                <a:spcPct val="107000"/>
              </a:lnSpc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cs-CZ" sz="1800" b="1" kern="1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Hlavní propagovaná t</a:t>
            </a:r>
            <a:r>
              <a:rPr lang="cs-CZ" sz="1800" b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émata: „</a:t>
            </a:r>
            <a:r>
              <a:rPr lang="cs-CZ" sz="18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Baťův region“, aktivní turistika cyklo a pěší a wellness</a:t>
            </a:r>
          </a:p>
          <a:p>
            <a:pPr marL="171450" indent="-171450">
              <a:lnSpc>
                <a:spcPct val="107000"/>
              </a:lnSpc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cs-CZ" sz="1800" b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Cílové destinace: </a:t>
            </a:r>
            <a:r>
              <a:rPr lang="cs-CZ" sz="1800" kern="1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Česká republika</a:t>
            </a:r>
            <a:r>
              <a:rPr lang="cs-CZ" sz="18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a Slovensko, okrajově Polsko</a:t>
            </a:r>
            <a:r>
              <a:rPr lang="cs-CZ" sz="1800" kern="1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a </a:t>
            </a:r>
            <a:r>
              <a:rPr lang="cs-CZ" sz="18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na základě statistik i Německo</a:t>
            </a:r>
          </a:p>
          <a:p>
            <a:pPr marL="171450" indent="-171450">
              <a:lnSpc>
                <a:spcPct val="107000"/>
              </a:lnSpc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cs-CZ" sz="18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Podpora především </a:t>
            </a:r>
            <a:r>
              <a:rPr lang="cs-CZ" sz="1800" b="1" kern="1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vedlejší</a:t>
            </a:r>
            <a:r>
              <a:rPr lang="cs-CZ" sz="1800" b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sezóny</a:t>
            </a:r>
          </a:p>
          <a:p>
            <a:pPr marL="171450" indent="-171450">
              <a:lnSpc>
                <a:spcPct val="107000"/>
              </a:lnSpc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cs-CZ" sz="18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Zaměření na </a:t>
            </a:r>
            <a:r>
              <a:rPr lang="cs-CZ" sz="1800" b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online</a:t>
            </a:r>
            <a:r>
              <a:rPr lang="cs-CZ" sz="18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kampaně, </a:t>
            </a:r>
            <a:r>
              <a:rPr lang="cs-CZ" sz="1800" b="1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press</a:t>
            </a:r>
            <a:r>
              <a:rPr lang="cs-CZ" sz="1800" b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cs-CZ" sz="1800" b="1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tripy</a:t>
            </a:r>
            <a:r>
              <a:rPr lang="cs-CZ" sz="1800" b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cs-CZ" sz="18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(vytváření kontaktů s novináři)</a:t>
            </a:r>
          </a:p>
          <a:p>
            <a:pPr marL="171450" indent="-171450">
              <a:lnSpc>
                <a:spcPct val="107000"/>
              </a:lnSpc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cs-CZ" sz="1800" b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Televize a rozhlas </a:t>
            </a:r>
            <a:r>
              <a:rPr lang="cs-CZ" sz="18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– ČT – Bludiště, Stezka Českem, </a:t>
            </a:r>
            <a:r>
              <a:rPr lang="cs-CZ" sz="18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Cyklotoulky</a:t>
            </a:r>
            <a:r>
              <a:rPr lang="cs-CZ" sz="18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…</a:t>
            </a:r>
          </a:p>
          <a:p>
            <a:pPr marL="171450" indent="-171450">
              <a:lnSpc>
                <a:spcPct val="107000"/>
              </a:lnSpc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cs-CZ" sz="1800" b="1" kern="1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Články</a:t>
            </a:r>
            <a:r>
              <a:rPr lang="cs-CZ" sz="1800" b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tisku</a:t>
            </a:r>
            <a:r>
              <a:rPr lang="cs-CZ" sz="18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– celostátní média, lifestyle magazíny, palubní magazíny – Leo Express, </a:t>
            </a:r>
            <a:r>
              <a:rPr lang="cs-CZ" sz="18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My</a:t>
            </a:r>
            <a:r>
              <a:rPr lang="cs-CZ" sz="1800" kern="1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W</a:t>
            </a:r>
            <a:r>
              <a:rPr lang="cs-CZ" sz="18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ings</a:t>
            </a:r>
            <a:r>
              <a:rPr lang="cs-CZ" sz="18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…</a:t>
            </a:r>
          </a:p>
          <a:p>
            <a:pPr marL="171450" indent="-171450">
              <a:lnSpc>
                <a:spcPct val="107000"/>
              </a:lnSpc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cs-CZ" sz="1800" b="1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Outdoor</a:t>
            </a:r>
            <a:r>
              <a:rPr lang="cs-CZ" sz="18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kampaň (jaro a podzim)</a:t>
            </a:r>
          </a:p>
          <a:p>
            <a:pPr marL="171450" indent="-171450">
              <a:lnSpc>
                <a:spcPct val="107000"/>
              </a:lnSpc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cs-CZ" sz="1800" b="1" kern="1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Tiskoviny</a:t>
            </a:r>
            <a:r>
              <a:rPr lang="cs-CZ" sz="1800" kern="1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: aktualizace a dotisk „Baťa nejsou jenom boty“, Turistický průvodce VM, nabídka pro firemní turistiku, příp. gastro průvodce</a:t>
            </a:r>
          </a:p>
          <a:p>
            <a:pPr marL="171450" indent="-171450">
              <a:lnSpc>
                <a:spcPct val="107000"/>
              </a:lnSpc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cs-CZ" sz="1800" b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Video</a:t>
            </a:r>
            <a:r>
              <a:rPr lang="cs-CZ" sz="18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prezentace regionu</a:t>
            </a:r>
          </a:p>
          <a:p>
            <a:pPr marL="171450" indent="-171450">
              <a:lnSpc>
                <a:spcPct val="107000"/>
              </a:lnSpc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cs-CZ" sz="1800" b="1" kern="1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Chutě Zlínského kraje, </a:t>
            </a:r>
            <a:r>
              <a:rPr lang="cs-CZ" sz="1800" kern="1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turistická nabídka regionu v Kroměříži, ve spolupráci se ZK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cs-CZ" sz="1200" dirty="0"/>
          </a:p>
        </p:txBody>
      </p:sp>
    </p:spTree>
    <p:extLst>
      <p:ext uri="{BB962C8B-B14F-4D97-AF65-F5344CB8AC3E}">
        <p14:creationId xmlns:p14="http://schemas.microsoft.com/office/powerpoint/2010/main" val="3715731661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text 1">
            <a:extLst>
              <a:ext uri="{FF2B5EF4-FFF2-40B4-BE49-F238E27FC236}">
                <a16:creationId xmlns:a16="http://schemas.microsoft.com/office/drawing/2014/main" id="{FE279F42-0C58-7B07-22D5-F27A60CB2771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670035" y="601860"/>
            <a:ext cx="9979572" cy="507831"/>
          </a:xfrm>
        </p:spPr>
        <p:txBody>
          <a:bodyPr/>
          <a:lstStyle/>
          <a:p>
            <a:r>
              <a:rPr lang="cs-CZ" dirty="0"/>
              <a:t>Spolupráce - podmínka rozvoje cestovního ruchu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02A77274-80DF-73D0-2890-29AD2099FE68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976289" y="1756451"/>
            <a:ext cx="8721384" cy="3982822"/>
          </a:xfrm>
        </p:spPr>
        <p:txBody>
          <a:bodyPr/>
          <a:lstStyle/>
          <a:p>
            <a:pPr marL="342900" indent="-342900"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cs-CZ" sz="2200" dirty="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Komunikujeme a spolupracujeme</a:t>
            </a:r>
          </a:p>
          <a:p>
            <a:pPr marL="285750" indent="-285750"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cs-CZ" sz="2200" dirty="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Společně tvoříme turistickou nabídku</a:t>
            </a:r>
          </a:p>
          <a:p>
            <a:pPr marL="285750" indent="-285750"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cs-CZ" sz="2200" dirty="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Sledujeme potřeby regionu </a:t>
            </a:r>
          </a:p>
          <a:p>
            <a:pPr marL="285750" indent="-285750"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cs-CZ" sz="22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Vytváříme síť partnerů cestovního ruchu </a:t>
            </a:r>
          </a:p>
          <a:p>
            <a:pPr marL="285750" indent="-285750"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cs-CZ" sz="22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Koordinujeme výstupy a aktivity </a:t>
            </a:r>
          </a:p>
          <a:p>
            <a:pPr marL="285750" indent="-285750"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cs-CZ" sz="2200" dirty="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S</a:t>
            </a:r>
            <a:r>
              <a:rPr lang="cs-CZ" sz="22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družujeme prostředky</a:t>
            </a:r>
          </a:p>
          <a:p>
            <a:pPr marL="285750" indent="-285750">
              <a:spcBef>
                <a:spcPts val="0"/>
              </a:spcBef>
              <a:buFont typeface="Arial" panose="020B0604020202020204" pitchFamily="34" charset="0"/>
              <a:buChar char="•"/>
            </a:pPr>
            <a:endParaRPr lang="cs-CZ" sz="1200" dirty="0">
              <a:effectLst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cs-CZ" sz="2800" dirty="0">
                <a:solidFill>
                  <a:srgbClr val="C00000"/>
                </a:solidFill>
                <a:ea typeface="Times New Roman" panose="02020603050405020304" pitchFamily="18" charset="0"/>
              </a:rPr>
              <a:t>Společně </a:t>
            </a:r>
            <a:r>
              <a:rPr lang="cs-CZ" sz="2800">
                <a:solidFill>
                  <a:srgbClr val="C00000"/>
                </a:solidFill>
                <a:ea typeface="Times New Roman" panose="02020603050405020304" pitchFamily="18" charset="0"/>
              </a:rPr>
              <a:t>jsme více vidět !</a:t>
            </a:r>
            <a:endParaRPr lang="cs-CZ" sz="2800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90580862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280D7285-4B6E-4381-B96A-A127813D4413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3375025" y="3202262"/>
            <a:ext cx="5441950" cy="646331"/>
          </a:xfrm>
        </p:spPr>
        <p:txBody>
          <a:bodyPr/>
          <a:lstStyle/>
          <a:p>
            <a:r>
              <a:rPr lang="cs-CZ" dirty="0"/>
              <a:t>Opravdová dovolená!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19FA282-1CE9-4964-8A17-97E1AFE9030D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US" dirty="0" err="1"/>
              <a:t>Děkujeme</a:t>
            </a:r>
            <a:r>
              <a:rPr lang="en-US" dirty="0"/>
              <a:t> za </a:t>
            </a:r>
            <a:r>
              <a:rPr lang="en-US" dirty="0" err="1"/>
              <a:t>pozornost</a:t>
            </a:r>
            <a:endParaRPr lang="en-US" dirty="0"/>
          </a:p>
        </p:txBody>
      </p:sp>
      <p:pic>
        <p:nvPicPr>
          <p:cNvPr id="4" name="Obrázek 3" descr="Obsah obrázku text, Písmo, Grafika, grafický design&#10;&#10;Popis byl vytvořen automaticky">
            <a:extLst>
              <a:ext uri="{FF2B5EF4-FFF2-40B4-BE49-F238E27FC236}">
                <a16:creationId xmlns:a16="http://schemas.microsoft.com/office/drawing/2014/main" id="{9AE1C52B-3F89-E093-02DE-BB57F80031D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29940" y="5937972"/>
            <a:ext cx="1921790" cy="5591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6428547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Office">
  <a:themeElements>
    <a:clrScheme name="Vychodni Moravia template">
      <a:dk1>
        <a:srgbClr val="0D0D0D"/>
      </a:dk1>
      <a:lt1>
        <a:srgbClr val="FFFFFF"/>
      </a:lt1>
      <a:dk2>
        <a:srgbClr val="AF1922"/>
      </a:dk2>
      <a:lt2>
        <a:srgbClr val="FFFFFF"/>
      </a:lt2>
      <a:accent1>
        <a:srgbClr val="AF1922"/>
      </a:accent1>
      <a:accent2>
        <a:srgbClr val="686767"/>
      </a:accent2>
      <a:accent3>
        <a:srgbClr val="A7A7A7"/>
      </a:accent3>
      <a:accent4>
        <a:srgbClr val="FFFFFF"/>
      </a:accent4>
      <a:accent5>
        <a:srgbClr val="FFFFFF"/>
      </a:accent5>
      <a:accent6>
        <a:srgbClr val="FFFFFF"/>
      </a:accent6>
      <a:hlink>
        <a:srgbClr val="48A1FA"/>
      </a:hlink>
      <a:folHlink>
        <a:srgbClr val="C490AA"/>
      </a:folHlink>
    </a:clrScheme>
    <a:fontScheme name="Vychodni Moravia template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2" id="{360FDF01-5B7C-4284-80CD-D3CB7701FE32}" vid="{A6B9C5AF-536D-4C57-9EFE-D80DBFC8BDC2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Template-Vychodni-Moravia</Template>
  <TotalTime>17970</TotalTime>
  <Words>2062</Words>
  <Application>Microsoft Office PowerPoint</Application>
  <PresentationFormat>Širokoúhlá obrazovka</PresentationFormat>
  <Paragraphs>247</Paragraphs>
  <Slides>27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5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27</vt:i4>
      </vt:variant>
    </vt:vector>
  </HeadingPairs>
  <TitlesOfParts>
    <vt:vector size="33" baseType="lpstr">
      <vt:lpstr>Calibri</vt:lpstr>
      <vt:lpstr>HelveticaNeueLT Com 55 Roman</vt:lpstr>
      <vt:lpstr>Arial</vt:lpstr>
      <vt:lpstr>Symbol</vt:lpstr>
      <vt:lpstr>Times New Roman</vt:lpstr>
      <vt:lpstr>Motiv Office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Petra Zítková</dc:creator>
  <cp:lastModifiedBy>Martin Peterka</cp:lastModifiedBy>
  <cp:revision>201</cp:revision>
  <cp:lastPrinted>2024-02-26T10:49:03Z</cp:lastPrinted>
  <dcterms:created xsi:type="dcterms:W3CDTF">2023-02-13T07:55:45Z</dcterms:created>
  <dcterms:modified xsi:type="dcterms:W3CDTF">2024-02-27T06:18:36Z</dcterms:modified>
</cp:coreProperties>
</file>