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drawings/drawing1.xml" ContentType="application/vnd.openxmlformats-officedocument.drawingml.chartshapes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charts/chart20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charts/chart21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charts/chart22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charts/chart23.xml" ContentType="application/vnd.openxmlformats-officedocument.drawingml.chart+xml"/>
  <Override PartName="/ppt/charts/style23.xml" ContentType="application/vnd.ms-office.chartstyle+xml"/>
  <Override PartName="/ppt/charts/colors23.xml" ContentType="application/vnd.ms-office.chartcolorstyle+xml"/>
  <Override PartName="/ppt/charts/chart24.xml" ContentType="application/vnd.openxmlformats-officedocument.drawingml.chart+xml"/>
  <Override PartName="/ppt/charts/style24.xml" ContentType="application/vnd.ms-office.chartstyle+xml"/>
  <Override PartName="/ppt/charts/colors24.xml" ContentType="application/vnd.ms-office.chartcolorstyle+xml"/>
  <Override PartName="/ppt/charts/chart25.xml" ContentType="application/vnd.openxmlformats-officedocument.drawingml.chart+xml"/>
  <Override PartName="/ppt/charts/style25.xml" ContentType="application/vnd.ms-office.chartstyle+xml"/>
  <Override PartName="/ppt/charts/colors25.xml" ContentType="application/vnd.ms-office.chartcolorstyle+xml"/>
  <Override PartName="/ppt/charts/chart26.xml" ContentType="application/vnd.openxmlformats-officedocument.drawingml.chart+xml"/>
  <Override PartName="/ppt/charts/style26.xml" ContentType="application/vnd.ms-office.chartstyle+xml"/>
  <Override PartName="/ppt/charts/colors26.xml" ContentType="application/vnd.ms-office.chartcolorstyle+xml"/>
  <Override PartName="/ppt/charts/chart27.xml" ContentType="application/vnd.openxmlformats-officedocument.drawingml.chart+xml"/>
  <Override PartName="/ppt/charts/style27.xml" ContentType="application/vnd.ms-office.chartstyle+xml"/>
  <Override PartName="/ppt/charts/colors27.xml" ContentType="application/vnd.ms-office.chartcolorstyle+xml"/>
  <Override PartName="/ppt/charts/chart28.xml" ContentType="application/vnd.openxmlformats-officedocument.drawingml.chart+xml"/>
  <Override PartName="/ppt/charts/style28.xml" ContentType="application/vnd.ms-office.chartstyle+xml"/>
  <Override PartName="/ppt/charts/colors28.xml" ContentType="application/vnd.ms-office.chartcolorstyle+xml"/>
  <Override PartName="/ppt/charts/chart29.xml" ContentType="application/vnd.openxmlformats-officedocument.drawingml.chart+xml"/>
  <Override PartName="/ppt/charts/style29.xml" ContentType="application/vnd.ms-office.chartstyle+xml"/>
  <Override PartName="/ppt/charts/colors29.xml" ContentType="application/vnd.ms-office.chartcolorstyle+xml"/>
  <Override PartName="/ppt/charts/chart30.xml" ContentType="application/vnd.openxmlformats-officedocument.drawingml.chart+xml"/>
  <Override PartName="/ppt/charts/style30.xml" ContentType="application/vnd.ms-office.chartstyle+xml"/>
  <Override PartName="/ppt/charts/colors30.xml" ContentType="application/vnd.ms-office.chartcolorstyle+xml"/>
  <Override PartName="/ppt/charts/chart31.xml" ContentType="application/vnd.openxmlformats-officedocument.drawingml.chart+xml"/>
  <Override PartName="/ppt/charts/style31.xml" ContentType="application/vnd.ms-office.chartstyle+xml"/>
  <Override PartName="/ppt/charts/colors3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1"/>
  </p:notesMasterIdLst>
  <p:handoutMasterIdLst>
    <p:handoutMasterId r:id="rId62"/>
  </p:handoutMasterIdLst>
  <p:sldIdLst>
    <p:sldId id="829" r:id="rId2"/>
    <p:sldId id="906" r:id="rId3"/>
    <p:sldId id="925" r:id="rId4"/>
    <p:sldId id="899" r:id="rId5"/>
    <p:sldId id="831" r:id="rId6"/>
    <p:sldId id="895" r:id="rId7"/>
    <p:sldId id="876" r:id="rId8"/>
    <p:sldId id="892" r:id="rId9"/>
    <p:sldId id="887" r:id="rId10"/>
    <p:sldId id="891" r:id="rId11"/>
    <p:sldId id="886" r:id="rId12"/>
    <p:sldId id="894" r:id="rId13"/>
    <p:sldId id="907" r:id="rId14"/>
    <p:sldId id="908" r:id="rId15"/>
    <p:sldId id="881" r:id="rId16"/>
    <p:sldId id="893" r:id="rId17"/>
    <p:sldId id="934" r:id="rId18"/>
    <p:sldId id="929" r:id="rId19"/>
    <p:sldId id="930" r:id="rId20"/>
    <p:sldId id="877" r:id="rId21"/>
    <p:sldId id="878" r:id="rId22"/>
    <p:sldId id="897" r:id="rId23"/>
    <p:sldId id="896" r:id="rId24"/>
    <p:sldId id="880" r:id="rId25"/>
    <p:sldId id="941" r:id="rId26"/>
    <p:sldId id="882" r:id="rId27"/>
    <p:sldId id="931" r:id="rId28"/>
    <p:sldId id="883" r:id="rId29"/>
    <p:sldId id="943" r:id="rId30"/>
    <p:sldId id="898" r:id="rId31"/>
    <p:sldId id="932" r:id="rId32"/>
    <p:sldId id="885" r:id="rId33"/>
    <p:sldId id="935" r:id="rId34"/>
    <p:sldId id="940" r:id="rId35"/>
    <p:sldId id="938" r:id="rId36"/>
    <p:sldId id="933" r:id="rId37"/>
    <p:sldId id="939" r:id="rId38"/>
    <p:sldId id="702" r:id="rId39"/>
    <p:sldId id="867" r:id="rId40"/>
    <p:sldId id="946" r:id="rId41"/>
    <p:sldId id="921" r:id="rId42"/>
    <p:sldId id="942" r:id="rId43"/>
    <p:sldId id="922" r:id="rId44"/>
    <p:sldId id="905" r:id="rId45"/>
    <p:sldId id="901" r:id="rId46"/>
    <p:sldId id="911" r:id="rId47"/>
    <p:sldId id="912" r:id="rId48"/>
    <p:sldId id="900" r:id="rId49"/>
    <p:sldId id="909" r:id="rId50"/>
    <p:sldId id="910" r:id="rId51"/>
    <p:sldId id="902" r:id="rId52"/>
    <p:sldId id="913" r:id="rId53"/>
    <p:sldId id="915" r:id="rId54"/>
    <p:sldId id="904" r:id="rId55"/>
    <p:sldId id="918" r:id="rId56"/>
    <p:sldId id="919" r:id="rId57"/>
    <p:sldId id="920" r:id="rId58"/>
    <p:sldId id="944" r:id="rId59"/>
    <p:sldId id="777" r:id="rId60"/>
  </p:sldIdLst>
  <p:sldSz cx="9144000" cy="6858000" type="screen4x3"/>
  <p:notesSz cx="6797675" cy="987266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0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2FA010"/>
    <a:srgbClr val="004C22"/>
    <a:srgbClr val="FCA60C"/>
    <a:srgbClr val="820000"/>
    <a:srgbClr val="FF8029"/>
    <a:srgbClr val="D60000"/>
    <a:srgbClr val="FF4343"/>
    <a:srgbClr val="FF717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77" autoAdjust="0"/>
    <p:restoredTop sz="99825" autoAdjust="0"/>
  </p:normalViewPr>
  <p:slideViewPr>
    <p:cSldViewPr snapToGrid="0">
      <p:cViewPr varScale="1">
        <p:scale>
          <a:sx n="113" d="100"/>
          <a:sy n="113" d="100"/>
        </p:scale>
        <p:origin x="1836" y="7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-3180" y="-84"/>
      </p:cViewPr>
      <p:guideLst>
        <p:guide orient="horz" pos="3110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chartUserShapes" Target="../drawings/drawing1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8.xlsx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9.xlsx"/><Relationship Id="rId2" Type="http://schemas.microsoft.com/office/2011/relationships/chartColorStyle" Target="colors20.xml"/><Relationship Id="rId1" Type="http://schemas.microsoft.com/office/2011/relationships/chartStyle" Target="style20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0.xlsx"/><Relationship Id="rId2" Type="http://schemas.microsoft.com/office/2011/relationships/chartColorStyle" Target="colors21.xml"/><Relationship Id="rId1" Type="http://schemas.microsoft.com/office/2011/relationships/chartStyle" Target="style21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1.xlsx"/><Relationship Id="rId2" Type="http://schemas.microsoft.com/office/2011/relationships/chartColorStyle" Target="colors22.xml"/><Relationship Id="rId1" Type="http://schemas.microsoft.com/office/2011/relationships/chartStyle" Target="style22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2.xlsx"/><Relationship Id="rId2" Type="http://schemas.microsoft.com/office/2011/relationships/chartColorStyle" Target="colors23.xml"/><Relationship Id="rId1" Type="http://schemas.microsoft.com/office/2011/relationships/chartStyle" Target="style23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3.xlsx"/><Relationship Id="rId2" Type="http://schemas.microsoft.com/office/2011/relationships/chartColorStyle" Target="colors24.xml"/><Relationship Id="rId1" Type="http://schemas.microsoft.com/office/2011/relationships/chartStyle" Target="style24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4.xlsx"/><Relationship Id="rId2" Type="http://schemas.microsoft.com/office/2011/relationships/chartColorStyle" Target="colors25.xml"/><Relationship Id="rId1" Type="http://schemas.microsoft.com/office/2011/relationships/chartStyle" Target="style25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5.xlsx"/><Relationship Id="rId2" Type="http://schemas.microsoft.com/office/2011/relationships/chartColorStyle" Target="colors26.xml"/><Relationship Id="rId1" Type="http://schemas.microsoft.com/office/2011/relationships/chartStyle" Target="style26.xm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6.xlsx"/><Relationship Id="rId2" Type="http://schemas.microsoft.com/office/2011/relationships/chartColorStyle" Target="colors27.xml"/><Relationship Id="rId1" Type="http://schemas.microsoft.com/office/2011/relationships/chartStyle" Target="style27.xml"/></Relationships>
</file>

<file path=ppt/charts/_rels/chart2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7.xlsx"/><Relationship Id="rId2" Type="http://schemas.microsoft.com/office/2011/relationships/chartColorStyle" Target="colors28.xml"/><Relationship Id="rId1" Type="http://schemas.microsoft.com/office/2011/relationships/chartStyle" Target="style28.xml"/></Relationships>
</file>

<file path=ppt/charts/_rels/chart2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8.xlsx"/><Relationship Id="rId2" Type="http://schemas.microsoft.com/office/2011/relationships/chartColorStyle" Target="colors29.xml"/><Relationship Id="rId1" Type="http://schemas.microsoft.com/office/2011/relationships/chartStyle" Target="style29.xml"/></Relationships>
</file>

<file path=ppt/charts/_rels/chart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9.xlsx"/><Relationship Id="rId2" Type="http://schemas.microsoft.com/office/2011/relationships/chartColorStyle" Target="colors30.xml"/><Relationship Id="rId1" Type="http://schemas.microsoft.com/office/2011/relationships/chartStyle" Target="style30.xml"/></Relationships>
</file>

<file path=ppt/charts/_rels/chart3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0.xlsx"/><Relationship Id="rId2" Type="http://schemas.microsoft.com/office/2011/relationships/chartColorStyle" Target="colors31.xml"/><Relationship Id="rId1" Type="http://schemas.microsoft.com/office/2011/relationships/chartStyle" Target="style3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0660266606123009"/>
          <c:y val="3.2234030599024577E-2"/>
          <c:w val="0.72105160019919823"/>
          <c:h val="0.8943554451399642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(n=403)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51-100 km</c:v>
                </c:pt>
                <c:pt idx="1">
                  <c:v>nad 100 km</c:v>
                </c:pt>
              </c:strCache>
            </c:strRef>
          </c:cat>
          <c:val>
            <c:numRef>
              <c:f>List1!$B$2:$B$3</c:f>
              <c:numCache>
                <c:formatCode>0.0%</c:formatCode>
                <c:ptCount val="2"/>
                <c:pt idx="0">
                  <c:v>0.42699999999999999</c:v>
                </c:pt>
                <c:pt idx="1">
                  <c:v>0.57299999999999995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(n=400)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51-100 km</c:v>
                </c:pt>
                <c:pt idx="1">
                  <c:v>nad 100 km</c:v>
                </c:pt>
              </c:strCache>
            </c:strRef>
          </c:cat>
          <c:val>
            <c:numRef>
              <c:f>List1!$C$2:$C$3</c:f>
              <c:numCache>
                <c:formatCode>0.0%</c:formatCode>
                <c:ptCount val="2"/>
                <c:pt idx="0">
                  <c:v>0.53300000000000003</c:v>
                </c:pt>
                <c:pt idx="1">
                  <c:v>0.46800000000000003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(n=401)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51-100 km</c:v>
                </c:pt>
                <c:pt idx="1">
                  <c:v>nad 100 km</c:v>
                </c:pt>
              </c:strCache>
            </c:strRef>
          </c:cat>
          <c:val>
            <c:numRef>
              <c:f>List1!$D$2:$D$3</c:f>
              <c:numCache>
                <c:formatCode>0.0%</c:formatCode>
                <c:ptCount val="2"/>
                <c:pt idx="0">
                  <c:v>0.73799999999999999</c:v>
                </c:pt>
                <c:pt idx="1">
                  <c:v>0.26200000000000001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(n=401)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51-100 km</c:v>
                </c:pt>
                <c:pt idx="1">
                  <c:v>nad 100 km</c:v>
                </c:pt>
              </c:strCache>
            </c:strRef>
          </c:cat>
          <c:val>
            <c:numRef>
              <c:f>List1!$E$2:$E$3</c:f>
              <c:numCache>
                <c:formatCode>0.0%</c:formatCode>
                <c:ptCount val="2"/>
                <c:pt idx="0">
                  <c:v>0.31900000000000001</c:v>
                </c:pt>
                <c:pt idx="1">
                  <c:v>0.68100000000000005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(n=1605)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51-100 km</c:v>
                </c:pt>
                <c:pt idx="1">
                  <c:v>nad 100 km</c:v>
                </c:pt>
              </c:strCache>
            </c:strRef>
          </c:cat>
          <c:val>
            <c:numRef>
              <c:f>List1!$F$2:$F$3</c:f>
              <c:numCache>
                <c:formatCode>0.0%</c:formatCode>
                <c:ptCount val="2"/>
                <c:pt idx="0">
                  <c:v>0.504</c:v>
                </c:pt>
                <c:pt idx="1">
                  <c:v>0.496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8671045294994948"/>
          <c:y val="0.29570350598729234"/>
          <c:w val="0.31002779169659822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73A-4B35-912C-59FC77CDEEC8}"/>
              </c:ext>
            </c:extLst>
          </c:dPt>
          <c:dPt>
            <c:idx val="1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DEA-4D1F-8C43-61A6C5A1E60F}"/>
              </c:ext>
            </c:extLst>
          </c:dPt>
          <c:dPt>
            <c:idx val="2"/>
            <c:bubble3D val="0"/>
            <c:spPr>
              <a:solidFill>
                <a:schemeClr val="accent6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5DEA-4D1F-8C43-61A6C5A1E60F}"/>
              </c:ext>
            </c:extLst>
          </c:dPt>
          <c:dPt>
            <c:idx val="3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DEA-4D1F-8C43-61A6C5A1E60F}"/>
              </c:ext>
            </c:extLst>
          </c:dPt>
          <c:dPt>
            <c:idx val="4"/>
            <c:bubble3D val="0"/>
            <c:spPr>
              <a:solidFill>
                <a:srgbClr val="82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5DEA-4D1F-8C43-61A6C5A1E60F}"/>
              </c:ext>
            </c:extLst>
          </c:dPt>
          <c:dPt>
            <c:idx val="5"/>
            <c:bubble3D val="0"/>
            <c:spPr>
              <a:solidFill>
                <a:schemeClr val="accent3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DEA-4D1F-8C43-61A6C5A1E60F}"/>
              </c:ext>
            </c:extLst>
          </c:dPt>
          <c:dPt>
            <c:idx val="6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5DEA-4D1F-8C43-61A6C5A1E60F}"/>
              </c:ext>
            </c:extLst>
          </c:dPt>
          <c:cat>
            <c:strRef>
              <c:f>List1!$A$2:$A$8</c:f>
              <c:strCache>
                <c:ptCount val="7"/>
                <c:pt idx="0">
                  <c:v>ZK</c:v>
                </c:pt>
                <c:pt idx="1">
                  <c:v>MSK</c:v>
                </c:pt>
                <c:pt idx="2">
                  <c:v>PHA</c:v>
                </c:pt>
                <c:pt idx="3">
                  <c:v>STRČ</c:v>
                </c:pt>
                <c:pt idx="4">
                  <c:v>JHM</c:v>
                </c:pt>
                <c:pt idx="5">
                  <c:v>OLK</c:v>
                </c:pt>
                <c:pt idx="6">
                  <c:v>VYS</c:v>
                </c:pt>
              </c:strCache>
            </c:strRef>
          </c:cat>
          <c:val>
            <c:numRef>
              <c:f>List1!$B$2:$B$8</c:f>
              <c:numCache>
                <c:formatCode>General</c:formatCode>
                <c:ptCount val="7"/>
                <c:pt idx="0">
                  <c:v>12</c:v>
                </c:pt>
                <c:pt idx="1">
                  <c:v>1</c:v>
                </c:pt>
                <c:pt idx="2">
                  <c:v>21</c:v>
                </c:pt>
                <c:pt idx="3">
                  <c:v>7</c:v>
                </c:pt>
                <c:pt idx="4">
                  <c:v>15</c:v>
                </c:pt>
                <c:pt idx="5">
                  <c:v>11</c:v>
                </c:pt>
                <c:pt idx="6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DEA-4D1F-8C43-61A6C5A1E60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8D2-4AE4-91E2-589606EC4DE6}"/>
              </c:ext>
            </c:extLst>
          </c:dPt>
          <c:dPt>
            <c:idx val="1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8D2-4AE4-91E2-589606EC4DE6}"/>
              </c:ext>
            </c:extLst>
          </c:dPt>
          <c:dPt>
            <c:idx val="2"/>
            <c:bubble3D val="0"/>
            <c:spPr>
              <a:solidFill>
                <a:schemeClr val="accent6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8D2-4AE4-91E2-589606EC4DE6}"/>
              </c:ext>
            </c:extLst>
          </c:dPt>
          <c:dPt>
            <c:idx val="3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8D2-4AE4-91E2-589606EC4DE6}"/>
              </c:ext>
            </c:extLst>
          </c:dPt>
          <c:dPt>
            <c:idx val="4"/>
            <c:bubble3D val="0"/>
            <c:spPr>
              <a:solidFill>
                <a:srgbClr val="82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A8D2-4AE4-91E2-589606EC4DE6}"/>
              </c:ext>
            </c:extLst>
          </c:dPt>
          <c:dPt>
            <c:idx val="5"/>
            <c:bubble3D val="0"/>
            <c:spPr>
              <a:solidFill>
                <a:schemeClr val="accent3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A8D2-4AE4-91E2-589606EC4DE6}"/>
              </c:ext>
            </c:extLst>
          </c:dPt>
          <c:dPt>
            <c:idx val="6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A8D2-4AE4-91E2-589606EC4DE6}"/>
              </c:ext>
            </c:extLst>
          </c:dPt>
          <c:cat>
            <c:strRef>
              <c:f>List1!$A$2:$A$8</c:f>
              <c:strCache>
                <c:ptCount val="7"/>
                <c:pt idx="0">
                  <c:v>ZK</c:v>
                </c:pt>
                <c:pt idx="1">
                  <c:v>MSK</c:v>
                </c:pt>
                <c:pt idx="2">
                  <c:v>PHA</c:v>
                </c:pt>
                <c:pt idx="3">
                  <c:v>STRČ</c:v>
                </c:pt>
                <c:pt idx="4">
                  <c:v>JHM</c:v>
                </c:pt>
                <c:pt idx="5">
                  <c:v>OLK</c:v>
                </c:pt>
                <c:pt idx="6">
                  <c:v>VYS</c:v>
                </c:pt>
              </c:strCache>
            </c:strRef>
          </c:cat>
          <c:val>
            <c:numRef>
              <c:f>List1!$B$2:$B$8</c:f>
              <c:numCache>
                <c:formatCode>General</c:formatCode>
                <c:ptCount val="7"/>
                <c:pt idx="0">
                  <c:v>34</c:v>
                </c:pt>
                <c:pt idx="1">
                  <c:v>6</c:v>
                </c:pt>
                <c:pt idx="2">
                  <c:v>3</c:v>
                </c:pt>
                <c:pt idx="3">
                  <c:v>2</c:v>
                </c:pt>
                <c:pt idx="4">
                  <c:v>42</c:v>
                </c:pt>
                <c:pt idx="5">
                  <c:v>6</c:v>
                </c:pt>
                <c:pt idx="6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A8D2-4AE4-91E2-589606EC4D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A7E-45AE-A2AE-FC0FFEAF80EF}"/>
              </c:ext>
            </c:extLst>
          </c:dPt>
          <c:dPt>
            <c:idx val="1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A7E-45AE-A2AE-FC0FFEAF80EF}"/>
              </c:ext>
            </c:extLst>
          </c:dPt>
          <c:dPt>
            <c:idx val="2"/>
            <c:bubble3D val="0"/>
            <c:spPr>
              <a:solidFill>
                <a:schemeClr val="accent6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8A7E-45AE-A2AE-FC0FFEAF80EF}"/>
              </c:ext>
            </c:extLst>
          </c:dPt>
          <c:dPt>
            <c:idx val="3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8A7E-45AE-A2AE-FC0FFEAF80EF}"/>
              </c:ext>
            </c:extLst>
          </c:dPt>
          <c:dPt>
            <c:idx val="4"/>
            <c:bubble3D val="0"/>
            <c:spPr>
              <a:solidFill>
                <a:srgbClr val="82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8A7E-45AE-A2AE-FC0FFEAF80EF}"/>
              </c:ext>
            </c:extLst>
          </c:dPt>
          <c:dPt>
            <c:idx val="5"/>
            <c:bubble3D val="0"/>
            <c:spPr>
              <a:solidFill>
                <a:schemeClr val="accent3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8A7E-45AE-A2AE-FC0FFEAF80EF}"/>
              </c:ext>
            </c:extLst>
          </c:dPt>
          <c:dPt>
            <c:idx val="6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8A7E-45AE-A2AE-FC0FFEAF80EF}"/>
              </c:ext>
            </c:extLst>
          </c:dPt>
          <c:cat>
            <c:strRef>
              <c:f>List1!$A$2:$A$8</c:f>
              <c:strCache>
                <c:ptCount val="7"/>
                <c:pt idx="0">
                  <c:v>ZK</c:v>
                </c:pt>
                <c:pt idx="1">
                  <c:v>MSK</c:v>
                </c:pt>
                <c:pt idx="2">
                  <c:v>PHA</c:v>
                </c:pt>
                <c:pt idx="3">
                  <c:v>STRČ</c:v>
                </c:pt>
                <c:pt idx="4">
                  <c:v>JHM</c:v>
                </c:pt>
                <c:pt idx="5">
                  <c:v>OLK</c:v>
                </c:pt>
                <c:pt idx="6">
                  <c:v>VYS</c:v>
                </c:pt>
              </c:strCache>
            </c:strRef>
          </c:cat>
          <c:val>
            <c:numRef>
              <c:f>List1!$B$2:$B$8</c:f>
              <c:numCache>
                <c:formatCode>General</c:formatCode>
                <c:ptCount val="7"/>
                <c:pt idx="0">
                  <c:v>23</c:v>
                </c:pt>
                <c:pt idx="1">
                  <c:v>11</c:v>
                </c:pt>
                <c:pt idx="2">
                  <c:v>6</c:v>
                </c:pt>
                <c:pt idx="3">
                  <c:v>7</c:v>
                </c:pt>
                <c:pt idx="4">
                  <c:v>18</c:v>
                </c:pt>
                <c:pt idx="5">
                  <c:v>16</c:v>
                </c:pt>
                <c:pt idx="6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8A7E-45AE-A2AE-FC0FFEAF80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9AA-4D67-AA30-0175735F74D9}"/>
              </c:ext>
            </c:extLst>
          </c:dPt>
          <c:dPt>
            <c:idx val="1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9AA-4D67-AA30-0175735F74D9}"/>
              </c:ext>
            </c:extLst>
          </c:dPt>
          <c:dPt>
            <c:idx val="2"/>
            <c:bubble3D val="0"/>
            <c:spPr>
              <a:solidFill>
                <a:schemeClr val="accent6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9AA-4D67-AA30-0175735F74D9}"/>
              </c:ext>
            </c:extLst>
          </c:dPt>
          <c:dPt>
            <c:idx val="3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9AA-4D67-AA30-0175735F74D9}"/>
              </c:ext>
            </c:extLst>
          </c:dPt>
          <c:dPt>
            <c:idx val="4"/>
            <c:bubble3D val="0"/>
            <c:spPr>
              <a:solidFill>
                <a:srgbClr val="82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29AA-4D67-AA30-0175735F74D9}"/>
              </c:ext>
            </c:extLst>
          </c:dPt>
          <c:dPt>
            <c:idx val="5"/>
            <c:bubble3D val="0"/>
            <c:spPr>
              <a:solidFill>
                <a:schemeClr val="accent3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29AA-4D67-AA30-0175735F74D9}"/>
              </c:ext>
            </c:extLst>
          </c:dPt>
          <c:dPt>
            <c:idx val="6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29AA-4D67-AA30-0175735F74D9}"/>
              </c:ext>
            </c:extLst>
          </c:dPt>
          <c:cat>
            <c:strRef>
              <c:f>List1!$A$2:$A$8</c:f>
              <c:strCache>
                <c:ptCount val="7"/>
                <c:pt idx="0">
                  <c:v>ZK</c:v>
                </c:pt>
                <c:pt idx="1">
                  <c:v>MSK</c:v>
                </c:pt>
                <c:pt idx="2">
                  <c:v>PHA</c:v>
                </c:pt>
                <c:pt idx="3">
                  <c:v>STRČ</c:v>
                </c:pt>
                <c:pt idx="4">
                  <c:v>JHM</c:v>
                </c:pt>
                <c:pt idx="5">
                  <c:v>OLK</c:v>
                </c:pt>
                <c:pt idx="6">
                  <c:v>VYS</c:v>
                </c:pt>
              </c:strCache>
            </c:strRef>
          </c:cat>
          <c:val>
            <c:numRef>
              <c:f>List1!$B$2:$B$8</c:f>
              <c:numCache>
                <c:formatCode>General</c:formatCode>
                <c:ptCount val="7"/>
                <c:pt idx="0">
                  <c:v>23</c:v>
                </c:pt>
                <c:pt idx="1">
                  <c:v>8</c:v>
                </c:pt>
                <c:pt idx="2">
                  <c:v>7</c:v>
                </c:pt>
                <c:pt idx="3">
                  <c:v>6</c:v>
                </c:pt>
                <c:pt idx="4">
                  <c:v>26</c:v>
                </c:pt>
                <c:pt idx="5">
                  <c:v>14</c:v>
                </c:pt>
                <c:pt idx="6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29AA-4D67-AA30-0175735F74D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(n=403)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List1!$A$2:$A$5</c:f>
              <c:strCache>
                <c:ptCount val="4"/>
                <c:pt idx="0">
                  <c:v>18 – 29 let</c:v>
                </c:pt>
                <c:pt idx="1">
                  <c:v>30 – 44 let</c:v>
                </c:pt>
                <c:pt idx="2">
                  <c:v>45 – 59 let</c:v>
                </c:pt>
                <c:pt idx="3">
                  <c:v>60 a více let</c:v>
                </c:pt>
              </c:strCache>
            </c:strRef>
          </c:cat>
          <c:val>
            <c:numRef>
              <c:f>List1!$B$2:$B$5</c:f>
              <c:numCache>
                <c:formatCode>0.0%</c:formatCode>
                <c:ptCount val="4"/>
                <c:pt idx="0">
                  <c:v>0.12158808933002481</c:v>
                </c:pt>
                <c:pt idx="1">
                  <c:v>0.40446650124069478</c:v>
                </c:pt>
                <c:pt idx="2">
                  <c:v>0.27047146401985112</c:v>
                </c:pt>
                <c:pt idx="3">
                  <c:v>0.20347394540942929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(n=400)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List1!$A$2:$A$5</c:f>
              <c:strCache>
                <c:ptCount val="4"/>
                <c:pt idx="0">
                  <c:v>18 – 29 let</c:v>
                </c:pt>
                <c:pt idx="1">
                  <c:v>30 – 44 let</c:v>
                </c:pt>
                <c:pt idx="2">
                  <c:v>45 – 59 let</c:v>
                </c:pt>
                <c:pt idx="3">
                  <c:v>60 a více let</c:v>
                </c:pt>
              </c:strCache>
            </c:strRef>
          </c:cat>
          <c:val>
            <c:numRef>
              <c:f>List1!$C$2:$C$5</c:f>
              <c:numCache>
                <c:formatCode>0.0%</c:formatCode>
                <c:ptCount val="4"/>
                <c:pt idx="0">
                  <c:v>6.5000000000000002E-2</c:v>
                </c:pt>
                <c:pt idx="1">
                  <c:v>0.36</c:v>
                </c:pt>
                <c:pt idx="2">
                  <c:v>0.36</c:v>
                </c:pt>
                <c:pt idx="3">
                  <c:v>0.215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(n=401)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List1!$A$2:$A$5</c:f>
              <c:strCache>
                <c:ptCount val="4"/>
                <c:pt idx="0">
                  <c:v>18 – 29 let</c:v>
                </c:pt>
                <c:pt idx="1">
                  <c:v>30 – 44 let</c:v>
                </c:pt>
                <c:pt idx="2">
                  <c:v>45 – 59 let</c:v>
                </c:pt>
                <c:pt idx="3">
                  <c:v>60 a více let</c:v>
                </c:pt>
              </c:strCache>
            </c:strRef>
          </c:cat>
          <c:val>
            <c:numRef>
              <c:f>List1!$D$2:$D$5</c:f>
              <c:numCache>
                <c:formatCode>0.0%</c:formatCode>
                <c:ptCount val="4"/>
                <c:pt idx="0">
                  <c:v>0.14214463840399003</c:v>
                </c:pt>
                <c:pt idx="1">
                  <c:v>0.39900249376558605</c:v>
                </c:pt>
                <c:pt idx="2">
                  <c:v>0.29675810473815462</c:v>
                </c:pt>
                <c:pt idx="3">
                  <c:v>0.16209476309226933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(n=401)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List1!$A$2:$A$5</c:f>
              <c:strCache>
                <c:ptCount val="4"/>
                <c:pt idx="0">
                  <c:v>18 – 29 let</c:v>
                </c:pt>
                <c:pt idx="1">
                  <c:v>30 – 44 let</c:v>
                </c:pt>
                <c:pt idx="2">
                  <c:v>45 – 59 let</c:v>
                </c:pt>
                <c:pt idx="3">
                  <c:v>60 a více let</c:v>
                </c:pt>
              </c:strCache>
            </c:strRef>
          </c:cat>
          <c:val>
            <c:numRef>
              <c:f>List1!$E$2:$E$5</c:f>
              <c:numCache>
                <c:formatCode>0.0%</c:formatCode>
                <c:ptCount val="4"/>
                <c:pt idx="0">
                  <c:v>0.16458852867830423</c:v>
                </c:pt>
                <c:pt idx="1">
                  <c:v>0.51122194513715713</c:v>
                </c:pt>
                <c:pt idx="2">
                  <c:v>0.24688279301745633</c:v>
                </c:pt>
                <c:pt idx="3">
                  <c:v>7.7306733167082295E-2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(n=1605)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List1!$A$2:$A$5</c:f>
              <c:strCache>
                <c:ptCount val="4"/>
                <c:pt idx="0">
                  <c:v>18 – 29 let</c:v>
                </c:pt>
                <c:pt idx="1">
                  <c:v>30 – 44 let</c:v>
                </c:pt>
                <c:pt idx="2">
                  <c:v>45 – 59 let</c:v>
                </c:pt>
                <c:pt idx="3">
                  <c:v>60 a více let</c:v>
                </c:pt>
              </c:strCache>
            </c:strRef>
          </c:cat>
          <c:val>
            <c:numRef>
              <c:f>List1!$F$2:$F$5</c:f>
              <c:numCache>
                <c:formatCode>0.0%</c:formatCode>
                <c:ptCount val="4"/>
                <c:pt idx="0">
                  <c:v>0.123</c:v>
                </c:pt>
                <c:pt idx="1">
                  <c:v>0.41899999999999998</c:v>
                </c:pt>
                <c:pt idx="2">
                  <c:v>0.29299999999999998</c:v>
                </c:pt>
                <c:pt idx="3">
                  <c:v>0.16400000000000001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7254901557911952"/>
          <c:y val="3.1970528358909414E-2"/>
          <c:w val="0.42418922906742812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(n=403)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bez maturity</c:v>
                </c:pt>
                <c:pt idx="1">
                  <c:v>s maturitou</c:v>
                </c:pt>
                <c:pt idx="2">
                  <c:v>vysokoškolské + VOŠ</c:v>
                </c:pt>
              </c:strCache>
            </c:strRef>
          </c:cat>
          <c:val>
            <c:numRef>
              <c:f>List1!$B$2:$B$4</c:f>
              <c:numCache>
                <c:formatCode>0.0%</c:formatCode>
                <c:ptCount val="3"/>
                <c:pt idx="0">
                  <c:v>0.127</c:v>
                </c:pt>
                <c:pt idx="1">
                  <c:v>0.60049627791563276</c:v>
                </c:pt>
                <c:pt idx="2">
                  <c:v>0.27295285359801491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(n=400)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bez maturity</c:v>
                </c:pt>
                <c:pt idx="1">
                  <c:v>s maturitou</c:v>
                </c:pt>
                <c:pt idx="2">
                  <c:v>vysokoškolské + VOŠ</c:v>
                </c:pt>
              </c:strCache>
            </c:strRef>
          </c:cat>
          <c:val>
            <c:numRef>
              <c:f>List1!$C$2:$C$4</c:f>
              <c:numCache>
                <c:formatCode>0.0%</c:formatCode>
                <c:ptCount val="3"/>
                <c:pt idx="0">
                  <c:v>9.2999999999999999E-2</c:v>
                </c:pt>
                <c:pt idx="1">
                  <c:v>0.66500000000000004</c:v>
                </c:pt>
                <c:pt idx="2">
                  <c:v>0.24249999999999999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(n=401)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bez maturity</c:v>
                </c:pt>
                <c:pt idx="1">
                  <c:v>s maturitou</c:v>
                </c:pt>
                <c:pt idx="2">
                  <c:v>vysokoškolské + VOŠ</c:v>
                </c:pt>
              </c:strCache>
            </c:strRef>
          </c:cat>
          <c:val>
            <c:numRef>
              <c:f>List1!$D$2:$D$4</c:f>
              <c:numCache>
                <c:formatCode>0.0%</c:formatCode>
                <c:ptCount val="3"/>
                <c:pt idx="0">
                  <c:v>0.12219451371571072</c:v>
                </c:pt>
                <c:pt idx="1">
                  <c:v>0.76309226932668328</c:v>
                </c:pt>
                <c:pt idx="2">
                  <c:v>0.11471321695760599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(n=401)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bez maturity</c:v>
                </c:pt>
                <c:pt idx="1">
                  <c:v>s maturitou</c:v>
                </c:pt>
                <c:pt idx="2">
                  <c:v>vysokoškolské + VOŠ</c:v>
                </c:pt>
              </c:strCache>
            </c:strRef>
          </c:cat>
          <c:val>
            <c:numRef>
              <c:f>List1!$E$2:$E$4</c:f>
              <c:numCache>
                <c:formatCode>0.0%</c:formatCode>
                <c:ptCount val="3"/>
                <c:pt idx="0">
                  <c:v>7.0000000000000007E-2</c:v>
                </c:pt>
                <c:pt idx="1">
                  <c:v>0.76309226932668328</c:v>
                </c:pt>
                <c:pt idx="2">
                  <c:v>0.16708229426433918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(n=1605)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bez maturity</c:v>
                </c:pt>
                <c:pt idx="1">
                  <c:v>s maturitou</c:v>
                </c:pt>
                <c:pt idx="2">
                  <c:v>vysokoškolské + VOŠ</c:v>
                </c:pt>
              </c:strCache>
            </c:strRef>
          </c:cat>
          <c:val>
            <c:numRef>
              <c:f>List1!$F$2:$F$4</c:f>
              <c:numCache>
                <c:formatCode>0.0%</c:formatCode>
                <c:ptCount val="3"/>
                <c:pt idx="0">
                  <c:v>0.10299999999999999</c:v>
                </c:pt>
                <c:pt idx="1">
                  <c:v>0.69799999999999995</c:v>
                </c:pt>
                <c:pt idx="2">
                  <c:v>0.19900000000000001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7254901557911952"/>
          <c:y val="0.64441710974037647"/>
          <c:w val="0.42418922906742812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(n=403)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spíše podprůměrný</c:v>
                </c:pt>
                <c:pt idx="1">
                  <c:v>přibližně na úrovni průměru</c:v>
                </c:pt>
                <c:pt idx="2">
                  <c:v>spíše nadprůměrný</c:v>
                </c:pt>
              </c:strCache>
            </c:strRef>
          </c:cat>
          <c:val>
            <c:numRef>
              <c:f>List1!$B$2:$B$4</c:f>
              <c:numCache>
                <c:formatCode>0.0%</c:formatCode>
                <c:ptCount val="3"/>
                <c:pt idx="0">
                  <c:v>4.9627791563275438E-2</c:v>
                </c:pt>
                <c:pt idx="1">
                  <c:v>0.85607940446650121</c:v>
                </c:pt>
                <c:pt idx="2">
                  <c:v>9.4292803970223313E-2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(n=400)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spíše podprůměrný</c:v>
                </c:pt>
                <c:pt idx="1">
                  <c:v>přibližně na úrovni průměru</c:v>
                </c:pt>
                <c:pt idx="2">
                  <c:v>spíše nadprůměrný</c:v>
                </c:pt>
              </c:strCache>
            </c:strRef>
          </c:cat>
          <c:val>
            <c:numRef>
              <c:f>List1!$C$2:$C$4</c:f>
              <c:numCache>
                <c:formatCode>0.0%</c:formatCode>
                <c:ptCount val="3"/>
                <c:pt idx="0">
                  <c:v>0.03</c:v>
                </c:pt>
                <c:pt idx="1">
                  <c:v>0.89</c:v>
                </c:pt>
                <c:pt idx="2">
                  <c:v>0.08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(n=401)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spíše podprůměrný</c:v>
                </c:pt>
                <c:pt idx="1">
                  <c:v>přibližně na úrovni průměru</c:v>
                </c:pt>
                <c:pt idx="2">
                  <c:v>spíše nadprůměrný</c:v>
                </c:pt>
              </c:strCache>
            </c:strRef>
          </c:cat>
          <c:val>
            <c:numRef>
              <c:f>List1!$D$2:$D$4</c:f>
              <c:numCache>
                <c:formatCode>0.0%</c:formatCode>
                <c:ptCount val="3"/>
                <c:pt idx="0">
                  <c:v>0</c:v>
                </c:pt>
                <c:pt idx="1">
                  <c:v>0.9177057356608479</c:v>
                </c:pt>
                <c:pt idx="2">
                  <c:v>8.2294264339152115E-2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(n=401)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spíše podprůměrný</c:v>
                </c:pt>
                <c:pt idx="1">
                  <c:v>přibližně na úrovni průměru</c:v>
                </c:pt>
                <c:pt idx="2">
                  <c:v>spíše nadprůměrný</c:v>
                </c:pt>
              </c:strCache>
            </c:strRef>
          </c:cat>
          <c:val>
            <c:numRef>
              <c:f>List1!$E$2:$E$4</c:f>
              <c:numCache>
                <c:formatCode>0.0%</c:formatCode>
                <c:ptCount val="3"/>
                <c:pt idx="0">
                  <c:v>4.488778054862843E-2</c:v>
                </c:pt>
                <c:pt idx="1">
                  <c:v>0.69576059850374061</c:v>
                </c:pt>
                <c:pt idx="2">
                  <c:v>0.25935162094763092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(n=1605)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spíše podprůměrný</c:v>
                </c:pt>
                <c:pt idx="1">
                  <c:v>přibližně na úrovni průměru</c:v>
                </c:pt>
                <c:pt idx="2">
                  <c:v>spíše nadprůměrný</c:v>
                </c:pt>
              </c:strCache>
            </c:strRef>
          </c:cat>
          <c:val>
            <c:numRef>
              <c:f>List1!$F$2:$F$4</c:f>
              <c:numCache>
                <c:formatCode>0.0%</c:formatCode>
                <c:ptCount val="3"/>
                <c:pt idx="0">
                  <c:v>3.1E-2</c:v>
                </c:pt>
                <c:pt idx="1">
                  <c:v>0.84</c:v>
                </c:pt>
                <c:pt idx="2">
                  <c:v>0.129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7254901557911952"/>
          <c:y val="0.64441710974037647"/>
          <c:w val="0.42418922906742812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  <c:userShapes r:id="rId4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(n=403)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List1!$A$2:$A$6</c:f>
              <c:strCache>
                <c:ptCount val="5"/>
                <c:pt idx="0">
                  <c:v>jsem zde poprvé</c:v>
                </c:pt>
                <c:pt idx="1">
                  <c:v>méně než jednou za rok</c:v>
                </c:pt>
                <c:pt idx="2">
                  <c:v>jednou za rok</c:v>
                </c:pt>
                <c:pt idx="3">
                  <c:v>několikrát ročně</c:v>
                </c:pt>
                <c:pt idx="4">
                  <c:v>minimálně 1x měsíčně</c:v>
                </c:pt>
              </c:strCache>
            </c:strRef>
          </c:cat>
          <c:val>
            <c:numRef>
              <c:f>List1!$B$2:$B$6</c:f>
              <c:numCache>
                <c:formatCode>0.0%</c:formatCode>
                <c:ptCount val="5"/>
                <c:pt idx="0">
                  <c:v>0.124</c:v>
                </c:pt>
                <c:pt idx="1">
                  <c:v>0.216</c:v>
                </c:pt>
                <c:pt idx="2">
                  <c:v>0.11910669975186104</c:v>
                </c:pt>
                <c:pt idx="3">
                  <c:v>0.499</c:v>
                </c:pt>
                <c:pt idx="4">
                  <c:v>4.2000000000000003E-2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(n=400)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List1!$A$2:$A$6</c:f>
              <c:strCache>
                <c:ptCount val="5"/>
                <c:pt idx="0">
                  <c:v>jsem zde poprvé</c:v>
                </c:pt>
                <c:pt idx="1">
                  <c:v>méně než jednou za rok</c:v>
                </c:pt>
                <c:pt idx="2">
                  <c:v>jednou za rok</c:v>
                </c:pt>
                <c:pt idx="3">
                  <c:v>několikrát ročně</c:v>
                </c:pt>
                <c:pt idx="4">
                  <c:v>minimálně 1x měsíčně</c:v>
                </c:pt>
              </c:strCache>
            </c:strRef>
          </c:cat>
          <c:val>
            <c:numRef>
              <c:f>List1!$C$2:$C$6</c:f>
              <c:numCache>
                <c:formatCode>0.0%</c:formatCode>
                <c:ptCount val="5"/>
                <c:pt idx="0">
                  <c:v>7.0000000000000007E-2</c:v>
                </c:pt>
                <c:pt idx="1">
                  <c:v>0.17499999999999999</c:v>
                </c:pt>
                <c:pt idx="2">
                  <c:v>0.11749999999999999</c:v>
                </c:pt>
                <c:pt idx="3">
                  <c:v>0.59299999999999997</c:v>
                </c:pt>
                <c:pt idx="4">
                  <c:v>4.4999999999999998E-2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(n=401)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List1!$A$2:$A$6</c:f>
              <c:strCache>
                <c:ptCount val="5"/>
                <c:pt idx="0">
                  <c:v>jsem zde poprvé</c:v>
                </c:pt>
                <c:pt idx="1">
                  <c:v>méně než jednou za rok</c:v>
                </c:pt>
                <c:pt idx="2">
                  <c:v>jednou za rok</c:v>
                </c:pt>
                <c:pt idx="3">
                  <c:v>několikrát ročně</c:v>
                </c:pt>
                <c:pt idx="4">
                  <c:v>minimálně 1x měsíčně</c:v>
                </c:pt>
              </c:strCache>
            </c:strRef>
          </c:cat>
          <c:val>
            <c:numRef>
              <c:f>List1!$D$2:$D$6</c:f>
              <c:numCache>
                <c:formatCode>0.0%</c:formatCode>
                <c:ptCount val="5"/>
                <c:pt idx="0">
                  <c:v>2E-3</c:v>
                </c:pt>
                <c:pt idx="1">
                  <c:v>0.125</c:v>
                </c:pt>
                <c:pt idx="2">
                  <c:v>0.17206982543640897</c:v>
                </c:pt>
                <c:pt idx="3">
                  <c:v>0.626</c:v>
                </c:pt>
                <c:pt idx="4">
                  <c:v>7.1999999999999995E-2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(n=401)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List1!$A$2:$A$6</c:f>
              <c:strCache>
                <c:ptCount val="5"/>
                <c:pt idx="0">
                  <c:v>jsem zde poprvé</c:v>
                </c:pt>
                <c:pt idx="1">
                  <c:v>méně než jednou za rok</c:v>
                </c:pt>
                <c:pt idx="2">
                  <c:v>jednou za rok</c:v>
                </c:pt>
                <c:pt idx="3">
                  <c:v>několikrát ročně</c:v>
                </c:pt>
                <c:pt idx="4">
                  <c:v>minimálně 1x měsíčně</c:v>
                </c:pt>
              </c:strCache>
            </c:strRef>
          </c:cat>
          <c:val>
            <c:numRef>
              <c:f>List1!$E$2:$E$6</c:f>
              <c:numCache>
                <c:formatCode>0.0%</c:formatCode>
                <c:ptCount val="5"/>
                <c:pt idx="0">
                  <c:v>0.19</c:v>
                </c:pt>
                <c:pt idx="1">
                  <c:v>0.107</c:v>
                </c:pt>
                <c:pt idx="2">
                  <c:v>0.256857855361596</c:v>
                </c:pt>
                <c:pt idx="3">
                  <c:v>0.41099999999999998</c:v>
                </c:pt>
                <c:pt idx="4">
                  <c:v>3.5000000000000003E-2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(n=1605)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List1!$A$2:$A$6</c:f>
              <c:strCache>
                <c:ptCount val="5"/>
                <c:pt idx="0">
                  <c:v>jsem zde poprvé</c:v>
                </c:pt>
                <c:pt idx="1">
                  <c:v>méně než jednou za rok</c:v>
                </c:pt>
                <c:pt idx="2">
                  <c:v>jednou za rok</c:v>
                </c:pt>
                <c:pt idx="3">
                  <c:v>několikrát ročně</c:v>
                </c:pt>
                <c:pt idx="4">
                  <c:v>minimálně 1x měsíčně</c:v>
                </c:pt>
              </c:strCache>
            </c:strRef>
          </c:cat>
          <c:val>
            <c:numRef>
              <c:f>List1!$F$2:$F$6</c:f>
              <c:numCache>
                <c:formatCode>0.0%</c:formatCode>
                <c:ptCount val="5"/>
                <c:pt idx="0">
                  <c:v>9.7000000000000003E-2</c:v>
                </c:pt>
                <c:pt idx="1">
                  <c:v>0.156</c:v>
                </c:pt>
                <c:pt idx="2">
                  <c:v>0.16600000000000001</c:v>
                </c:pt>
                <c:pt idx="3">
                  <c:v>0.53200000000000003</c:v>
                </c:pt>
                <c:pt idx="4">
                  <c:v>4.9000000000000002E-2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8885779234638091"/>
          <c:y val="0.60046151070491249"/>
          <c:w val="0.40135694159326218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(n=403)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v hotelu, v ubytovacím zařízení</c:v>
                </c:pt>
                <c:pt idx="1">
                  <c:v>v cestovní kanceláři / agentuře</c:v>
                </c:pt>
                <c:pt idx="2">
                  <c:v>z tisku, TV</c:v>
                </c:pt>
                <c:pt idx="3">
                  <c:v>v práci, ve škole</c:v>
                </c:pt>
                <c:pt idx="4">
                  <c:v>z internetu</c:v>
                </c:pt>
                <c:pt idx="5">
                  <c:v>od příbuzných, známých, přátel</c:v>
                </c:pt>
                <c:pt idx="6">
                  <c:v>vlastní zkušenosti z minulé návštěvy</c:v>
                </c:pt>
              </c:strCache>
            </c:strRef>
          </c:cat>
          <c:val>
            <c:numRef>
              <c:f>List1!$B$2:$B$8</c:f>
              <c:numCache>
                <c:formatCode>0.0%</c:formatCode>
                <c:ptCount val="7"/>
                <c:pt idx="0">
                  <c:v>1.7369727047146403E-2</c:v>
                </c:pt>
                <c:pt idx="1">
                  <c:v>2.4813895781637717E-3</c:v>
                </c:pt>
                <c:pt idx="2">
                  <c:v>9.9255583126550868E-3</c:v>
                </c:pt>
                <c:pt idx="3">
                  <c:v>7.1960297766749379E-2</c:v>
                </c:pt>
                <c:pt idx="4">
                  <c:v>0.16129032258064516</c:v>
                </c:pt>
                <c:pt idx="5">
                  <c:v>0.31513647642679898</c:v>
                </c:pt>
                <c:pt idx="6">
                  <c:v>0.70719602977667495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(n=400)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v hotelu, v ubytovacím zařízení</c:v>
                </c:pt>
                <c:pt idx="1">
                  <c:v>v cestovní kanceláři / agentuře</c:v>
                </c:pt>
                <c:pt idx="2">
                  <c:v>z tisku, TV</c:v>
                </c:pt>
                <c:pt idx="3">
                  <c:v>v práci, ve škole</c:v>
                </c:pt>
                <c:pt idx="4">
                  <c:v>z internetu</c:v>
                </c:pt>
                <c:pt idx="5">
                  <c:v>od příbuzných, známých, přátel</c:v>
                </c:pt>
                <c:pt idx="6">
                  <c:v>vlastní zkušenosti z minulé návštěvy</c:v>
                </c:pt>
              </c:strCache>
            </c:strRef>
          </c:cat>
          <c:val>
            <c:numRef>
              <c:f>List1!$C$2:$C$8</c:f>
              <c:numCache>
                <c:formatCode>0.0%</c:formatCode>
                <c:ptCount val="7"/>
                <c:pt idx="0">
                  <c:v>2.5000000000000001E-3</c:v>
                </c:pt>
                <c:pt idx="1">
                  <c:v>2.5000000000000001E-3</c:v>
                </c:pt>
                <c:pt idx="2">
                  <c:v>0.01</c:v>
                </c:pt>
                <c:pt idx="3">
                  <c:v>7.4999999999999997E-3</c:v>
                </c:pt>
                <c:pt idx="4">
                  <c:v>0.06</c:v>
                </c:pt>
                <c:pt idx="5">
                  <c:v>0.16250000000000001</c:v>
                </c:pt>
                <c:pt idx="6">
                  <c:v>0.85250000000000004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(n=401)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v hotelu, v ubytovacím zařízení</c:v>
                </c:pt>
                <c:pt idx="1">
                  <c:v>v cestovní kanceláři / agentuře</c:v>
                </c:pt>
                <c:pt idx="2">
                  <c:v>z tisku, TV</c:v>
                </c:pt>
                <c:pt idx="3">
                  <c:v>v práci, ve škole</c:v>
                </c:pt>
                <c:pt idx="4">
                  <c:v>z internetu</c:v>
                </c:pt>
                <c:pt idx="5">
                  <c:v>od příbuzných, známých, přátel</c:v>
                </c:pt>
                <c:pt idx="6">
                  <c:v>vlastní zkušenosti z minulé návštěvy</c:v>
                </c:pt>
              </c:strCache>
            </c:strRef>
          </c:cat>
          <c:val>
            <c:numRef>
              <c:f>List1!$D$2:$D$8</c:f>
              <c:numCache>
                <c:formatCode>0.0%</c:formatCode>
                <c:ptCount val="7"/>
                <c:pt idx="0">
                  <c:v>0</c:v>
                </c:pt>
                <c:pt idx="1">
                  <c:v>0</c:v>
                </c:pt>
                <c:pt idx="2">
                  <c:v>7.4812967581047388E-3</c:v>
                </c:pt>
                <c:pt idx="3">
                  <c:v>0</c:v>
                </c:pt>
                <c:pt idx="4">
                  <c:v>9.7256857855361589E-2</c:v>
                </c:pt>
                <c:pt idx="5">
                  <c:v>7.2319201995012475E-2</c:v>
                </c:pt>
                <c:pt idx="6">
                  <c:v>0.97755610972568574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(n=401)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v hotelu, v ubytovacím zařízení</c:v>
                </c:pt>
                <c:pt idx="1">
                  <c:v>v cestovní kanceláři / agentuře</c:v>
                </c:pt>
                <c:pt idx="2">
                  <c:v>z tisku, TV</c:v>
                </c:pt>
                <c:pt idx="3">
                  <c:v>v práci, ve škole</c:v>
                </c:pt>
                <c:pt idx="4">
                  <c:v>z internetu</c:v>
                </c:pt>
                <c:pt idx="5">
                  <c:v>od příbuzných, známých, přátel</c:v>
                </c:pt>
                <c:pt idx="6">
                  <c:v>vlastní zkušenosti z minulé návštěvy</c:v>
                </c:pt>
              </c:strCache>
            </c:strRef>
          </c:cat>
          <c:val>
            <c:numRef>
              <c:f>List1!$E$2:$E$8</c:f>
              <c:numCache>
                <c:formatCode>0.0%</c:formatCode>
                <c:ptCount val="7"/>
                <c:pt idx="0">
                  <c:v>1.7456359102244388E-2</c:v>
                </c:pt>
                <c:pt idx="1">
                  <c:v>5.7356608478802994E-2</c:v>
                </c:pt>
                <c:pt idx="2">
                  <c:v>6.2344139650872821E-2</c:v>
                </c:pt>
                <c:pt idx="3">
                  <c:v>0.13715710723192021</c:v>
                </c:pt>
                <c:pt idx="4">
                  <c:v>0.24937655860349128</c:v>
                </c:pt>
                <c:pt idx="5">
                  <c:v>0.34164588528678302</c:v>
                </c:pt>
                <c:pt idx="6">
                  <c:v>0.32917705735660846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(n=1605)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v hotelu, v ubytovacím zařízení</c:v>
                </c:pt>
                <c:pt idx="1">
                  <c:v>v cestovní kanceláři / agentuře</c:v>
                </c:pt>
                <c:pt idx="2">
                  <c:v>z tisku, TV</c:v>
                </c:pt>
                <c:pt idx="3">
                  <c:v>v práci, ve škole</c:v>
                </c:pt>
                <c:pt idx="4">
                  <c:v>z internetu</c:v>
                </c:pt>
                <c:pt idx="5">
                  <c:v>od příbuzných, známých, přátel</c:v>
                </c:pt>
                <c:pt idx="6">
                  <c:v>vlastní zkušenosti z minulé návštěvy</c:v>
                </c:pt>
              </c:strCache>
            </c:strRef>
          </c:cat>
          <c:val>
            <c:numRef>
              <c:f>List1!$F$2:$F$8</c:f>
              <c:numCache>
                <c:formatCode>0.0%</c:formatCode>
                <c:ptCount val="7"/>
                <c:pt idx="0">
                  <c:v>8.9999999999999993E-3</c:v>
                </c:pt>
                <c:pt idx="1">
                  <c:v>1.6E-2</c:v>
                </c:pt>
                <c:pt idx="2">
                  <c:v>2.1999999999999999E-2</c:v>
                </c:pt>
                <c:pt idx="3">
                  <c:v>5.3999999999999999E-2</c:v>
                </c:pt>
                <c:pt idx="4">
                  <c:v>0.14199999999999999</c:v>
                </c:pt>
                <c:pt idx="5">
                  <c:v>0.223</c:v>
                </c:pt>
                <c:pt idx="6">
                  <c:v>0.71699999999999997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6602550487221492"/>
          <c:y val="0.60046151070491249"/>
          <c:w val="0.42418922906742812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(n=403)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List1!$A$2:$A$5</c:f>
              <c:strCache>
                <c:ptCount val="4"/>
                <c:pt idx="0">
                  <c:v>turistický průvodce tištěný</c:v>
                </c:pt>
                <c:pt idx="1">
                  <c:v>webový portál</c:v>
                </c:pt>
                <c:pt idx="2">
                  <c:v>doporučení</c:v>
                </c:pt>
                <c:pt idx="3">
                  <c:v>vlastní zkušenost</c:v>
                </c:pt>
              </c:strCache>
            </c:strRef>
          </c:cat>
          <c:val>
            <c:numRef>
              <c:f>List1!$B$2:$B$5</c:f>
              <c:numCache>
                <c:formatCode>0.0%</c:formatCode>
                <c:ptCount val="4"/>
                <c:pt idx="0">
                  <c:v>2.9776674937965261E-2</c:v>
                </c:pt>
                <c:pt idx="1">
                  <c:v>9.9255583126550875E-2</c:v>
                </c:pt>
                <c:pt idx="2">
                  <c:v>0.43424317617866004</c:v>
                </c:pt>
                <c:pt idx="3">
                  <c:v>0.7543424317617865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(n=400)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List1!$A$2:$A$5</c:f>
              <c:strCache>
                <c:ptCount val="4"/>
                <c:pt idx="0">
                  <c:v>turistický průvodce tištěný</c:v>
                </c:pt>
                <c:pt idx="1">
                  <c:v>webový portál</c:v>
                </c:pt>
                <c:pt idx="2">
                  <c:v>doporučení</c:v>
                </c:pt>
                <c:pt idx="3">
                  <c:v>vlastní zkušenost</c:v>
                </c:pt>
              </c:strCache>
            </c:strRef>
          </c:cat>
          <c:val>
            <c:numRef>
              <c:f>List1!$C$2:$C$5</c:f>
              <c:numCache>
                <c:formatCode>0.0%</c:formatCode>
                <c:ptCount val="4"/>
                <c:pt idx="0">
                  <c:v>0.03</c:v>
                </c:pt>
                <c:pt idx="1">
                  <c:v>2.75E-2</c:v>
                </c:pt>
                <c:pt idx="2">
                  <c:v>0.35249999999999998</c:v>
                </c:pt>
                <c:pt idx="3">
                  <c:v>0.875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(n=401)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List1!$A$2:$A$5</c:f>
              <c:strCache>
                <c:ptCount val="4"/>
                <c:pt idx="0">
                  <c:v>turistický průvodce tištěný</c:v>
                </c:pt>
                <c:pt idx="1">
                  <c:v>webový portál</c:v>
                </c:pt>
                <c:pt idx="2">
                  <c:v>doporučení</c:v>
                </c:pt>
                <c:pt idx="3">
                  <c:v>vlastní zkušenost</c:v>
                </c:pt>
              </c:strCache>
            </c:strRef>
          </c:cat>
          <c:val>
            <c:numRef>
              <c:f>List1!$D$2:$D$5</c:f>
              <c:numCache>
                <c:formatCode>0.0%</c:formatCode>
                <c:ptCount val="4"/>
                <c:pt idx="0">
                  <c:v>3.2418952618453865E-2</c:v>
                </c:pt>
                <c:pt idx="1">
                  <c:v>5.7356608478802994E-2</c:v>
                </c:pt>
                <c:pt idx="2">
                  <c:v>0.32169576059850369</c:v>
                </c:pt>
                <c:pt idx="3">
                  <c:v>0.9177057356608479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(n=401)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List1!$A$2:$A$5</c:f>
              <c:strCache>
                <c:ptCount val="4"/>
                <c:pt idx="0">
                  <c:v>turistický průvodce tištěný</c:v>
                </c:pt>
                <c:pt idx="1">
                  <c:v>webový portál</c:v>
                </c:pt>
                <c:pt idx="2">
                  <c:v>doporučení</c:v>
                </c:pt>
                <c:pt idx="3">
                  <c:v>vlastní zkušenost</c:v>
                </c:pt>
              </c:strCache>
            </c:strRef>
          </c:cat>
          <c:val>
            <c:numRef>
              <c:f>List1!$E$2:$E$5</c:f>
              <c:numCache>
                <c:formatCode>0.0%</c:formatCode>
                <c:ptCount val="4"/>
                <c:pt idx="0">
                  <c:v>5.7356608478802994E-2</c:v>
                </c:pt>
                <c:pt idx="1">
                  <c:v>0.18204488778054861</c:v>
                </c:pt>
                <c:pt idx="2">
                  <c:v>0.39900249376558605</c:v>
                </c:pt>
                <c:pt idx="3">
                  <c:v>0.59102244389027436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(n=1605)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List1!$A$2:$A$5</c:f>
              <c:strCache>
                <c:ptCount val="4"/>
                <c:pt idx="0">
                  <c:v>turistický průvodce tištěný</c:v>
                </c:pt>
                <c:pt idx="1">
                  <c:v>webový portál</c:v>
                </c:pt>
                <c:pt idx="2">
                  <c:v>doporučení</c:v>
                </c:pt>
                <c:pt idx="3">
                  <c:v>vlastní zkušenost</c:v>
                </c:pt>
              </c:strCache>
            </c:strRef>
          </c:cat>
          <c:val>
            <c:numRef>
              <c:f>List1!$F$2:$F$5</c:f>
              <c:numCache>
                <c:formatCode>0.0%</c:formatCode>
                <c:ptCount val="4"/>
                <c:pt idx="0">
                  <c:v>3.6999999999999998E-2</c:v>
                </c:pt>
                <c:pt idx="1">
                  <c:v>9.1999999999999998E-2</c:v>
                </c:pt>
                <c:pt idx="2">
                  <c:v>0.377</c:v>
                </c:pt>
                <c:pt idx="3">
                  <c:v>0.78400000000000003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6602550487221492"/>
          <c:y val="0.60046151070491249"/>
          <c:w val="0.42418922906742812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4046690358482323"/>
          <c:y val="4.3955496271397151E-2"/>
          <c:w val="0.59371087338250961"/>
          <c:h val="0.8943554451399642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(n=65)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jiné sociální sítě</c:v>
                </c:pt>
                <c:pt idx="1">
                  <c:v>youtube</c:v>
                </c:pt>
                <c:pt idx="2">
                  <c:v>internetový blog</c:v>
                </c:pt>
                <c:pt idx="3">
                  <c:v>instagram</c:v>
                </c:pt>
                <c:pt idx="4">
                  <c:v>facebook</c:v>
                </c:pt>
                <c:pt idx="5">
                  <c:v>internetové stránky </c:v>
                </c:pt>
              </c:strCache>
            </c:strRef>
          </c:cat>
          <c:val>
            <c:numRef>
              <c:f>List1!$B$2:$B$7</c:f>
              <c:numCache>
                <c:formatCode>0.0%</c:formatCode>
                <c:ptCount val="6"/>
                <c:pt idx="0">
                  <c:v>1.5384615384615385E-2</c:v>
                </c:pt>
                <c:pt idx="1">
                  <c:v>4.6153846153846156E-2</c:v>
                </c:pt>
                <c:pt idx="2">
                  <c:v>7.6923076923076927E-2</c:v>
                </c:pt>
                <c:pt idx="3">
                  <c:v>4.6153846153846156E-2</c:v>
                </c:pt>
                <c:pt idx="4">
                  <c:v>0.26153846153846155</c:v>
                </c:pt>
                <c:pt idx="5">
                  <c:v>0.93846153846153835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(n=24)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jiné sociální sítě</c:v>
                </c:pt>
                <c:pt idx="1">
                  <c:v>youtube</c:v>
                </c:pt>
                <c:pt idx="2">
                  <c:v>internetový blog</c:v>
                </c:pt>
                <c:pt idx="3">
                  <c:v>instagram</c:v>
                </c:pt>
                <c:pt idx="4">
                  <c:v>facebook</c:v>
                </c:pt>
                <c:pt idx="5">
                  <c:v>internetové stránky </c:v>
                </c:pt>
              </c:strCache>
            </c:strRef>
          </c:cat>
          <c:val>
            <c:numRef>
              <c:f>List1!$C$2:$C$7</c:f>
              <c:numCache>
                <c:formatCode>0.0%</c:formatCode>
                <c:ptCount val="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4.1666666666666657E-2</c:v>
                </c:pt>
                <c:pt idx="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(n=39)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jiné sociální sítě</c:v>
                </c:pt>
                <c:pt idx="1">
                  <c:v>youtube</c:v>
                </c:pt>
                <c:pt idx="2">
                  <c:v>internetový blog</c:v>
                </c:pt>
                <c:pt idx="3">
                  <c:v>instagram</c:v>
                </c:pt>
                <c:pt idx="4">
                  <c:v>facebook</c:v>
                </c:pt>
                <c:pt idx="5">
                  <c:v>internetové stránky </c:v>
                </c:pt>
              </c:strCache>
            </c:strRef>
          </c:cat>
          <c:val>
            <c:numRef>
              <c:f>List1!$D$2:$D$7</c:f>
              <c:numCache>
                <c:formatCode>0.0%</c:formatCode>
                <c:ptCount val="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0.10256410256410256</c:v>
                </c:pt>
                <c:pt idx="5">
                  <c:v>0.94871794871794857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(n=100)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jiné sociální sítě</c:v>
                </c:pt>
                <c:pt idx="1">
                  <c:v>youtube</c:v>
                </c:pt>
                <c:pt idx="2">
                  <c:v>internetový blog</c:v>
                </c:pt>
                <c:pt idx="3">
                  <c:v>instagram</c:v>
                </c:pt>
                <c:pt idx="4">
                  <c:v>facebook</c:v>
                </c:pt>
                <c:pt idx="5">
                  <c:v>internetové stránky </c:v>
                </c:pt>
              </c:strCache>
            </c:strRef>
          </c:cat>
          <c:val>
            <c:numRef>
              <c:f>List1!$E$2:$E$7</c:f>
              <c:numCache>
                <c:formatCode>0.0%</c:formatCode>
                <c:ptCount val="6"/>
                <c:pt idx="0">
                  <c:v>0.05</c:v>
                </c:pt>
                <c:pt idx="1">
                  <c:v>7.0000000000000007E-2</c:v>
                </c:pt>
                <c:pt idx="2">
                  <c:v>0.15</c:v>
                </c:pt>
                <c:pt idx="3">
                  <c:v>0.25</c:v>
                </c:pt>
                <c:pt idx="4">
                  <c:v>0.25</c:v>
                </c:pt>
                <c:pt idx="5">
                  <c:v>0.76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(n=228)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jiné sociální sítě</c:v>
                </c:pt>
                <c:pt idx="1">
                  <c:v>youtube</c:v>
                </c:pt>
                <c:pt idx="2">
                  <c:v>internetový blog</c:v>
                </c:pt>
                <c:pt idx="3">
                  <c:v>instagram</c:v>
                </c:pt>
                <c:pt idx="4">
                  <c:v>facebook</c:v>
                </c:pt>
                <c:pt idx="5">
                  <c:v>internetové stránky </c:v>
                </c:pt>
              </c:strCache>
            </c:strRef>
          </c:cat>
          <c:val>
            <c:numRef>
              <c:f>List1!$F$2:$F$7</c:f>
              <c:numCache>
                <c:formatCode>0.0%</c:formatCode>
                <c:ptCount val="6"/>
                <c:pt idx="0">
                  <c:v>2.6315789473684209E-2</c:v>
                </c:pt>
                <c:pt idx="1">
                  <c:v>4.3859649122807015E-2</c:v>
                </c:pt>
                <c:pt idx="2">
                  <c:v>8.771929824561403E-2</c:v>
                </c:pt>
                <c:pt idx="3">
                  <c:v>0.12280701754385964</c:v>
                </c:pt>
                <c:pt idx="4">
                  <c:v>0.20614035087719298</c:v>
                </c:pt>
                <c:pt idx="5">
                  <c:v>0.86842105263157909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6602550487221492"/>
          <c:y val="0.60046151070491249"/>
          <c:w val="0.42418922906742812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47366029819635197"/>
          <c:y val="3.2234030599024577E-2"/>
          <c:w val="0.45399396806407627"/>
          <c:h val="0.8943554451399642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(n=403)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jinak</c:v>
                </c:pt>
                <c:pt idx="1">
                  <c:v>návštěvu mi organizoval zaměstnavatel s využitím služeb CK/CA</c:v>
                </c:pt>
                <c:pt idx="2">
                  <c:v>využil/a jsem služeb jiné než české cestovní kanceláře / cestovní agentury</c:v>
                </c:pt>
                <c:pt idx="3">
                  <c:v>využil/a jsem služeb české cestovní kanceláře / cestovní agentury</c:v>
                </c:pt>
                <c:pt idx="4">
                  <c:v>návštěvu mi organizoval zaměstnavatel sám bez využití služeb CK/CA</c:v>
                </c:pt>
                <c:pt idx="5">
                  <c:v>návštěvu jsem si organizoval/a sám (sama)</c:v>
                </c:pt>
              </c:strCache>
            </c:strRef>
          </c:cat>
          <c:val>
            <c:numRef>
              <c:f>List1!$B$2:$B$7</c:f>
              <c:numCache>
                <c:formatCode>0.0%</c:formatCode>
                <c:ptCount val="6"/>
                <c:pt idx="0">
                  <c:v>3.2258064516129031E-2</c:v>
                </c:pt>
                <c:pt idx="1">
                  <c:v>0</c:v>
                </c:pt>
                <c:pt idx="2">
                  <c:v>1.2406947890818859E-2</c:v>
                </c:pt>
                <c:pt idx="3">
                  <c:v>3.9702233250620347E-2</c:v>
                </c:pt>
                <c:pt idx="4">
                  <c:v>7.6923076923076927E-2</c:v>
                </c:pt>
                <c:pt idx="5">
                  <c:v>0.83870967741935487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(n=400)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jinak</c:v>
                </c:pt>
                <c:pt idx="1">
                  <c:v>návštěvu mi organizoval zaměstnavatel s využitím služeb CK/CA</c:v>
                </c:pt>
                <c:pt idx="2">
                  <c:v>využil/a jsem služeb jiné než české cestovní kanceláře / cestovní agentury</c:v>
                </c:pt>
                <c:pt idx="3">
                  <c:v>využil/a jsem služeb české cestovní kanceláře / cestovní agentury</c:v>
                </c:pt>
                <c:pt idx="4">
                  <c:v>návštěvu mi organizoval zaměstnavatel sám bez využití služeb CK/CA</c:v>
                </c:pt>
                <c:pt idx="5">
                  <c:v>návštěvu jsem si organizoval/a sám (sama)</c:v>
                </c:pt>
              </c:strCache>
            </c:strRef>
          </c:cat>
          <c:val>
            <c:numRef>
              <c:f>List1!$C$2:$C$7</c:f>
              <c:numCache>
                <c:formatCode>0.0%</c:formatCode>
                <c:ptCount val="6"/>
                <c:pt idx="0">
                  <c:v>4.4999999999999998E-2</c:v>
                </c:pt>
                <c:pt idx="1">
                  <c:v>0</c:v>
                </c:pt>
                <c:pt idx="2">
                  <c:v>1.4999999999999999E-2</c:v>
                </c:pt>
                <c:pt idx="3">
                  <c:v>1.2500000000000001E-2</c:v>
                </c:pt>
                <c:pt idx="4">
                  <c:v>6.25E-2</c:v>
                </c:pt>
                <c:pt idx="5">
                  <c:v>0.86499999999999999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(n=401)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jinak</c:v>
                </c:pt>
                <c:pt idx="1">
                  <c:v>návštěvu mi organizoval zaměstnavatel s využitím služeb CK/CA</c:v>
                </c:pt>
                <c:pt idx="2">
                  <c:v>využil/a jsem služeb jiné než české cestovní kanceláře / cestovní agentury</c:v>
                </c:pt>
                <c:pt idx="3">
                  <c:v>využil/a jsem služeb české cestovní kanceláře / cestovní agentury</c:v>
                </c:pt>
                <c:pt idx="4">
                  <c:v>návštěvu mi organizoval zaměstnavatel sám bez využití služeb CK/CA</c:v>
                </c:pt>
                <c:pt idx="5">
                  <c:v>návštěvu jsem si organizoval/a sám (sama)</c:v>
                </c:pt>
              </c:strCache>
            </c:strRef>
          </c:cat>
          <c:val>
            <c:numRef>
              <c:f>List1!$D$2:$D$7</c:f>
              <c:numCache>
                <c:formatCode>0.0%</c:formatCode>
                <c:ptCount val="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(n=401)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jinak</c:v>
                </c:pt>
                <c:pt idx="1">
                  <c:v>návštěvu mi organizoval zaměstnavatel s využitím služeb CK/CA</c:v>
                </c:pt>
                <c:pt idx="2">
                  <c:v>využil/a jsem služeb jiné než české cestovní kanceláře / cestovní agentury</c:v>
                </c:pt>
                <c:pt idx="3">
                  <c:v>využil/a jsem služeb české cestovní kanceláře / cestovní agentury</c:v>
                </c:pt>
                <c:pt idx="4">
                  <c:v>návštěvu mi organizoval zaměstnavatel sám bez využití služeb CK/CA</c:v>
                </c:pt>
                <c:pt idx="5">
                  <c:v>návštěvu jsem si organizoval/a sám (sama)</c:v>
                </c:pt>
              </c:strCache>
            </c:strRef>
          </c:cat>
          <c:val>
            <c:numRef>
              <c:f>List1!$E$2:$E$7</c:f>
              <c:numCache>
                <c:formatCode>0.0%</c:formatCode>
                <c:ptCount val="6"/>
                <c:pt idx="0">
                  <c:v>2.4937655860349127E-3</c:v>
                </c:pt>
                <c:pt idx="1">
                  <c:v>9.9750623441396506E-3</c:v>
                </c:pt>
                <c:pt idx="2">
                  <c:v>4.9875311720698253E-3</c:v>
                </c:pt>
                <c:pt idx="3">
                  <c:v>7.7306733167082295E-2</c:v>
                </c:pt>
                <c:pt idx="4">
                  <c:v>4.2394014962593519E-2</c:v>
                </c:pt>
                <c:pt idx="5">
                  <c:v>0.86284289276807979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(n=1605)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jinak</c:v>
                </c:pt>
                <c:pt idx="1">
                  <c:v>návštěvu mi organizoval zaměstnavatel s využitím služeb CK/CA</c:v>
                </c:pt>
                <c:pt idx="2">
                  <c:v>využil/a jsem služeb jiné než české cestovní kanceláře / cestovní agentury</c:v>
                </c:pt>
                <c:pt idx="3">
                  <c:v>využil/a jsem služeb české cestovní kanceláře / cestovní agentury</c:v>
                </c:pt>
                <c:pt idx="4">
                  <c:v>návštěvu mi organizoval zaměstnavatel sám bez využití služeb CK/CA</c:v>
                </c:pt>
                <c:pt idx="5">
                  <c:v>návštěvu jsem si organizoval/a sám (sama)</c:v>
                </c:pt>
              </c:strCache>
            </c:strRef>
          </c:cat>
          <c:val>
            <c:numRef>
              <c:f>List1!$F$2:$F$7</c:f>
              <c:numCache>
                <c:formatCode>0.0%</c:formatCode>
                <c:ptCount val="6"/>
                <c:pt idx="0">
                  <c:v>1.9937694704049845E-2</c:v>
                </c:pt>
                <c:pt idx="1">
                  <c:v>2.4922118380062306E-3</c:v>
                </c:pt>
                <c:pt idx="2">
                  <c:v>8.0996884735202498E-3</c:v>
                </c:pt>
                <c:pt idx="3">
                  <c:v>3.2398753894080999E-2</c:v>
                </c:pt>
                <c:pt idx="4">
                  <c:v>4.5482866043613707E-2</c:v>
                </c:pt>
                <c:pt idx="5">
                  <c:v>0.891588785046729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6602550487221492"/>
          <c:y val="0.60046151070491249"/>
          <c:w val="0.42418922906742812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(n=403)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kolo</c:v>
                </c:pt>
                <c:pt idx="1">
                  <c:v>obytný vůz či automobil s obytným přívěsem</c:v>
                </c:pt>
                <c:pt idx="2">
                  <c:v>autobus (linkový)</c:v>
                </c:pt>
                <c:pt idx="3">
                  <c:v>autobus (zájezd)</c:v>
                </c:pt>
                <c:pt idx="4">
                  <c:v>vlak</c:v>
                </c:pt>
                <c:pt idx="5">
                  <c:v>osobní automobil nebo motocykl</c:v>
                </c:pt>
              </c:strCache>
            </c:strRef>
          </c:cat>
          <c:val>
            <c:numRef>
              <c:f>List1!$B$2:$B$7</c:f>
              <c:numCache>
                <c:formatCode>0.0%</c:formatCode>
                <c:ptCount val="6"/>
                <c:pt idx="0">
                  <c:v>1.7369727047146403E-2</c:v>
                </c:pt>
                <c:pt idx="1">
                  <c:v>2.9776674937965261E-2</c:v>
                </c:pt>
                <c:pt idx="2">
                  <c:v>1.2406947890818859E-2</c:v>
                </c:pt>
                <c:pt idx="3">
                  <c:v>4.9627791563275434E-3</c:v>
                </c:pt>
                <c:pt idx="4">
                  <c:v>6.2034739454094295E-2</c:v>
                </c:pt>
                <c:pt idx="5">
                  <c:v>0.87096774193548387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(n=400)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kolo</c:v>
                </c:pt>
                <c:pt idx="1">
                  <c:v>obytný vůz či automobil s obytným přívěsem</c:v>
                </c:pt>
                <c:pt idx="2">
                  <c:v>autobus (linkový)</c:v>
                </c:pt>
                <c:pt idx="3">
                  <c:v>autobus (zájezd)</c:v>
                </c:pt>
                <c:pt idx="4">
                  <c:v>vlak</c:v>
                </c:pt>
                <c:pt idx="5">
                  <c:v>osobní automobil nebo motocykl</c:v>
                </c:pt>
              </c:strCache>
            </c:strRef>
          </c:cat>
          <c:val>
            <c:numRef>
              <c:f>List1!$C$2:$C$7</c:f>
              <c:numCache>
                <c:formatCode>0.0%</c:formatCode>
                <c:ptCount val="6"/>
                <c:pt idx="0">
                  <c:v>0</c:v>
                </c:pt>
                <c:pt idx="1">
                  <c:v>1.2500000000000001E-2</c:v>
                </c:pt>
                <c:pt idx="2">
                  <c:v>0</c:v>
                </c:pt>
                <c:pt idx="3">
                  <c:v>2.5000000000000001E-3</c:v>
                </c:pt>
                <c:pt idx="4">
                  <c:v>8.2500000000000004E-2</c:v>
                </c:pt>
                <c:pt idx="5">
                  <c:v>0.90249999999999997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(n=401)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kolo</c:v>
                </c:pt>
                <c:pt idx="1">
                  <c:v>obytný vůz či automobil s obytným přívěsem</c:v>
                </c:pt>
                <c:pt idx="2">
                  <c:v>autobus (linkový)</c:v>
                </c:pt>
                <c:pt idx="3">
                  <c:v>autobus (zájezd)</c:v>
                </c:pt>
                <c:pt idx="4">
                  <c:v>vlak</c:v>
                </c:pt>
                <c:pt idx="5">
                  <c:v>osobní automobil nebo motocykl</c:v>
                </c:pt>
              </c:strCache>
            </c:strRef>
          </c:cat>
          <c:val>
            <c:numRef>
              <c:f>List1!$D$2:$D$7</c:f>
              <c:numCache>
                <c:formatCode>0.0%</c:formatCode>
                <c:ptCount val="6"/>
                <c:pt idx="0">
                  <c:v>0</c:v>
                </c:pt>
                <c:pt idx="1">
                  <c:v>1.2468827930174564E-2</c:v>
                </c:pt>
                <c:pt idx="2">
                  <c:v>0</c:v>
                </c:pt>
                <c:pt idx="3">
                  <c:v>0</c:v>
                </c:pt>
                <c:pt idx="4">
                  <c:v>2.7431421446384038E-2</c:v>
                </c:pt>
                <c:pt idx="5">
                  <c:v>0.95760598503740657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(n=401)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kolo</c:v>
                </c:pt>
                <c:pt idx="1">
                  <c:v>obytný vůz či automobil s obytným přívěsem</c:v>
                </c:pt>
                <c:pt idx="2">
                  <c:v>autobus (linkový)</c:v>
                </c:pt>
                <c:pt idx="3">
                  <c:v>autobus (zájezd)</c:v>
                </c:pt>
                <c:pt idx="4">
                  <c:v>vlak</c:v>
                </c:pt>
                <c:pt idx="5">
                  <c:v>osobní automobil nebo motocykl</c:v>
                </c:pt>
              </c:strCache>
            </c:strRef>
          </c:cat>
          <c:val>
            <c:numRef>
              <c:f>List1!$E$2:$E$7</c:f>
              <c:numCache>
                <c:formatCode>0.0%</c:formatCode>
                <c:ptCount val="6"/>
                <c:pt idx="0">
                  <c:v>9.9750623441396506E-3</c:v>
                </c:pt>
                <c:pt idx="1">
                  <c:v>1.2468827930174564E-2</c:v>
                </c:pt>
                <c:pt idx="2">
                  <c:v>5.7356608478802994E-2</c:v>
                </c:pt>
                <c:pt idx="3">
                  <c:v>0.11221945137157106</c:v>
                </c:pt>
                <c:pt idx="4">
                  <c:v>0.10723192019950124</c:v>
                </c:pt>
                <c:pt idx="5">
                  <c:v>0.6982543640897757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(n=1605)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kolo</c:v>
                </c:pt>
                <c:pt idx="1">
                  <c:v>obytný vůz či automobil s obytným přívěsem</c:v>
                </c:pt>
                <c:pt idx="2">
                  <c:v>autobus (linkový)</c:v>
                </c:pt>
                <c:pt idx="3">
                  <c:v>autobus (zájezd)</c:v>
                </c:pt>
                <c:pt idx="4">
                  <c:v>vlak</c:v>
                </c:pt>
                <c:pt idx="5">
                  <c:v>osobní automobil nebo motocykl</c:v>
                </c:pt>
              </c:strCache>
            </c:strRef>
          </c:cat>
          <c:val>
            <c:numRef>
              <c:f>List1!$F$2:$F$7</c:f>
              <c:numCache>
                <c:formatCode>0.0%</c:formatCode>
                <c:ptCount val="6"/>
                <c:pt idx="0">
                  <c:v>7.0000000000000001E-3</c:v>
                </c:pt>
                <c:pt idx="1">
                  <c:v>1.7000000000000001E-2</c:v>
                </c:pt>
                <c:pt idx="2">
                  <c:v>1.7000000000000001E-2</c:v>
                </c:pt>
                <c:pt idx="3">
                  <c:v>0.03</c:v>
                </c:pt>
                <c:pt idx="4">
                  <c:v>7.0000000000000007E-2</c:v>
                </c:pt>
                <c:pt idx="5">
                  <c:v>0.85699999999999998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6602550487221492"/>
          <c:y val="0.60046151070491249"/>
          <c:w val="0.42418922906742812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(n=403)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s větší skupinou turistů</c:v>
                </c:pt>
                <c:pt idx="1">
                  <c:v>s kolegy / studenty</c:v>
                </c:pt>
                <c:pt idx="2">
                  <c:v>s přáteli (bez ohledu na počet)</c:v>
                </c:pt>
                <c:pt idx="3">
                  <c:v>sám / sama</c:v>
                </c:pt>
                <c:pt idx="4">
                  <c:v>s rodinou (nejméně dvě generace)</c:v>
                </c:pt>
                <c:pt idx="5">
                  <c:v>s partnerem / partnerkou</c:v>
                </c:pt>
              </c:strCache>
            </c:strRef>
          </c:cat>
          <c:val>
            <c:numRef>
              <c:f>List1!$B$2:$B$7</c:f>
              <c:numCache>
                <c:formatCode>0.0%</c:formatCode>
                <c:ptCount val="6"/>
                <c:pt idx="0">
                  <c:v>1.488833746898263E-2</c:v>
                </c:pt>
                <c:pt idx="1">
                  <c:v>6.2034739454094295E-2</c:v>
                </c:pt>
                <c:pt idx="2">
                  <c:v>0.10173697270471464</c:v>
                </c:pt>
                <c:pt idx="3">
                  <c:v>0.10173697270471464</c:v>
                </c:pt>
                <c:pt idx="4">
                  <c:v>0.31265508684863524</c:v>
                </c:pt>
                <c:pt idx="5">
                  <c:v>0.40694789081885857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(n=400)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s větší skupinou turistů</c:v>
                </c:pt>
                <c:pt idx="1">
                  <c:v>s kolegy / studenty</c:v>
                </c:pt>
                <c:pt idx="2">
                  <c:v>s přáteli (bez ohledu na počet)</c:v>
                </c:pt>
                <c:pt idx="3">
                  <c:v>sám / sama</c:v>
                </c:pt>
                <c:pt idx="4">
                  <c:v>s rodinou (nejméně dvě generace)</c:v>
                </c:pt>
                <c:pt idx="5">
                  <c:v>s partnerem / partnerkou</c:v>
                </c:pt>
              </c:strCache>
            </c:strRef>
          </c:cat>
          <c:val>
            <c:numRef>
              <c:f>List1!$C$2:$C$7</c:f>
              <c:numCache>
                <c:formatCode>0.0%</c:formatCode>
                <c:ptCount val="6"/>
                <c:pt idx="0">
                  <c:v>0</c:v>
                </c:pt>
                <c:pt idx="1">
                  <c:v>6.7500000000000004E-2</c:v>
                </c:pt>
                <c:pt idx="2">
                  <c:v>0.1075</c:v>
                </c:pt>
                <c:pt idx="3">
                  <c:v>0.24249999999999999</c:v>
                </c:pt>
                <c:pt idx="4">
                  <c:v>0.22750000000000001</c:v>
                </c:pt>
                <c:pt idx="5">
                  <c:v>0.35499999999999998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(n=401)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s větší skupinou turistů</c:v>
                </c:pt>
                <c:pt idx="1">
                  <c:v>s kolegy / studenty</c:v>
                </c:pt>
                <c:pt idx="2">
                  <c:v>s přáteli (bez ohledu na počet)</c:v>
                </c:pt>
                <c:pt idx="3">
                  <c:v>sám / sama</c:v>
                </c:pt>
                <c:pt idx="4">
                  <c:v>s rodinou (nejméně dvě generace)</c:v>
                </c:pt>
                <c:pt idx="5">
                  <c:v>s partnerem / partnerkou</c:v>
                </c:pt>
              </c:strCache>
            </c:strRef>
          </c:cat>
          <c:val>
            <c:numRef>
              <c:f>List1!$D$2:$D$7</c:f>
              <c:numCache>
                <c:formatCode>0.0%</c:formatCode>
                <c:ptCount val="6"/>
                <c:pt idx="0">
                  <c:v>0</c:v>
                </c:pt>
                <c:pt idx="1">
                  <c:v>0</c:v>
                </c:pt>
                <c:pt idx="2">
                  <c:v>3.4912718204488775E-2</c:v>
                </c:pt>
                <c:pt idx="3">
                  <c:v>0.19950124688279303</c:v>
                </c:pt>
                <c:pt idx="4">
                  <c:v>0.17206982543640897</c:v>
                </c:pt>
                <c:pt idx="5">
                  <c:v>0.59351620947630923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(n=401)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s větší skupinou turistů</c:v>
                </c:pt>
                <c:pt idx="1">
                  <c:v>s kolegy / studenty</c:v>
                </c:pt>
                <c:pt idx="2">
                  <c:v>s přáteli (bez ohledu na počet)</c:v>
                </c:pt>
                <c:pt idx="3">
                  <c:v>sám / sama</c:v>
                </c:pt>
                <c:pt idx="4">
                  <c:v>s rodinou (nejméně dvě generace)</c:v>
                </c:pt>
                <c:pt idx="5">
                  <c:v>s partnerem / partnerkou</c:v>
                </c:pt>
              </c:strCache>
            </c:strRef>
          </c:cat>
          <c:val>
            <c:numRef>
              <c:f>List1!$E$2:$E$7</c:f>
              <c:numCache>
                <c:formatCode>0.0%</c:formatCode>
                <c:ptCount val="6"/>
                <c:pt idx="0">
                  <c:v>5.2369077306733167E-2</c:v>
                </c:pt>
                <c:pt idx="1">
                  <c:v>3.4912718204488775E-2</c:v>
                </c:pt>
                <c:pt idx="2">
                  <c:v>9.4763092269326693E-2</c:v>
                </c:pt>
                <c:pt idx="3">
                  <c:v>0.12967581047381546</c:v>
                </c:pt>
                <c:pt idx="4">
                  <c:v>0.16708229426433918</c:v>
                </c:pt>
                <c:pt idx="5">
                  <c:v>0.52119700748129671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(n=1605)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s větší skupinou turistů</c:v>
                </c:pt>
                <c:pt idx="1">
                  <c:v>s kolegy / studenty</c:v>
                </c:pt>
                <c:pt idx="2">
                  <c:v>s přáteli (bez ohledu na počet)</c:v>
                </c:pt>
                <c:pt idx="3">
                  <c:v>sám / sama</c:v>
                </c:pt>
                <c:pt idx="4">
                  <c:v>s rodinou (nejméně dvě generace)</c:v>
                </c:pt>
                <c:pt idx="5">
                  <c:v>s partnerem / partnerkou</c:v>
                </c:pt>
              </c:strCache>
            </c:strRef>
          </c:cat>
          <c:val>
            <c:numRef>
              <c:f>List1!$F$2:$F$7</c:f>
              <c:numCache>
                <c:formatCode>0.0%</c:formatCode>
                <c:ptCount val="6"/>
                <c:pt idx="0">
                  <c:v>1.7000000000000001E-2</c:v>
                </c:pt>
                <c:pt idx="1">
                  <c:v>4.1000000000000002E-2</c:v>
                </c:pt>
                <c:pt idx="2">
                  <c:v>8.5000000000000006E-2</c:v>
                </c:pt>
                <c:pt idx="3">
                  <c:v>0.16800000000000001</c:v>
                </c:pt>
                <c:pt idx="4">
                  <c:v>0.22</c:v>
                </c:pt>
                <c:pt idx="5">
                  <c:v>0.46899999999999997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6602550487221492"/>
          <c:y val="0.60046151070491249"/>
          <c:w val="0.42418922906742812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(n=403)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pracovní</c:v>
                </c:pt>
                <c:pt idx="1">
                  <c:v>ostatní (poznávací pobyty, zdravotní pobyty, nákupy)</c:v>
                </c:pt>
                <c:pt idx="2">
                  <c:v>rekreace, zábava</c:v>
                </c:pt>
              </c:strCache>
            </c:strRef>
          </c:cat>
          <c:val>
            <c:numRef>
              <c:f>List1!$B$2:$B$4</c:f>
              <c:numCache>
                <c:formatCode>0.0%</c:formatCode>
                <c:ptCount val="3"/>
                <c:pt idx="0">
                  <c:v>9.1999999999999998E-2</c:v>
                </c:pt>
                <c:pt idx="1">
                  <c:v>7.3999999999999996E-2</c:v>
                </c:pt>
                <c:pt idx="2">
                  <c:v>0.83399999999999996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(n=400)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pracovní</c:v>
                </c:pt>
                <c:pt idx="1">
                  <c:v>ostatní (poznávací pobyty, zdravotní pobyty, nákupy)</c:v>
                </c:pt>
                <c:pt idx="2">
                  <c:v>rekreace, zábava</c:v>
                </c:pt>
              </c:strCache>
            </c:strRef>
          </c:cat>
          <c:val>
            <c:numRef>
              <c:f>List1!$C$2:$C$4</c:f>
              <c:numCache>
                <c:formatCode>0.0%</c:formatCode>
                <c:ptCount val="3"/>
                <c:pt idx="0">
                  <c:v>0.123</c:v>
                </c:pt>
                <c:pt idx="1">
                  <c:v>0.26300000000000001</c:v>
                </c:pt>
                <c:pt idx="2">
                  <c:v>0.61499999999999999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(n=401)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pracovní</c:v>
                </c:pt>
                <c:pt idx="1">
                  <c:v>ostatní (poznávací pobyty, zdravotní pobyty, nákupy)</c:v>
                </c:pt>
                <c:pt idx="2">
                  <c:v>rekreace, zábava</c:v>
                </c:pt>
              </c:strCache>
            </c:strRef>
          </c:cat>
          <c:val>
            <c:numRef>
              <c:f>List1!$D$2:$D$4</c:f>
              <c:numCache>
                <c:formatCode>0.0%</c:formatCode>
                <c:ptCount val="3"/>
                <c:pt idx="0">
                  <c:v>0.08</c:v>
                </c:pt>
                <c:pt idx="1">
                  <c:v>0.11700000000000001</c:v>
                </c:pt>
                <c:pt idx="2">
                  <c:v>0.80300000000000005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(n=401)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pracovní</c:v>
                </c:pt>
                <c:pt idx="1">
                  <c:v>ostatní (poznávací pobyty, zdravotní pobyty, nákupy)</c:v>
                </c:pt>
                <c:pt idx="2">
                  <c:v>rekreace, zábava</c:v>
                </c:pt>
              </c:strCache>
            </c:strRef>
          </c:cat>
          <c:val>
            <c:numRef>
              <c:f>List1!$E$2:$E$4</c:f>
              <c:numCache>
                <c:formatCode>0.0%</c:formatCode>
                <c:ptCount val="3"/>
                <c:pt idx="0">
                  <c:v>5.1999999999999998E-2</c:v>
                </c:pt>
                <c:pt idx="1">
                  <c:v>0.41899999999999998</c:v>
                </c:pt>
                <c:pt idx="2">
                  <c:v>0.52900000000000003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(n=1605)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pracovní</c:v>
                </c:pt>
                <c:pt idx="1">
                  <c:v>ostatní (poznávací pobyty, zdravotní pobyty, nákupy)</c:v>
                </c:pt>
                <c:pt idx="2">
                  <c:v>rekreace, zábava</c:v>
                </c:pt>
              </c:strCache>
            </c:strRef>
          </c:cat>
          <c:val>
            <c:numRef>
              <c:f>List1!$F$2:$F$4</c:f>
              <c:numCache>
                <c:formatCode>0.0%</c:formatCode>
                <c:ptCount val="3"/>
                <c:pt idx="0">
                  <c:v>8.6999999999999994E-2</c:v>
                </c:pt>
                <c:pt idx="1">
                  <c:v>0.218</c:v>
                </c:pt>
                <c:pt idx="2">
                  <c:v>0.69499999999999995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7581077093257182"/>
          <c:y val="0.62390454481372448"/>
          <c:w val="0.42418922906742812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(n=105)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List1!$A$2:$A$5</c:f>
              <c:strCache>
                <c:ptCount val="4"/>
                <c:pt idx="0">
                  <c:v>ACTIVE</c:v>
                </c:pt>
                <c:pt idx="1">
                  <c:v>WELLNESS</c:v>
                </c:pt>
                <c:pt idx="2">
                  <c:v>MICE</c:v>
                </c:pt>
                <c:pt idx="3">
                  <c:v>CULTURE</c:v>
                </c:pt>
              </c:strCache>
            </c:strRef>
          </c:cat>
          <c:val>
            <c:numRef>
              <c:f>List1!$B$2:$B$5</c:f>
              <c:numCache>
                <c:formatCode>0.0%</c:formatCode>
                <c:ptCount val="4"/>
                <c:pt idx="0">
                  <c:v>0.34285714285714286</c:v>
                </c:pt>
                <c:pt idx="1">
                  <c:v>4.7619047619047616E-2</c:v>
                </c:pt>
                <c:pt idx="2">
                  <c:v>0.35238095238095241</c:v>
                </c:pt>
                <c:pt idx="3">
                  <c:v>0.25714285714285712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(n=141)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List1!$A$2:$A$5</c:f>
              <c:strCache>
                <c:ptCount val="4"/>
                <c:pt idx="0">
                  <c:v>ACTIVE</c:v>
                </c:pt>
                <c:pt idx="1">
                  <c:v>WELLNESS</c:v>
                </c:pt>
                <c:pt idx="2">
                  <c:v>MICE</c:v>
                </c:pt>
                <c:pt idx="3">
                  <c:v>CULTURE</c:v>
                </c:pt>
              </c:strCache>
            </c:strRef>
          </c:cat>
          <c:val>
            <c:numRef>
              <c:f>List1!$C$2:$C$5</c:f>
              <c:numCache>
                <c:formatCode>0.0%</c:formatCode>
                <c:ptCount val="4"/>
                <c:pt idx="0">
                  <c:v>2.1276595744680851E-2</c:v>
                </c:pt>
                <c:pt idx="1">
                  <c:v>0.56737588652482274</c:v>
                </c:pt>
                <c:pt idx="2">
                  <c:v>0.34751773049645396</c:v>
                </c:pt>
                <c:pt idx="3">
                  <c:v>6.3829787234042548E-2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(n=61)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List1!$A$2:$A$5</c:f>
              <c:strCache>
                <c:ptCount val="4"/>
                <c:pt idx="0">
                  <c:v>ACTIVE</c:v>
                </c:pt>
                <c:pt idx="1">
                  <c:v>WELLNESS</c:v>
                </c:pt>
                <c:pt idx="2">
                  <c:v>MICE</c:v>
                </c:pt>
                <c:pt idx="3">
                  <c:v>CULTURE</c:v>
                </c:pt>
              </c:strCache>
            </c:strRef>
          </c:cat>
          <c:val>
            <c:numRef>
              <c:f>List1!$D$2:$D$5</c:f>
              <c:numCache>
                <c:formatCode>0.0%</c:formatCode>
                <c:ptCount val="4"/>
                <c:pt idx="0">
                  <c:v>3.2786885245901641E-2</c:v>
                </c:pt>
                <c:pt idx="1">
                  <c:v>0.16393442622950818</c:v>
                </c:pt>
                <c:pt idx="2">
                  <c:v>0.52459016393442626</c:v>
                </c:pt>
                <c:pt idx="3">
                  <c:v>0.27868852459016391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(n=191)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List1!$A$2:$A$5</c:f>
              <c:strCache>
                <c:ptCount val="4"/>
                <c:pt idx="0">
                  <c:v>ACTIVE</c:v>
                </c:pt>
                <c:pt idx="1">
                  <c:v>WELLNESS</c:v>
                </c:pt>
                <c:pt idx="2">
                  <c:v>MICE</c:v>
                </c:pt>
                <c:pt idx="3">
                  <c:v>CULTURE</c:v>
                </c:pt>
              </c:strCache>
            </c:strRef>
          </c:cat>
          <c:val>
            <c:numRef>
              <c:f>List1!$E$2:$E$5</c:f>
              <c:numCache>
                <c:formatCode>0.0%</c:formatCode>
                <c:ptCount val="4"/>
                <c:pt idx="0">
                  <c:v>6.8062827225130892E-2</c:v>
                </c:pt>
                <c:pt idx="1">
                  <c:v>3.6649214659685861E-2</c:v>
                </c:pt>
                <c:pt idx="2">
                  <c:v>0.1099476439790576</c:v>
                </c:pt>
                <c:pt idx="3">
                  <c:v>0.78534031413612571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(n=498)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List1!$A$2:$A$5</c:f>
              <c:strCache>
                <c:ptCount val="4"/>
                <c:pt idx="0">
                  <c:v>ACTIVE</c:v>
                </c:pt>
                <c:pt idx="1">
                  <c:v>WELLNESS</c:v>
                </c:pt>
                <c:pt idx="2">
                  <c:v>MICE</c:v>
                </c:pt>
                <c:pt idx="3">
                  <c:v>CULTURE</c:v>
                </c:pt>
              </c:strCache>
            </c:strRef>
          </c:cat>
          <c:val>
            <c:numRef>
              <c:f>List1!$F$2:$F$5</c:f>
              <c:numCache>
                <c:formatCode>0.0%</c:formatCode>
                <c:ptCount val="4"/>
                <c:pt idx="0">
                  <c:v>0.108</c:v>
                </c:pt>
                <c:pt idx="1">
                  <c:v>0.20499999999999999</c:v>
                </c:pt>
                <c:pt idx="2">
                  <c:v>0.27900000000000003</c:v>
                </c:pt>
                <c:pt idx="3">
                  <c:v>0.40799999999999997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7254901557911952"/>
          <c:y val="0.64734747615846955"/>
          <c:w val="0.42418922906742812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(n=403)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List1!$A$2:$A$6</c:f>
              <c:strCache>
                <c:ptCount val="5"/>
                <c:pt idx="0">
                  <c:v>lázně / wellness</c:v>
                </c:pt>
                <c:pt idx="1">
                  <c:v>návštěva příbuz. / známých</c:v>
                </c:pt>
                <c:pt idx="2">
                  <c:v>přírodní památky</c:v>
                </c:pt>
                <c:pt idx="3">
                  <c:v>kulturní památky</c:v>
                </c:pt>
                <c:pt idx="4">
                  <c:v>pěší turistika</c:v>
                </c:pt>
              </c:strCache>
            </c:strRef>
          </c:cat>
          <c:val>
            <c:numRef>
              <c:f>List1!$B$2:$B$6</c:f>
              <c:numCache>
                <c:formatCode>0.0%</c:formatCode>
                <c:ptCount val="5"/>
                <c:pt idx="0">
                  <c:v>0.20347394540942929</c:v>
                </c:pt>
                <c:pt idx="1">
                  <c:v>0.25310173697270472</c:v>
                </c:pt>
                <c:pt idx="2">
                  <c:v>0.42431761786600497</c:v>
                </c:pt>
                <c:pt idx="3">
                  <c:v>0.40694789081885857</c:v>
                </c:pt>
                <c:pt idx="4">
                  <c:v>0.65260545905707201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(n=400)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List1!$A$2:$A$6</c:f>
              <c:strCache>
                <c:ptCount val="5"/>
                <c:pt idx="0">
                  <c:v>lázně / wellness</c:v>
                </c:pt>
                <c:pt idx="1">
                  <c:v>návštěva příbuz. / známých</c:v>
                </c:pt>
                <c:pt idx="2">
                  <c:v>přírodní památky</c:v>
                </c:pt>
                <c:pt idx="3">
                  <c:v>kulturní památky</c:v>
                </c:pt>
                <c:pt idx="4">
                  <c:v>pěší turistika</c:v>
                </c:pt>
              </c:strCache>
            </c:strRef>
          </c:cat>
          <c:val>
            <c:numRef>
              <c:f>List1!$C$2:$C$6</c:f>
              <c:numCache>
                <c:formatCode>0.0%</c:formatCode>
                <c:ptCount val="5"/>
                <c:pt idx="0">
                  <c:v>0.315</c:v>
                </c:pt>
                <c:pt idx="1">
                  <c:v>0.17499999999999999</c:v>
                </c:pt>
                <c:pt idx="2">
                  <c:v>0.36249999999999999</c:v>
                </c:pt>
                <c:pt idx="3">
                  <c:v>0.27</c:v>
                </c:pt>
                <c:pt idx="4">
                  <c:v>0.46500000000000002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(n=401)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List1!$A$2:$A$6</c:f>
              <c:strCache>
                <c:ptCount val="5"/>
                <c:pt idx="0">
                  <c:v>lázně / wellness</c:v>
                </c:pt>
                <c:pt idx="1">
                  <c:v>návštěva příbuz. / známých</c:v>
                </c:pt>
                <c:pt idx="2">
                  <c:v>přírodní památky</c:v>
                </c:pt>
                <c:pt idx="3">
                  <c:v>kulturní památky</c:v>
                </c:pt>
                <c:pt idx="4">
                  <c:v>pěší turistika</c:v>
                </c:pt>
              </c:strCache>
            </c:strRef>
          </c:cat>
          <c:val>
            <c:numRef>
              <c:f>List1!$D$2:$D$6</c:f>
              <c:numCache>
                <c:formatCode>0.0%</c:formatCode>
                <c:ptCount val="5"/>
                <c:pt idx="0">
                  <c:v>7.7306733167082295E-2</c:v>
                </c:pt>
                <c:pt idx="1">
                  <c:v>0.2793017456359102</c:v>
                </c:pt>
                <c:pt idx="2">
                  <c:v>0.34413965087281795</c:v>
                </c:pt>
                <c:pt idx="3">
                  <c:v>0.40149625935162092</c:v>
                </c:pt>
                <c:pt idx="4">
                  <c:v>0.39401496259351615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(n=401)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List1!$A$2:$A$6</c:f>
              <c:strCache>
                <c:ptCount val="5"/>
                <c:pt idx="0">
                  <c:v>lázně / wellness</c:v>
                </c:pt>
                <c:pt idx="1">
                  <c:v>návštěva příbuz. / známých</c:v>
                </c:pt>
                <c:pt idx="2">
                  <c:v>přírodní památky</c:v>
                </c:pt>
                <c:pt idx="3">
                  <c:v>kulturní památky</c:v>
                </c:pt>
                <c:pt idx="4">
                  <c:v>pěší turistika</c:v>
                </c:pt>
              </c:strCache>
            </c:strRef>
          </c:cat>
          <c:val>
            <c:numRef>
              <c:f>List1!$E$2:$E$6</c:f>
              <c:numCache>
                <c:formatCode>0.0%</c:formatCode>
                <c:ptCount val="5"/>
                <c:pt idx="0">
                  <c:v>0.15960099750623441</c:v>
                </c:pt>
                <c:pt idx="1">
                  <c:v>0.19201995012468828</c:v>
                </c:pt>
                <c:pt idx="2">
                  <c:v>0.35162094763092272</c:v>
                </c:pt>
                <c:pt idx="3">
                  <c:v>0.71571072319202</c:v>
                </c:pt>
                <c:pt idx="4">
                  <c:v>0.33416458852867836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(n=1605)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List1!$A$2:$A$6</c:f>
              <c:strCache>
                <c:ptCount val="5"/>
                <c:pt idx="0">
                  <c:v>lázně / wellness</c:v>
                </c:pt>
                <c:pt idx="1">
                  <c:v>návštěva příbuz. / známých</c:v>
                </c:pt>
                <c:pt idx="2">
                  <c:v>přírodní památky</c:v>
                </c:pt>
                <c:pt idx="3">
                  <c:v>kulturní památky</c:v>
                </c:pt>
                <c:pt idx="4">
                  <c:v>pěší turistika</c:v>
                </c:pt>
              </c:strCache>
            </c:strRef>
          </c:cat>
          <c:val>
            <c:numRef>
              <c:f>List1!$F$2:$F$6</c:f>
              <c:numCache>
                <c:formatCode>0.0%</c:formatCode>
                <c:ptCount val="5"/>
                <c:pt idx="0">
                  <c:v>0.189</c:v>
                </c:pt>
                <c:pt idx="1">
                  <c:v>0.22500000000000001</c:v>
                </c:pt>
                <c:pt idx="2">
                  <c:v>0.371</c:v>
                </c:pt>
                <c:pt idx="3">
                  <c:v>0.44900000000000001</c:v>
                </c:pt>
                <c:pt idx="4">
                  <c:v>0.46200000000000002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377841226481652"/>
          <c:y val="0.55650611719758214"/>
          <c:w val="0.3589541219983825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letní sezóna (n=803)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List1!$A$2:$A$11</c:f>
              <c:strCache>
                <c:ptCount val="10"/>
                <c:pt idx="0">
                  <c:v>koupání / vodní sporty</c:v>
                </c:pt>
                <c:pt idx="1">
                  <c:v>cykloturistika</c:v>
                </c:pt>
                <c:pt idx="2">
                  <c:v>technické památky</c:v>
                </c:pt>
                <c:pt idx="3">
                  <c:v>společenský život a zábava</c:v>
                </c:pt>
                <c:pt idx="4">
                  <c:v>gastronomie</c:v>
                </c:pt>
                <c:pt idx="5">
                  <c:v>lázně / wellness</c:v>
                </c:pt>
                <c:pt idx="6">
                  <c:v>návštěva příbuz. / známých</c:v>
                </c:pt>
                <c:pt idx="7">
                  <c:v>přírodní památky</c:v>
                </c:pt>
                <c:pt idx="8">
                  <c:v>pěší turistika</c:v>
                </c:pt>
                <c:pt idx="9">
                  <c:v>kulturní památky</c:v>
                </c:pt>
              </c:strCache>
            </c:strRef>
          </c:cat>
          <c:val>
            <c:numRef>
              <c:f>List1!$B$2:$B$11</c:f>
              <c:numCache>
                <c:formatCode>0.0%</c:formatCode>
                <c:ptCount val="10"/>
                <c:pt idx="0">
                  <c:v>0.12</c:v>
                </c:pt>
                <c:pt idx="1">
                  <c:v>0.12</c:v>
                </c:pt>
                <c:pt idx="2">
                  <c:v>0.15</c:v>
                </c:pt>
                <c:pt idx="3">
                  <c:v>0.16</c:v>
                </c:pt>
                <c:pt idx="4">
                  <c:v>0.17</c:v>
                </c:pt>
                <c:pt idx="5">
                  <c:v>0.24</c:v>
                </c:pt>
                <c:pt idx="6">
                  <c:v>0.24</c:v>
                </c:pt>
                <c:pt idx="7">
                  <c:v>0.25</c:v>
                </c:pt>
                <c:pt idx="8">
                  <c:v>0.38</c:v>
                </c:pt>
                <c:pt idx="9">
                  <c:v>0.48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zimní sezóna (n=802)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List1!$A$2:$A$11</c:f>
              <c:strCache>
                <c:ptCount val="10"/>
                <c:pt idx="0">
                  <c:v>koupání / vodní sporty</c:v>
                </c:pt>
                <c:pt idx="1">
                  <c:v>cykloturistika</c:v>
                </c:pt>
                <c:pt idx="2">
                  <c:v>technické památky</c:v>
                </c:pt>
                <c:pt idx="3">
                  <c:v>společenský život a zábava</c:v>
                </c:pt>
                <c:pt idx="4">
                  <c:v>gastronomie</c:v>
                </c:pt>
                <c:pt idx="5">
                  <c:v>lázně / wellness</c:v>
                </c:pt>
                <c:pt idx="6">
                  <c:v>návštěva příbuz. / známých</c:v>
                </c:pt>
                <c:pt idx="7">
                  <c:v>přírodní památky</c:v>
                </c:pt>
                <c:pt idx="8">
                  <c:v>pěší turistika</c:v>
                </c:pt>
                <c:pt idx="9">
                  <c:v>kulturní památky</c:v>
                </c:pt>
              </c:strCache>
            </c:strRef>
          </c:cat>
          <c:val>
            <c:numRef>
              <c:f>List1!$C$2:$C$11</c:f>
              <c:numCache>
                <c:formatCode>0.0%</c:formatCode>
                <c:ptCount val="10"/>
                <c:pt idx="0">
                  <c:v>0</c:v>
                </c:pt>
                <c:pt idx="1">
                  <c:v>0.04</c:v>
                </c:pt>
                <c:pt idx="2">
                  <c:v>0.2</c:v>
                </c:pt>
                <c:pt idx="3">
                  <c:v>0.12</c:v>
                </c:pt>
                <c:pt idx="4">
                  <c:v>0.09</c:v>
                </c:pt>
                <c:pt idx="5">
                  <c:v>0.14000000000000001</c:v>
                </c:pt>
                <c:pt idx="6">
                  <c:v>0.21</c:v>
                </c:pt>
                <c:pt idx="7">
                  <c:v>0.49</c:v>
                </c:pt>
                <c:pt idx="8">
                  <c:v>0.54</c:v>
                </c:pt>
                <c:pt idx="9">
                  <c:v>0.42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1606625113102007"/>
          <c:y val="0.64734747615846955"/>
          <c:w val="0.28067199351552763"/>
          <c:h val="0.11499473110888528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(n=309)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4 nebo více přespání</c:v>
                </c:pt>
                <c:pt idx="1">
                  <c:v>1 - 3 přespání</c:v>
                </c:pt>
                <c:pt idx="2">
                  <c:v>bez přespání</c:v>
                </c:pt>
              </c:strCache>
            </c:strRef>
          </c:cat>
          <c:val>
            <c:numRef>
              <c:f>List1!$B$2:$B$4</c:f>
              <c:numCache>
                <c:formatCode>0.0%</c:formatCode>
                <c:ptCount val="3"/>
                <c:pt idx="0">
                  <c:v>0.53398058252427183</c:v>
                </c:pt>
                <c:pt idx="1">
                  <c:v>0.30097087378640774</c:v>
                </c:pt>
                <c:pt idx="2">
                  <c:v>0.1650485436893204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(n=263)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4 nebo více přespání</c:v>
                </c:pt>
                <c:pt idx="1">
                  <c:v>1 - 3 přespání</c:v>
                </c:pt>
                <c:pt idx="2">
                  <c:v>bez přespání</c:v>
                </c:pt>
              </c:strCache>
            </c:strRef>
          </c:cat>
          <c:val>
            <c:numRef>
              <c:f>List1!$C$2:$C$4</c:f>
              <c:numCache>
                <c:formatCode>0.0%</c:formatCode>
                <c:ptCount val="3"/>
                <c:pt idx="0">
                  <c:v>0.3193916349809886</c:v>
                </c:pt>
                <c:pt idx="1">
                  <c:v>0.23193916349809884</c:v>
                </c:pt>
                <c:pt idx="2">
                  <c:v>0.44866920152091255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(n=143)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4 nebo více přespání</c:v>
                </c:pt>
                <c:pt idx="1">
                  <c:v>1 - 3 přespání</c:v>
                </c:pt>
                <c:pt idx="2">
                  <c:v>bez přespání</c:v>
                </c:pt>
              </c:strCache>
            </c:strRef>
          </c:cat>
          <c:val>
            <c:numRef>
              <c:f>List1!$D$2:$D$4</c:f>
              <c:numCache>
                <c:formatCode>0.0%</c:formatCode>
                <c:ptCount val="3"/>
                <c:pt idx="0">
                  <c:v>3.4965034965034968E-2</c:v>
                </c:pt>
                <c:pt idx="1">
                  <c:v>0.33566433566433568</c:v>
                </c:pt>
                <c:pt idx="2">
                  <c:v>0.62937062937062938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(n=309)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4 nebo více přespání</c:v>
                </c:pt>
                <c:pt idx="1">
                  <c:v>1 - 3 přespání</c:v>
                </c:pt>
                <c:pt idx="2">
                  <c:v>bez přespání</c:v>
                </c:pt>
              </c:strCache>
            </c:strRef>
          </c:cat>
          <c:val>
            <c:numRef>
              <c:f>List1!$E$2:$E$4</c:f>
              <c:numCache>
                <c:formatCode>0.0%</c:formatCode>
                <c:ptCount val="3"/>
                <c:pt idx="0">
                  <c:v>0.44012944983818769</c:v>
                </c:pt>
                <c:pt idx="1">
                  <c:v>0.34304207119741098</c:v>
                </c:pt>
                <c:pt idx="2">
                  <c:v>0.2168284789644013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(n=1024)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4 nebo více přespání</c:v>
                </c:pt>
                <c:pt idx="1">
                  <c:v>1 - 3 přespání</c:v>
                </c:pt>
                <c:pt idx="2">
                  <c:v>bez přespání</c:v>
                </c:pt>
              </c:strCache>
            </c:strRef>
          </c:cat>
          <c:val>
            <c:numRef>
              <c:f>List1!$F$2:$F$4</c:f>
              <c:numCache>
                <c:formatCode>0.0%</c:formatCode>
                <c:ptCount val="3"/>
                <c:pt idx="0">
                  <c:v>0.38100000000000001</c:v>
                </c:pt>
                <c:pt idx="1">
                  <c:v>0.30099999999999999</c:v>
                </c:pt>
                <c:pt idx="2">
                  <c:v>0.318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9211954769983322"/>
          <c:y val="0.3396590022586895"/>
          <c:w val="0.40135694159326218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(n=161)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žádný</c:v>
                </c:pt>
                <c:pt idx="1">
                  <c:v>jiný</c:v>
                </c:pt>
                <c:pt idx="2">
                  <c:v>Invia</c:v>
                </c:pt>
                <c:pt idx="3">
                  <c:v>TripAdvisor</c:v>
                </c:pt>
                <c:pt idx="4">
                  <c:v>Trivago</c:v>
                </c:pt>
                <c:pt idx="5">
                  <c:v>Booking</c:v>
                </c:pt>
              </c:strCache>
            </c:strRef>
          </c:cat>
          <c:val>
            <c:numRef>
              <c:f>List1!$B$2:$B$7</c:f>
              <c:numCache>
                <c:formatCode>0.0%</c:formatCode>
                <c:ptCount val="6"/>
                <c:pt idx="0">
                  <c:v>0.3105590062111801</c:v>
                </c:pt>
                <c:pt idx="1">
                  <c:v>0.42236024844720499</c:v>
                </c:pt>
                <c:pt idx="2">
                  <c:v>6.2111801242236021E-3</c:v>
                </c:pt>
                <c:pt idx="3">
                  <c:v>0</c:v>
                </c:pt>
                <c:pt idx="4">
                  <c:v>7.4534161490683232E-2</c:v>
                </c:pt>
                <c:pt idx="5">
                  <c:v>0.19875776397515527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(n=101)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žádný</c:v>
                </c:pt>
                <c:pt idx="1">
                  <c:v>jiný</c:v>
                </c:pt>
                <c:pt idx="2">
                  <c:v>Invia</c:v>
                </c:pt>
                <c:pt idx="3">
                  <c:v>TripAdvisor</c:v>
                </c:pt>
                <c:pt idx="4">
                  <c:v>Trivago</c:v>
                </c:pt>
                <c:pt idx="5">
                  <c:v>Booking</c:v>
                </c:pt>
              </c:strCache>
            </c:strRef>
          </c:cat>
          <c:val>
            <c:numRef>
              <c:f>List1!$C$2:$C$7</c:f>
              <c:numCache>
                <c:formatCode>0.0%</c:formatCode>
                <c:ptCount val="6"/>
                <c:pt idx="0">
                  <c:v>0.34653465346534651</c:v>
                </c:pt>
                <c:pt idx="1">
                  <c:v>0.5643564356435643</c:v>
                </c:pt>
                <c:pt idx="2">
                  <c:v>9.9009900990099011E-3</c:v>
                </c:pt>
                <c:pt idx="3">
                  <c:v>0</c:v>
                </c:pt>
                <c:pt idx="4">
                  <c:v>9.9009900990099011E-3</c:v>
                </c:pt>
                <c:pt idx="5">
                  <c:v>6.9306930693069313E-2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(n=29)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žádný</c:v>
                </c:pt>
                <c:pt idx="1">
                  <c:v>jiný</c:v>
                </c:pt>
                <c:pt idx="2">
                  <c:v>Invia</c:v>
                </c:pt>
                <c:pt idx="3">
                  <c:v>TripAdvisor</c:v>
                </c:pt>
                <c:pt idx="4">
                  <c:v>Trivago</c:v>
                </c:pt>
                <c:pt idx="5">
                  <c:v>Booking</c:v>
                </c:pt>
              </c:strCache>
            </c:strRef>
          </c:cat>
          <c:val>
            <c:numRef>
              <c:f>List1!$D$2:$D$7</c:f>
              <c:numCache>
                <c:formatCode>0.0%</c:formatCode>
                <c:ptCount val="6"/>
                <c:pt idx="0">
                  <c:v>0.48275862068965514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0.13793103448275862</c:v>
                </c:pt>
                <c:pt idx="5">
                  <c:v>0.37931034482758619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(n=206)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žádný</c:v>
                </c:pt>
                <c:pt idx="1">
                  <c:v>jiný</c:v>
                </c:pt>
                <c:pt idx="2">
                  <c:v>Invia</c:v>
                </c:pt>
                <c:pt idx="3">
                  <c:v>TripAdvisor</c:v>
                </c:pt>
                <c:pt idx="4">
                  <c:v>Trivago</c:v>
                </c:pt>
                <c:pt idx="5">
                  <c:v>Booking</c:v>
                </c:pt>
              </c:strCache>
            </c:strRef>
          </c:cat>
          <c:val>
            <c:numRef>
              <c:f>List1!$E$2:$E$7</c:f>
              <c:numCache>
                <c:formatCode>0.0%</c:formatCode>
                <c:ptCount val="6"/>
                <c:pt idx="0">
                  <c:v>0.10679611650485436</c:v>
                </c:pt>
                <c:pt idx="1">
                  <c:v>0.59223300970873782</c:v>
                </c:pt>
                <c:pt idx="2">
                  <c:v>0</c:v>
                </c:pt>
                <c:pt idx="3">
                  <c:v>1.4563106796116505E-2</c:v>
                </c:pt>
                <c:pt idx="4">
                  <c:v>0.11165048543689321</c:v>
                </c:pt>
                <c:pt idx="5">
                  <c:v>0.27669902912621358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(n=497)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List1!$A$2:$A$7</c:f>
              <c:strCache>
                <c:ptCount val="6"/>
                <c:pt idx="0">
                  <c:v>žádný</c:v>
                </c:pt>
                <c:pt idx="1">
                  <c:v>jiný</c:v>
                </c:pt>
                <c:pt idx="2">
                  <c:v>Invia</c:v>
                </c:pt>
                <c:pt idx="3">
                  <c:v>TripAdvisor</c:v>
                </c:pt>
                <c:pt idx="4">
                  <c:v>Trivago</c:v>
                </c:pt>
                <c:pt idx="5">
                  <c:v>Booking</c:v>
                </c:pt>
              </c:strCache>
            </c:strRef>
          </c:cat>
          <c:val>
            <c:numRef>
              <c:f>List1!$F$2:$F$7</c:f>
              <c:numCache>
                <c:formatCode>0.0%</c:formatCode>
                <c:ptCount val="6"/>
                <c:pt idx="0">
                  <c:v>0.24346076458752516</c:v>
                </c:pt>
                <c:pt idx="1">
                  <c:v>0.49698189134808851</c:v>
                </c:pt>
                <c:pt idx="2">
                  <c:v>4.0241448692152921E-3</c:v>
                </c:pt>
                <c:pt idx="3">
                  <c:v>6.0362173038229373E-3</c:v>
                </c:pt>
                <c:pt idx="4">
                  <c:v>8.0482897384305835E-2</c:v>
                </c:pt>
                <c:pt idx="5">
                  <c:v>0.2152917505030181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9211954769983322"/>
          <c:y val="0.13453335299216942"/>
          <c:w val="0.40788045230016678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(n=248)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placené ubytování v soukromí, Airbnb</c:v>
                </c:pt>
                <c:pt idx="1">
                  <c:v>kemp, tábořiště</c:v>
                </c:pt>
                <c:pt idx="2">
                  <c:v>ostatní hromadná ubytování</c:v>
                </c:pt>
                <c:pt idx="3">
                  <c:v>hotel, motel * nebo **, Garni</c:v>
                </c:pt>
                <c:pt idx="4">
                  <c:v>hotel, motel *** nebo více</c:v>
                </c:pt>
                <c:pt idx="5">
                  <c:v>neplacené ubytování v soukromí</c:v>
                </c:pt>
                <c:pt idx="6">
                  <c:v>penzion</c:v>
                </c:pt>
              </c:strCache>
            </c:strRef>
          </c:cat>
          <c:val>
            <c:numRef>
              <c:f>List1!$B$2:$B$8</c:f>
              <c:numCache>
                <c:formatCode>0.0%</c:formatCode>
                <c:ptCount val="7"/>
                <c:pt idx="0">
                  <c:v>3.7999999999999999E-2</c:v>
                </c:pt>
                <c:pt idx="1">
                  <c:v>7.2999999999999995E-2</c:v>
                </c:pt>
                <c:pt idx="2">
                  <c:v>2.4E-2</c:v>
                </c:pt>
                <c:pt idx="3">
                  <c:v>0.02</c:v>
                </c:pt>
                <c:pt idx="4">
                  <c:v>0.27800000000000002</c:v>
                </c:pt>
                <c:pt idx="5">
                  <c:v>0.39700000000000002</c:v>
                </c:pt>
                <c:pt idx="6">
                  <c:v>0.19800000000000001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(n=141)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placené ubytování v soukromí, Airbnb</c:v>
                </c:pt>
                <c:pt idx="1">
                  <c:v>kemp, tábořiště</c:v>
                </c:pt>
                <c:pt idx="2">
                  <c:v>ostatní hromadná ubytování</c:v>
                </c:pt>
                <c:pt idx="3">
                  <c:v>hotel, motel * nebo **, Garni</c:v>
                </c:pt>
                <c:pt idx="4">
                  <c:v>hotel, motel *** nebo více</c:v>
                </c:pt>
                <c:pt idx="5">
                  <c:v>neplacené ubytování v soukromí</c:v>
                </c:pt>
                <c:pt idx="6">
                  <c:v>penzion</c:v>
                </c:pt>
              </c:strCache>
            </c:strRef>
          </c:cat>
          <c:val>
            <c:numRef>
              <c:f>List1!$C$2:$C$8</c:f>
              <c:numCache>
                <c:formatCode>0.0%</c:formatCode>
                <c:ptCount val="7"/>
                <c:pt idx="0">
                  <c:v>7.0000000000000001E-3</c:v>
                </c:pt>
                <c:pt idx="1">
                  <c:v>2.8000000000000001E-2</c:v>
                </c:pt>
                <c:pt idx="2">
                  <c:v>0.23400000000000001</c:v>
                </c:pt>
                <c:pt idx="3">
                  <c:v>7.0000000000000001E-3</c:v>
                </c:pt>
                <c:pt idx="4">
                  <c:v>0.17699999999999999</c:v>
                </c:pt>
                <c:pt idx="5">
                  <c:v>0.312</c:v>
                </c:pt>
                <c:pt idx="6">
                  <c:v>0.23400000000000001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(n=53)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placené ubytování v soukromí, Airbnb</c:v>
                </c:pt>
                <c:pt idx="1">
                  <c:v>kemp, tábořiště</c:v>
                </c:pt>
                <c:pt idx="2">
                  <c:v>ostatní hromadná ubytování</c:v>
                </c:pt>
                <c:pt idx="3">
                  <c:v>hotel, motel * nebo **, Garni</c:v>
                </c:pt>
                <c:pt idx="4">
                  <c:v>hotel, motel *** nebo více</c:v>
                </c:pt>
                <c:pt idx="5">
                  <c:v>neplacené ubytování v soukromí</c:v>
                </c:pt>
                <c:pt idx="6">
                  <c:v>penzion</c:v>
                </c:pt>
              </c:strCache>
            </c:strRef>
          </c:cat>
          <c:val>
            <c:numRef>
              <c:f>List1!$D$2:$D$8</c:f>
              <c:numCache>
                <c:formatCode>0.0%</c:formatCode>
                <c:ptCount val="7"/>
                <c:pt idx="0">
                  <c:v>1.9E-2</c:v>
                </c:pt>
                <c:pt idx="1">
                  <c:v>0</c:v>
                </c:pt>
                <c:pt idx="2">
                  <c:v>0</c:v>
                </c:pt>
                <c:pt idx="3">
                  <c:v>5.7000000000000002E-2</c:v>
                </c:pt>
                <c:pt idx="4">
                  <c:v>5.7000000000000002E-2</c:v>
                </c:pt>
                <c:pt idx="5">
                  <c:v>0.45300000000000001</c:v>
                </c:pt>
                <c:pt idx="6">
                  <c:v>0.434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(n=242)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placené ubytování v soukromí, Airbnb</c:v>
                </c:pt>
                <c:pt idx="1">
                  <c:v>kemp, tábořiště</c:v>
                </c:pt>
                <c:pt idx="2">
                  <c:v>ostatní hromadná ubytování</c:v>
                </c:pt>
                <c:pt idx="3">
                  <c:v>hotel, motel * nebo **, Garni</c:v>
                </c:pt>
                <c:pt idx="4">
                  <c:v>hotel, motel *** nebo více</c:v>
                </c:pt>
                <c:pt idx="5">
                  <c:v>neplacené ubytování v soukromí</c:v>
                </c:pt>
                <c:pt idx="6">
                  <c:v>penzion</c:v>
                </c:pt>
              </c:strCache>
            </c:strRef>
          </c:cat>
          <c:val>
            <c:numRef>
              <c:f>List1!$E$2:$E$8</c:f>
              <c:numCache>
                <c:formatCode>0.0%</c:formatCode>
                <c:ptCount val="7"/>
                <c:pt idx="0">
                  <c:v>6.6000000000000003E-2</c:v>
                </c:pt>
                <c:pt idx="1">
                  <c:v>2.5000000000000001E-2</c:v>
                </c:pt>
                <c:pt idx="2">
                  <c:v>7.0000000000000007E-2</c:v>
                </c:pt>
                <c:pt idx="3">
                  <c:v>0.29299999999999998</c:v>
                </c:pt>
                <c:pt idx="4">
                  <c:v>0.23100000000000001</c:v>
                </c:pt>
                <c:pt idx="5">
                  <c:v>0.157</c:v>
                </c:pt>
                <c:pt idx="6">
                  <c:v>0.40500000000000003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(n=684)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placené ubytování v soukromí, Airbnb</c:v>
                </c:pt>
                <c:pt idx="1">
                  <c:v>kemp, tábořiště</c:v>
                </c:pt>
                <c:pt idx="2">
                  <c:v>ostatní hromadná ubytování</c:v>
                </c:pt>
                <c:pt idx="3">
                  <c:v>hotel, motel * nebo **, Garni</c:v>
                </c:pt>
                <c:pt idx="4">
                  <c:v>hotel, motel *** nebo více</c:v>
                </c:pt>
                <c:pt idx="5">
                  <c:v>neplacené ubytování v soukromí</c:v>
                </c:pt>
                <c:pt idx="6">
                  <c:v>penzion</c:v>
                </c:pt>
              </c:strCache>
            </c:strRef>
          </c:cat>
          <c:val>
            <c:numRef>
              <c:f>List1!$F$2:$F$8</c:f>
              <c:numCache>
                <c:formatCode>0.0%</c:formatCode>
                <c:ptCount val="7"/>
                <c:pt idx="0">
                  <c:v>3.7999999999999999E-2</c:v>
                </c:pt>
                <c:pt idx="1">
                  <c:v>4.1000000000000002E-2</c:v>
                </c:pt>
                <c:pt idx="2">
                  <c:v>8.2000000000000003E-2</c:v>
                </c:pt>
                <c:pt idx="3">
                  <c:v>0.11700000000000001</c:v>
                </c:pt>
                <c:pt idx="4">
                  <c:v>0.224</c:v>
                </c:pt>
                <c:pt idx="5">
                  <c:v>0.29199999999999998</c:v>
                </c:pt>
                <c:pt idx="6">
                  <c:v>0.29699999999999999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1821359052745151"/>
          <c:y val="0.656138575412749"/>
          <c:w val="0.36873938805873935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(n=403)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ostatní</c:v>
                </c:pt>
                <c:pt idx="1">
                  <c:v>doprava (mimo PHM)</c:v>
                </c:pt>
                <c:pt idx="2">
                  <c:v>pohonné hmoty</c:v>
                </c:pt>
                <c:pt idx="3">
                  <c:v>ubytování</c:v>
                </c:pt>
                <c:pt idx="4">
                  <c:v>zboží</c:v>
                </c:pt>
                <c:pt idx="5">
                  <c:v>stravování</c:v>
                </c:pt>
                <c:pt idx="6">
                  <c:v>CELKEM</c:v>
                </c:pt>
              </c:strCache>
            </c:strRef>
          </c:cat>
          <c:val>
            <c:numRef>
              <c:f>List1!$B$2:$B$8</c:f>
              <c:numCache>
                <c:formatCode>0.0</c:formatCode>
                <c:ptCount val="7"/>
                <c:pt idx="0">
                  <c:v>81</c:v>
                </c:pt>
                <c:pt idx="1">
                  <c:v>10</c:v>
                </c:pt>
                <c:pt idx="2">
                  <c:v>141</c:v>
                </c:pt>
                <c:pt idx="3">
                  <c:v>299</c:v>
                </c:pt>
                <c:pt idx="4">
                  <c:v>136</c:v>
                </c:pt>
                <c:pt idx="5">
                  <c:v>252</c:v>
                </c:pt>
                <c:pt idx="6">
                  <c:v>919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(n=400)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ostatní</c:v>
                </c:pt>
                <c:pt idx="1">
                  <c:v>doprava (mimo PHM)</c:v>
                </c:pt>
                <c:pt idx="2">
                  <c:v>pohonné hmoty</c:v>
                </c:pt>
                <c:pt idx="3">
                  <c:v>ubytování</c:v>
                </c:pt>
                <c:pt idx="4">
                  <c:v>zboží</c:v>
                </c:pt>
                <c:pt idx="5">
                  <c:v>stravování</c:v>
                </c:pt>
                <c:pt idx="6">
                  <c:v>CELKEM</c:v>
                </c:pt>
              </c:strCache>
            </c:strRef>
          </c:cat>
          <c:val>
            <c:numRef>
              <c:f>List1!$C$2:$C$8</c:f>
              <c:numCache>
                <c:formatCode>0.0</c:formatCode>
                <c:ptCount val="7"/>
                <c:pt idx="0">
                  <c:v>89</c:v>
                </c:pt>
                <c:pt idx="1">
                  <c:v>4</c:v>
                </c:pt>
                <c:pt idx="2">
                  <c:v>169</c:v>
                </c:pt>
                <c:pt idx="3">
                  <c:v>246</c:v>
                </c:pt>
                <c:pt idx="4">
                  <c:v>428</c:v>
                </c:pt>
                <c:pt idx="5">
                  <c:v>346</c:v>
                </c:pt>
                <c:pt idx="6">
                  <c:v>1281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(n=401)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ostatní</c:v>
                </c:pt>
                <c:pt idx="1">
                  <c:v>doprava (mimo PHM)</c:v>
                </c:pt>
                <c:pt idx="2">
                  <c:v>pohonné hmoty</c:v>
                </c:pt>
                <c:pt idx="3">
                  <c:v>ubytování</c:v>
                </c:pt>
                <c:pt idx="4">
                  <c:v>zboží</c:v>
                </c:pt>
                <c:pt idx="5">
                  <c:v>stravování</c:v>
                </c:pt>
                <c:pt idx="6">
                  <c:v>CELKEM</c:v>
                </c:pt>
              </c:strCache>
            </c:strRef>
          </c:cat>
          <c:val>
            <c:numRef>
              <c:f>List1!$D$2:$D$8</c:f>
              <c:numCache>
                <c:formatCode>0.0</c:formatCode>
                <c:ptCount val="7"/>
                <c:pt idx="0">
                  <c:v>106</c:v>
                </c:pt>
                <c:pt idx="1">
                  <c:v>17</c:v>
                </c:pt>
                <c:pt idx="2">
                  <c:v>229</c:v>
                </c:pt>
                <c:pt idx="3">
                  <c:v>141</c:v>
                </c:pt>
                <c:pt idx="4">
                  <c:v>149</c:v>
                </c:pt>
                <c:pt idx="5">
                  <c:v>748</c:v>
                </c:pt>
                <c:pt idx="6">
                  <c:v>1660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(n=401)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ostatní</c:v>
                </c:pt>
                <c:pt idx="1">
                  <c:v>doprava (mimo PHM)</c:v>
                </c:pt>
                <c:pt idx="2">
                  <c:v>pohonné hmoty</c:v>
                </c:pt>
                <c:pt idx="3">
                  <c:v>ubytování</c:v>
                </c:pt>
                <c:pt idx="4">
                  <c:v>zboží</c:v>
                </c:pt>
                <c:pt idx="5">
                  <c:v>stravování</c:v>
                </c:pt>
                <c:pt idx="6">
                  <c:v>CELKEM</c:v>
                </c:pt>
              </c:strCache>
            </c:strRef>
          </c:cat>
          <c:val>
            <c:numRef>
              <c:f>List1!$E$2:$E$8</c:f>
              <c:numCache>
                <c:formatCode>0.0</c:formatCode>
                <c:ptCount val="7"/>
                <c:pt idx="0">
                  <c:v>259</c:v>
                </c:pt>
                <c:pt idx="1">
                  <c:v>84</c:v>
                </c:pt>
                <c:pt idx="2">
                  <c:v>215</c:v>
                </c:pt>
                <c:pt idx="3">
                  <c:v>403</c:v>
                </c:pt>
                <c:pt idx="4">
                  <c:v>372</c:v>
                </c:pt>
                <c:pt idx="5">
                  <c:v>457</c:v>
                </c:pt>
                <c:pt idx="6">
                  <c:v>1791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(n=1605)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ostatní</c:v>
                </c:pt>
                <c:pt idx="1">
                  <c:v>doprava (mimo PHM)</c:v>
                </c:pt>
                <c:pt idx="2">
                  <c:v>pohonné hmoty</c:v>
                </c:pt>
                <c:pt idx="3">
                  <c:v>ubytování</c:v>
                </c:pt>
                <c:pt idx="4">
                  <c:v>zboží</c:v>
                </c:pt>
                <c:pt idx="5">
                  <c:v>stravování</c:v>
                </c:pt>
                <c:pt idx="6">
                  <c:v>CELKEM</c:v>
                </c:pt>
              </c:strCache>
            </c:strRef>
          </c:cat>
          <c:val>
            <c:numRef>
              <c:f>List1!$F$2:$F$8</c:f>
              <c:numCache>
                <c:formatCode>0.0</c:formatCode>
                <c:ptCount val="7"/>
                <c:pt idx="0">
                  <c:v>140</c:v>
                </c:pt>
                <c:pt idx="1">
                  <c:v>3</c:v>
                </c:pt>
                <c:pt idx="2">
                  <c:v>183</c:v>
                </c:pt>
                <c:pt idx="3">
                  <c:v>295</c:v>
                </c:pt>
                <c:pt idx="4">
                  <c:v>322</c:v>
                </c:pt>
                <c:pt idx="5">
                  <c:v>407</c:v>
                </c:pt>
                <c:pt idx="6">
                  <c:v>1379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310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\ &quot;Kč&quot;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7907252628602413"/>
          <c:y val="0.62390454481372448"/>
          <c:w val="0.40135694159326218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47460697774224381"/>
          <c:y val="3.2234030599024577E-2"/>
          <c:w val="0.45630904387163684"/>
          <c:h val="0.8943554451399642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(n=403)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List1!$A$2:$A$6</c:f>
              <c:strCache>
                <c:ptCount val="5"/>
                <c:pt idx="0">
                  <c:v>není nic, co by mi v této lokalitě chybělo, pokud jde o poskytované služby</c:v>
                </c:pt>
                <c:pt idx="1">
                  <c:v>službám poskytovaným v lokalitě nemám co vytknout z hlediska kvality </c:v>
                </c:pt>
                <c:pt idx="2">
                  <c:v>množství návštěvníků v lokalitě je přiměřený</c:v>
                </c:pt>
                <c:pt idx="3">
                  <c:v>cenová úroveň v lokalitě je přiměřená</c:v>
                </c:pt>
                <c:pt idx="4">
                  <c:v>dopravní vybavenosti v lokalitě nemám co vytknout</c:v>
                </c:pt>
              </c:strCache>
            </c:strRef>
          </c:cat>
          <c:val>
            <c:numRef>
              <c:f>List1!$B$2:$B$6</c:f>
              <c:numCache>
                <c:formatCode>0.0%</c:formatCode>
                <c:ptCount val="5"/>
                <c:pt idx="0">
                  <c:v>0.98511166253101745</c:v>
                </c:pt>
                <c:pt idx="1">
                  <c:v>0.98759305210918114</c:v>
                </c:pt>
                <c:pt idx="2">
                  <c:v>0.99503722084367252</c:v>
                </c:pt>
                <c:pt idx="3">
                  <c:v>0.99007444168734493</c:v>
                </c:pt>
                <c:pt idx="4">
                  <c:v>0.91563275434243174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(n=400)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List1!$A$2:$A$6</c:f>
              <c:strCache>
                <c:ptCount val="5"/>
                <c:pt idx="0">
                  <c:v>není nic, co by mi v této lokalitě chybělo, pokud jde o poskytované služby</c:v>
                </c:pt>
                <c:pt idx="1">
                  <c:v>službám poskytovaným v lokalitě nemám co vytknout z hlediska kvality </c:v>
                </c:pt>
                <c:pt idx="2">
                  <c:v>množství návštěvníků v lokalitě je přiměřený</c:v>
                </c:pt>
                <c:pt idx="3">
                  <c:v>cenová úroveň v lokalitě je přiměřená</c:v>
                </c:pt>
                <c:pt idx="4">
                  <c:v>dopravní vybavenosti v lokalitě nemám co vytknout</c:v>
                </c:pt>
              </c:strCache>
            </c:strRef>
          </c:cat>
          <c:val>
            <c:numRef>
              <c:f>List1!$C$2:$C$6</c:f>
              <c:numCache>
                <c:formatCode>0.0%</c:formatCode>
                <c:ptCount val="5"/>
                <c:pt idx="0">
                  <c:v>0.99249999999999994</c:v>
                </c:pt>
                <c:pt idx="1">
                  <c:v>0.98750000000000004</c:v>
                </c:pt>
                <c:pt idx="2">
                  <c:v>0.96750000000000003</c:v>
                </c:pt>
                <c:pt idx="3">
                  <c:v>0.96499999999999997</c:v>
                </c:pt>
                <c:pt idx="4">
                  <c:v>0.89749999999999996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(n=401)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List1!$A$2:$A$6</c:f>
              <c:strCache>
                <c:ptCount val="5"/>
                <c:pt idx="0">
                  <c:v>není nic, co by mi v této lokalitě chybělo, pokud jde o poskytované služby</c:v>
                </c:pt>
                <c:pt idx="1">
                  <c:v>službám poskytovaným v lokalitě nemám co vytknout z hlediska kvality </c:v>
                </c:pt>
                <c:pt idx="2">
                  <c:v>množství návštěvníků v lokalitě je přiměřený</c:v>
                </c:pt>
                <c:pt idx="3">
                  <c:v>cenová úroveň v lokalitě je přiměřená</c:v>
                </c:pt>
                <c:pt idx="4">
                  <c:v>dopravní vybavenosti v lokalitě nemám co vytknout</c:v>
                </c:pt>
              </c:strCache>
            </c:strRef>
          </c:cat>
          <c:val>
            <c:numRef>
              <c:f>List1!$D$2:$D$6</c:f>
              <c:numCache>
                <c:formatCode>0.0%</c:formatCode>
                <c:ptCount val="5"/>
                <c:pt idx="0">
                  <c:v>0.99750623441396502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0.98753117206982544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(n=401)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List1!$A$2:$A$6</c:f>
              <c:strCache>
                <c:ptCount val="5"/>
                <c:pt idx="0">
                  <c:v>není nic, co by mi v této lokalitě chybělo, pokud jde o poskytované služby</c:v>
                </c:pt>
                <c:pt idx="1">
                  <c:v>službám poskytovaným v lokalitě nemám co vytknout z hlediska kvality </c:v>
                </c:pt>
                <c:pt idx="2">
                  <c:v>množství návštěvníků v lokalitě je přiměřený</c:v>
                </c:pt>
                <c:pt idx="3">
                  <c:v>cenová úroveň v lokalitě je přiměřená</c:v>
                </c:pt>
                <c:pt idx="4">
                  <c:v>dopravní vybavenosti v lokalitě nemám co vytknout</c:v>
                </c:pt>
              </c:strCache>
            </c:strRef>
          </c:cat>
          <c:val>
            <c:numRef>
              <c:f>List1!$E$2:$E$6</c:f>
              <c:numCache>
                <c:formatCode>0.0%</c:formatCode>
                <c:ptCount val="5"/>
                <c:pt idx="0">
                  <c:v>0.8254364089775561</c:v>
                </c:pt>
                <c:pt idx="1">
                  <c:v>0.91022443890274318</c:v>
                </c:pt>
                <c:pt idx="2">
                  <c:v>0.9177057356608479</c:v>
                </c:pt>
                <c:pt idx="3">
                  <c:v>0.77805486284289271</c:v>
                </c:pt>
                <c:pt idx="4">
                  <c:v>0.5685785536159601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(n=1605)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List1!$A$2:$A$6</c:f>
              <c:strCache>
                <c:ptCount val="5"/>
                <c:pt idx="0">
                  <c:v>není nic, co by mi v této lokalitě chybělo, pokud jde o poskytované služby</c:v>
                </c:pt>
                <c:pt idx="1">
                  <c:v>službám poskytovaným v lokalitě nemám co vytknout z hlediska kvality </c:v>
                </c:pt>
                <c:pt idx="2">
                  <c:v>množství návštěvníků v lokalitě je přiměřený</c:v>
                </c:pt>
                <c:pt idx="3">
                  <c:v>cenová úroveň v lokalitě je přiměřená</c:v>
                </c:pt>
                <c:pt idx="4">
                  <c:v>dopravní vybavenosti v lokalitě nemám co vytknout</c:v>
                </c:pt>
              </c:strCache>
            </c:strRef>
          </c:cat>
          <c:val>
            <c:numRef>
              <c:f>List1!$F$2:$F$6</c:f>
              <c:numCache>
                <c:formatCode>0.0%</c:formatCode>
                <c:ptCount val="5"/>
                <c:pt idx="0">
                  <c:v>0.95015576323987538</c:v>
                </c:pt>
                <c:pt idx="1">
                  <c:v>0.9713395638629283</c:v>
                </c:pt>
                <c:pt idx="2">
                  <c:v>0.9700934579439251</c:v>
                </c:pt>
                <c:pt idx="3">
                  <c:v>0.93333333333333324</c:v>
                </c:pt>
                <c:pt idx="4">
                  <c:v>0.84236760124610588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(n=403)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přístup obyvatel k turistům</c:v>
                </c:pt>
                <c:pt idx="1">
                  <c:v>otevírací doba památek</c:v>
                </c:pt>
                <c:pt idx="2">
                  <c:v>ceny</c:v>
                </c:pt>
                <c:pt idx="3">
                  <c:v>orientační a navigační systém</c:v>
                </c:pt>
                <c:pt idx="4">
                  <c:v>doprava</c:v>
                </c:pt>
                <c:pt idx="5">
                  <c:v>infrastruktura, stav silnic</c:v>
                </c:pt>
                <c:pt idx="6">
                  <c:v>žádné nedostatky/problémy</c:v>
                </c:pt>
              </c:strCache>
            </c:strRef>
          </c:cat>
          <c:val>
            <c:numRef>
              <c:f>List1!$B$2:$B$8</c:f>
              <c:numCache>
                <c:formatCode>0.0%</c:formatCode>
                <c:ptCount val="7"/>
                <c:pt idx="0">
                  <c:v>0</c:v>
                </c:pt>
                <c:pt idx="1">
                  <c:v>1.7000000000000001E-2</c:v>
                </c:pt>
                <c:pt idx="2">
                  <c:v>4.2000000000000003E-2</c:v>
                </c:pt>
                <c:pt idx="3">
                  <c:v>5.0000000000000001E-3</c:v>
                </c:pt>
                <c:pt idx="4">
                  <c:v>0.129</c:v>
                </c:pt>
                <c:pt idx="5">
                  <c:v>0.184</c:v>
                </c:pt>
                <c:pt idx="6">
                  <c:v>0.8635235732009926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(n=400)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přístup obyvatel k turistům</c:v>
                </c:pt>
                <c:pt idx="1">
                  <c:v>otevírací doba památek</c:v>
                </c:pt>
                <c:pt idx="2">
                  <c:v>ceny</c:v>
                </c:pt>
                <c:pt idx="3">
                  <c:v>orientační a navigační systém</c:v>
                </c:pt>
                <c:pt idx="4">
                  <c:v>doprava</c:v>
                </c:pt>
                <c:pt idx="5">
                  <c:v>infrastruktura, stav silnic</c:v>
                </c:pt>
                <c:pt idx="6">
                  <c:v>žádné nedostatky/problémy</c:v>
                </c:pt>
              </c:strCache>
            </c:strRef>
          </c:cat>
          <c:val>
            <c:numRef>
              <c:f>List1!$C$2:$C$8</c:f>
              <c:numCache>
                <c:formatCode>0.0%</c:formatCode>
                <c:ptCount val="7"/>
                <c:pt idx="0">
                  <c:v>0</c:v>
                </c:pt>
                <c:pt idx="1">
                  <c:v>5.0000000000000001E-3</c:v>
                </c:pt>
                <c:pt idx="2">
                  <c:v>0.03</c:v>
                </c:pt>
                <c:pt idx="3">
                  <c:v>0.01</c:v>
                </c:pt>
                <c:pt idx="4">
                  <c:v>0.13300000000000001</c:v>
                </c:pt>
                <c:pt idx="5">
                  <c:v>0.14000000000000001</c:v>
                </c:pt>
                <c:pt idx="6">
                  <c:v>0.87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(n=401)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přístup obyvatel k turistům</c:v>
                </c:pt>
                <c:pt idx="1">
                  <c:v>otevírací doba památek</c:v>
                </c:pt>
                <c:pt idx="2">
                  <c:v>ceny</c:v>
                </c:pt>
                <c:pt idx="3">
                  <c:v>orientační a navigační systém</c:v>
                </c:pt>
                <c:pt idx="4">
                  <c:v>doprava</c:v>
                </c:pt>
                <c:pt idx="5">
                  <c:v>infrastruktura, stav silnic</c:v>
                </c:pt>
                <c:pt idx="6">
                  <c:v>žádné nedostatky/problémy</c:v>
                </c:pt>
              </c:strCache>
            </c:strRef>
          </c:cat>
          <c:val>
            <c:numRef>
              <c:f>List1!$D$2:$D$8</c:f>
              <c:numCache>
                <c:formatCode>0.0%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(n=401)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přístup obyvatel k turistům</c:v>
                </c:pt>
                <c:pt idx="1">
                  <c:v>otevírací doba památek</c:v>
                </c:pt>
                <c:pt idx="2">
                  <c:v>ceny</c:v>
                </c:pt>
                <c:pt idx="3">
                  <c:v>orientační a navigační systém</c:v>
                </c:pt>
                <c:pt idx="4">
                  <c:v>doprava</c:v>
                </c:pt>
                <c:pt idx="5">
                  <c:v>infrastruktura, stav silnic</c:v>
                </c:pt>
                <c:pt idx="6">
                  <c:v>žádné nedostatky/problémy</c:v>
                </c:pt>
              </c:strCache>
            </c:strRef>
          </c:cat>
          <c:val>
            <c:numRef>
              <c:f>List1!$E$2:$E$8</c:f>
              <c:numCache>
                <c:formatCode>0.0%</c:formatCode>
                <c:ptCount val="7"/>
                <c:pt idx="0">
                  <c:v>0.08</c:v>
                </c:pt>
                <c:pt idx="1">
                  <c:v>6.5000000000000002E-2</c:v>
                </c:pt>
                <c:pt idx="2">
                  <c:v>9.1999999999999998E-2</c:v>
                </c:pt>
                <c:pt idx="3">
                  <c:v>0.28399999999999997</c:v>
                </c:pt>
                <c:pt idx="4">
                  <c:v>4.2000000000000003E-2</c:v>
                </c:pt>
                <c:pt idx="5">
                  <c:v>0.214</c:v>
                </c:pt>
                <c:pt idx="6">
                  <c:v>0.69326683291770574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(n=1605)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přístup obyvatel k turistům</c:v>
                </c:pt>
                <c:pt idx="1">
                  <c:v>otevírací doba památek</c:v>
                </c:pt>
                <c:pt idx="2">
                  <c:v>ceny</c:v>
                </c:pt>
                <c:pt idx="3">
                  <c:v>orientační a navigační systém</c:v>
                </c:pt>
                <c:pt idx="4">
                  <c:v>doprava</c:v>
                </c:pt>
                <c:pt idx="5">
                  <c:v>infrastruktura, stav silnic</c:v>
                </c:pt>
                <c:pt idx="6">
                  <c:v>žádné nedostatky/problémy</c:v>
                </c:pt>
              </c:strCache>
            </c:strRef>
          </c:cat>
          <c:val>
            <c:numRef>
              <c:f>List1!$F$2:$F$8</c:f>
              <c:numCache>
                <c:formatCode>0.0%</c:formatCode>
                <c:ptCount val="7"/>
                <c:pt idx="0">
                  <c:v>0.02</c:v>
                </c:pt>
                <c:pt idx="1">
                  <c:v>2.1999999999999999E-2</c:v>
                </c:pt>
                <c:pt idx="2">
                  <c:v>4.1000000000000002E-2</c:v>
                </c:pt>
                <c:pt idx="3">
                  <c:v>7.4999999999999997E-2</c:v>
                </c:pt>
                <c:pt idx="4">
                  <c:v>7.5999999999999998E-2</c:v>
                </c:pt>
                <c:pt idx="5">
                  <c:v>0.13500000000000001</c:v>
                </c:pt>
                <c:pt idx="6">
                  <c:v>0.85699999999999998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7581077093257182"/>
          <c:y val="0.62390454481372448"/>
          <c:w val="0.42418922906742812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(n=403)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detractor</c:v>
                </c:pt>
                <c:pt idx="1">
                  <c:v>passive</c:v>
                </c:pt>
                <c:pt idx="2">
                  <c:v>promoter</c:v>
                </c:pt>
              </c:strCache>
            </c:strRef>
          </c:cat>
          <c:val>
            <c:numRef>
              <c:f>List1!$B$2:$B$4</c:f>
              <c:numCache>
                <c:formatCode>0.0%</c:formatCode>
                <c:ptCount val="3"/>
                <c:pt idx="0">
                  <c:v>5.0000000000000001E-3</c:v>
                </c:pt>
                <c:pt idx="1">
                  <c:v>0.11899999999999999</c:v>
                </c:pt>
                <c:pt idx="2">
                  <c:v>0.876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(n=400)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detractor</c:v>
                </c:pt>
                <c:pt idx="1">
                  <c:v>passive</c:v>
                </c:pt>
                <c:pt idx="2">
                  <c:v>promoter</c:v>
                </c:pt>
              </c:strCache>
            </c:strRef>
          </c:cat>
          <c:val>
            <c:numRef>
              <c:f>List1!$C$2:$C$4</c:f>
              <c:numCache>
                <c:formatCode>0.0%</c:formatCode>
                <c:ptCount val="3"/>
                <c:pt idx="0">
                  <c:v>1.2999999999999999E-2</c:v>
                </c:pt>
                <c:pt idx="1">
                  <c:v>5.5E-2</c:v>
                </c:pt>
                <c:pt idx="2">
                  <c:v>0.93300000000000005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(n=401)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detractor</c:v>
                </c:pt>
                <c:pt idx="1">
                  <c:v>passive</c:v>
                </c:pt>
                <c:pt idx="2">
                  <c:v>promoter</c:v>
                </c:pt>
              </c:strCache>
            </c:strRef>
          </c:cat>
          <c:val>
            <c:numRef>
              <c:f>List1!$D$2:$D$4</c:f>
              <c:numCache>
                <c:formatCode>0.0%</c:formatCode>
                <c:ptCount val="3"/>
                <c:pt idx="0">
                  <c:v>0</c:v>
                </c:pt>
                <c:pt idx="1">
                  <c:v>2E-3</c:v>
                </c:pt>
                <c:pt idx="2">
                  <c:v>0.998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(n=401)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detractor</c:v>
                </c:pt>
                <c:pt idx="1">
                  <c:v>passive</c:v>
                </c:pt>
                <c:pt idx="2">
                  <c:v>promoter</c:v>
                </c:pt>
              </c:strCache>
            </c:strRef>
          </c:cat>
          <c:val>
            <c:numRef>
              <c:f>List1!$E$2:$E$4</c:f>
              <c:numCache>
                <c:formatCode>0.0%</c:formatCode>
                <c:ptCount val="3"/>
                <c:pt idx="0">
                  <c:v>2.1999999999999999E-2</c:v>
                </c:pt>
                <c:pt idx="1">
                  <c:v>0.254</c:v>
                </c:pt>
                <c:pt idx="2">
                  <c:v>0.72299999999999998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(n=1605)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detractor</c:v>
                </c:pt>
                <c:pt idx="1">
                  <c:v>passive</c:v>
                </c:pt>
                <c:pt idx="2">
                  <c:v>promoter</c:v>
                </c:pt>
              </c:strCache>
            </c:strRef>
          </c:cat>
          <c:val>
            <c:numRef>
              <c:f>List1!$F$2:$F$4</c:f>
              <c:numCache>
                <c:formatCode>0.0%</c:formatCode>
                <c:ptCount val="3"/>
                <c:pt idx="0">
                  <c:v>0.01</c:v>
                </c:pt>
                <c:pt idx="1">
                  <c:v>0.108</c:v>
                </c:pt>
                <c:pt idx="2">
                  <c:v>0.88200000000000001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7581077093257182"/>
          <c:y val="0.62390454481372448"/>
          <c:w val="0.42418922906742812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(n=403)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ano</c:v>
                </c:pt>
                <c:pt idx="1">
                  <c:v>ne</c:v>
                </c:pt>
                <c:pt idx="2">
                  <c:v>ještě nevím</c:v>
                </c:pt>
              </c:strCache>
            </c:strRef>
          </c:cat>
          <c:val>
            <c:numRef>
              <c:f>List1!$B$2:$B$4</c:f>
              <c:numCache>
                <c:formatCode>0.0%</c:formatCode>
                <c:ptCount val="3"/>
                <c:pt idx="0">
                  <c:v>0.23325062034739458</c:v>
                </c:pt>
                <c:pt idx="1">
                  <c:v>0.36972704714640192</c:v>
                </c:pt>
                <c:pt idx="2">
                  <c:v>0.3970223325062035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(n=400)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ano</c:v>
                </c:pt>
                <c:pt idx="1">
                  <c:v>ne</c:v>
                </c:pt>
                <c:pt idx="2">
                  <c:v>ještě nevím</c:v>
                </c:pt>
              </c:strCache>
            </c:strRef>
          </c:cat>
          <c:val>
            <c:numRef>
              <c:f>List1!$C$2:$C$4</c:f>
              <c:numCache>
                <c:formatCode>0.0%</c:formatCode>
                <c:ptCount val="3"/>
                <c:pt idx="0">
                  <c:v>0.16500000000000001</c:v>
                </c:pt>
                <c:pt idx="1">
                  <c:v>0.45250000000000001</c:v>
                </c:pt>
                <c:pt idx="2">
                  <c:v>0.38250000000000001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(n=401)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ano</c:v>
                </c:pt>
                <c:pt idx="1">
                  <c:v>ne</c:v>
                </c:pt>
                <c:pt idx="2">
                  <c:v>ještě nevím</c:v>
                </c:pt>
              </c:strCache>
            </c:strRef>
          </c:cat>
          <c:val>
            <c:numRef>
              <c:f>List1!$D$2:$D$4</c:f>
              <c:numCache>
                <c:formatCode>0.0%</c:formatCode>
                <c:ptCount val="3"/>
                <c:pt idx="0">
                  <c:v>0.18453865336658354</c:v>
                </c:pt>
                <c:pt idx="1">
                  <c:v>0.26932668329177056</c:v>
                </c:pt>
                <c:pt idx="2">
                  <c:v>0.54613466334164584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(n=401)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ano</c:v>
                </c:pt>
                <c:pt idx="1">
                  <c:v>ne</c:v>
                </c:pt>
                <c:pt idx="2">
                  <c:v>ještě nevím</c:v>
                </c:pt>
              </c:strCache>
            </c:strRef>
          </c:cat>
          <c:val>
            <c:numRef>
              <c:f>List1!$E$2:$E$4</c:f>
              <c:numCache>
                <c:formatCode>0.0%</c:formatCode>
                <c:ptCount val="3"/>
                <c:pt idx="0">
                  <c:v>0.18703241895261846</c:v>
                </c:pt>
                <c:pt idx="1">
                  <c:v>0.48379052369077308</c:v>
                </c:pt>
                <c:pt idx="2">
                  <c:v>0.32917705735660846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(n=1605)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ano</c:v>
                </c:pt>
                <c:pt idx="1">
                  <c:v>ne</c:v>
                </c:pt>
                <c:pt idx="2">
                  <c:v>ještě nevím</c:v>
                </c:pt>
              </c:strCache>
            </c:strRef>
          </c:cat>
          <c:val>
            <c:numRef>
              <c:f>List1!$F$2:$F$4</c:f>
              <c:numCache>
                <c:formatCode>0.0%</c:formatCode>
                <c:ptCount val="3"/>
                <c:pt idx="0">
                  <c:v>0.19252336448598131</c:v>
                </c:pt>
                <c:pt idx="1">
                  <c:v>0.39376947040498445</c:v>
                </c:pt>
                <c:pt idx="2">
                  <c:v>0.41370716510903427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1821359052745151"/>
          <c:y val="0.23123544478924318"/>
          <c:w val="0.38178640947254849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dPt>
            <c:idx val="0"/>
            <c:bubble3D val="0"/>
            <c:explosion val="14"/>
            <c:spPr>
              <a:solidFill>
                <a:schemeClr val="accent3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770-4025-B719-DF6AB14882CC}"/>
              </c:ext>
            </c:extLst>
          </c:dPt>
          <c:dPt>
            <c:idx val="1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7770-4025-B719-DF6AB14882CC}"/>
              </c:ext>
            </c:extLst>
          </c:dPt>
          <c:dPt>
            <c:idx val="2"/>
            <c:bubble3D val="0"/>
            <c:spPr>
              <a:solidFill>
                <a:schemeClr val="bg1">
                  <a:lumMod val="6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770-4025-B719-DF6AB14882CC}"/>
              </c:ext>
            </c:extLst>
          </c:dPt>
          <c:dLbls>
            <c:dLbl>
              <c:idx val="0"/>
              <c:layout>
                <c:manualLayout>
                  <c:x val="0.12134052081587957"/>
                  <c:y val="-6.352541016406564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770-4025-B719-DF6AB14882CC}"/>
                </c:ext>
              </c:extLst>
            </c:dLbl>
            <c:dLbl>
              <c:idx val="1"/>
              <c:layout>
                <c:manualLayout>
                  <c:x val="8.7634820589246418E-2"/>
                  <c:y val="0.10364672184663339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770-4025-B719-DF6AB14882CC}"/>
                </c:ext>
              </c:extLst>
            </c:dLbl>
            <c:dLbl>
              <c:idx val="2"/>
              <c:layout>
                <c:manualLayout>
                  <c:x val="-4.2693886953735431E-2"/>
                  <c:y val="-0.26413196857690446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770-4025-B719-DF6AB14882C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List1!$A$2:$A$4</c:f>
              <c:strCache>
                <c:ptCount val="3"/>
                <c:pt idx="0">
                  <c:v>ano</c:v>
                </c:pt>
                <c:pt idx="1">
                  <c:v>ne</c:v>
                </c:pt>
                <c:pt idx="2">
                  <c:v>ještě nevím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19.3</c:v>
                </c:pt>
                <c:pt idx="1">
                  <c:v>39.4</c:v>
                </c:pt>
                <c:pt idx="2">
                  <c:v>41.4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770-4025-B719-DF6AB14882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(n=94)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jiný kraj</c:v>
                </c:pt>
                <c:pt idx="1">
                  <c:v>Zlínský kraj</c:v>
                </c:pt>
              </c:strCache>
            </c:strRef>
          </c:cat>
          <c:val>
            <c:numRef>
              <c:f>List1!$B$2:$B$3</c:f>
              <c:numCache>
                <c:formatCode>0.0%</c:formatCode>
                <c:ptCount val="2"/>
                <c:pt idx="0">
                  <c:v>0.85099999999999998</c:v>
                </c:pt>
                <c:pt idx="1">
                  <c:v>0.14893617021276595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(n=66)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jiný kraj</c:v>
                </c:pt>
                <c:pt idx="1">
                  <c:v>Zlínský kraj</c:v>
                </c:pt>
              </c:strCache>
            </c:strRef>
          </c:cat>
          <c:val>
            <c:numRef>
              <c:f>List1!$C$2:$C$3</c:f>
              <c:numCache>
                <c:formatCode>0.0%</c:formatCode>
                <c:ptCount val="2"/>
                <c:pt idx="0">
                  <c:v>0.89400000000000002</c:v>
                </c:pt>
                <c:pt idx="1">
                  <c:v>0.10606060606060605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(n=74)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jiný kraj</c:v>
                </c:pt>
                <c:pt idx="1">
                  <c:v>Zlínský kraj</c:v>
                </c:pt>
              </c:strCache>
            </c:strRef>
          </c:cat>
          <c:val>
            <c:numRef>
              <c:f>List1!$D$2:$D$3</c:f>
              <c:numCache>
                <c:formatCode>0.0%</c:formatCode>
                <c:ptCount val="2"/>
                <c:pt idx="0">
                  <c:v>0.81100000000000005</c:v>
                </c:pt>
                <c:pt idx="1">
                  <c:v>0.1891891891891892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(n=75)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jiný kraj</c:v>
                </c:pt>
                <c:pt idx="1">
                  <c:v>Zlínský kraj</c:v>
                </c:pt>
              </c:strCache>
            </c:strRef>
          </c:cat>
          <c:val>
            <c:numRef>
              <c:f>List1!$E$2:$E$3</c:f>
              <c:numCache>
                <c:formatCode>0.0%</c:formatCode>
                <c:ptCount val="2"/>
                <c:pt idx="0">
                  <c:v>0.33300000000000002</c:v>
                </c:pt>
                <c:pt idx="1">
                  <c:v>0.66666666666666652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(n=309)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jiný kraj</c:v>
                </c:pt>
                <c:pt idx="1">
                  <c:v>Zlínský kraj</c:v>
                </c:pt>
              </c:strCache>
            </c:strRef>
          </c:cat>
          <c:val>
            <c:numRef>
              <c:f>List1!$F$2:$F$3</c:f>
              <c:numCache>
                <c:formatCode>0.0%</c:formatCode>
                <c:ptCount val="2"/>
                <c:pt idx="0">
                  <c:v>0.72499999999999998</c:v>
                </c:pt>
                <c:pt idx="1">
                  <c:v>0.27500000000000002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1821359052745151"/>
          <c:y val="0.23123544478924318"/>
          <c:w val="0.38178640947254849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(n=403)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ještě nevím</c:v>
                </c:pt>
                <c:pt idx="1">
                  <c:v>Baťův kanál</c:v>
                </c:pt>
                <c:pt idx="2">
                  <c:v>Zlínsko</c:v>
                </c:pt>
                <c:pt idx="3">
                  <c:v>Slovácko</c:v>
                </c:pt>
                <c:pt idx="4">
                  <c:v>Luhačovicko</c:v>
                </c:pt>
                <c:pt idx="5">
                  <c:v>Valašsko</c:v>
                </c:pt>
                <c:pt idx="6">
                  <c:v>Kroměřížsko</c:v>
                </c:pt>
              </c:strCache>
            </c:strRef>
          </c:cat>
          <c:val>
            <c:numRef>
              <c:f>List1!$B$2:$B$8</c:f>
              <c:numCache>
                <c:formatCode>0.0%</c:formatCode>
                <c:ptCount val="7"/>
                <c:pt idx="0">
                  <c:v>0.14888337468982629</c:v>
                </c:pt>
                <c:pt idx="1">
                  <c:v>0.34739454094292804</c:v>
                </c:pt>
                <c:pt idx="2">
                  <c:v>7.1960297766749379E-2</c:v>
                </c:pt>
                <c:pt idx="3">
                  <c:v>0.18858560794044663</c:v>
                </c:pt>
                <c:pt idx="4">
                  <c:v>0.14888337468982629</c:v>
                </c:pt>
                <c:pt idx="5">
                  <c:v>0.5186104218362283</c:v>
                </c:pt>
                <c:pt idx="6">
                  <c:v>0.20595533498759305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(n=400)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ještě nevím</c:v>
                </c:pt>
                <c:pt idx="1">
                  <c:v>Baťův kanál</c:v>
                </c:pt>
                <c:pt idx="2">
                  <c:v>Zlínsko</c:v>
                </c:pt>
                <c:pt idx="3">
                  <c:v>Slovácko</c:v>
                </c:pt>
                <c:pt idx="4">
                  <c:v>Luhačovicko</c:v>
                </c:pt>
                <c:pt idx="5">
                  <c:v>Valašsko</c:v>
                </c:pt>
                <c:pt idx="6">
                  <c:v>Kroměřížsko</c:v>
                </c:pt>
              </c:strCache>
            </c:strRef>
          </c:cat>
          <c:val>
            <c:numRef>
              <c:f>List1!$C$2:$C$8</c:f>
              <c:numCache>
                <c:formatCode>0.0%</c:formatCode>
                <c:ptCount val="7"/>
                <c:pt idx="0">
                  <c:v>0.16</c:v>
                </c:pt>
                <c:pt idx="1">
                  <c:v>0.13750000000000001</c:v>
                </c:pt>
                <c:pt idx="2">
                  <c:v>0.245</c:v>
                </c:pt>
                <c:pt idx="3">
                  <c:v>9.7500000000000003E-2</c:v>
                </c:pt>
                <c:pt idx="4">
                  <c:v>0.46500000000000002</c:v>
                </c:pt>
                <c:pt idx="5">
                  <c:v>0.19750000000000001</c:v>
                </c:pt>
                <c:pt idx="6">
                  <c:v>0.1075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(n=401)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ještě nevím</c:v>
                </c:pt>
                <c:pt idx="1">
                  <c:v>Baťův kanál</c:v>
                </c:pt>
                <c:pt idx="2">
                  <c:v>Zlínsko</c:v>
                </c:pt>
                <c:pt idx="3">
                  <c:v>Slovácko</c:v>
                </c:pt>
                <c:pt idx="4">
                  <c:v>Luhačovicko</c:v>
                </c:pt>
                <c:pt idx="5">
                  <c:v>Valašsko</c:v>
                </c:pt>
                <c:pt idx="6">
                  <c:v>Kroměřížsko</c:v>
                </c:pt>
              </c:strCache>
            </c:strRef>
          </c:cat>
          <c:val>
            <c:numRef>
              <c:f>List1!$D$2:$D$8</c:f>
              <c:numCache>
                <c:formatCode>0.0%</c:formatCode>
                <c:ptCount val="7"/>
                <c:pt idx="0">
                  <c:v>7.4812967581047385E-2</c:v>
                </c:pt>
                <c:pt idx="1">
                  <c:v>0.13715710723192021</c:v>
                </c:pt>
                <c:pt idx="2">
                  <c:v>0.32917705735660846</c:v>
                </c:pt>
                <c:pt idx="3">
                  <c:v>0.64588528678304225</c:v>
                </c:pt>
                <c:pt idx="4">
                  <c:v>0.29675810473815462</c:v>
                </c:pt>
                <c:pt idx="5">
                  <c:v>0.15211970074812967</c:v>
                </c:pt>
                <c:pt idx="6">
                  <c:v>0.16957605985037408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(n=401)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ještě nevím</c:v>
                </c:pt>
                <c:pt idx="1">
                  <c:v>Baťův kanál</c:v>
                </c:pt>
                <c:pt idx="2">
                  <c:v>Zlínsko</c:v>
                </c:pt>
                <c:pt idx="3">
                  <c:v>Slovácko</c:v>
                </c:pt>
                <c:pt idx="4">
                  <c:v>Luhačovicko</c:v>
                </c:pt>
                <c:pt idx="5">
                  <c:v>Valašsko</c:v>
                </c:pt>
                <c:pt idx="6">
                  <c:v>Kroměřížsko</c:v>
                </c:pt>
              </c:strCache>
            </c:strRef>
          </c:cat>
          <c:val>
            <c:numRef>
              <c:f>List1!$E$2:$E$8</c:f>
              <c:numCache>
                <c:formatCode>0.0%</c:formatCode>
                <c:ptCount val="7"/>
                <c:pt idx="0">
                  <c:v>0.25935162094763092</c:v>
                </c:pt>
                <c:pt idx="1">
                  <c:v>7.2319201995012475E-2</c:v>
                </c:pt>
                <c:pt idx="2">
                  <c:v>0.33665835411471323</c:v>
                </c:pt>
                <c:pt idx="3">
                  <c:v>8.9775561097256859E-2</c:v>
                </c:pt>
                <c:pt idx="4">
                  <c:v>0.12219451371571072</c:v>
                </c:pt>
                <c:pt idx="5">
                  <c:v>0.17456359102244393</c:v>
                </c:pt>
                <c:pt idx="6">
                  <c:v>0.5960099750623441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(n=1605)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List1!$A$2:$A$8</c:f>
              <c:strCache>
                <c:ptCount val="7"/>
                <c:pt idx="0">
                  <c:v>ještě nevím</c:v>
                </c:pt>
                <c:pt idx="1">
                  <c:v>Baťův kanál</c:v>
                </c:pt>
                <c:pt idx="2">
                  <c:v>Zlínsko</c:v>
                </c:pt>
                <c:pt idx="3">
                  <c:v>Slovácko</c:v>
                </c:pt>
                <c:pt idx="4">
                  <c:v>Luhačovicko</c:v>
                </c:pt>
                <c:pt idx="5">
                  <c:v>Valašsko</c:v>
                </c:pt>
                <c:pt idx="6">
                  <c:v>Kroměřížsko</c:v>
                </c:pt>
              </c:strCache>
            </c:strRef>
          </c:cat>
          <c:val>
            <c:numRef>
              <c:f>List1!$F$2:$F$8</c:f>
              <c:numCache>
                <c:formatCode>0.0%</c:formatCode>
                <c:ptCount val="7"/>
                <c:pt idx="0">
                  <c:v>0.16074766355140188</c:v>
                </c:pt>
                <c:pt idx="1">
                  <c:v>0.17383177570093458</c:v>
                </c:pt>
                <c:pt idx="2">
                  <c:v>0.24548286604361372</c:v>
                </c:pt>
                <c:pt idx="3">
                  <c:v>0.2554517133956386</c:v>
                </c:pt>
                <c:pt idx="4">
                  <c:v>0.25794392523364484</c:v>
                </c:pt>
                <c:pt idx="5">
                  <c:v>0.26105919003115263</c:v>
                </c:pt>
                <c:pt idx="6">
                  <c:v>0.26978193146417445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410458780016175"/>
          <c:y val="0.64148674332228328"/>
          <c:w val="0.3589541219983825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Valašsko (n=403)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"Východní Morava"</c:v>
                </c:pt>
                <c:pt idx="1">
                  <c:v>"Zlínský kraj"</c:v>
                </c:pt>
              </c:strCache>
            </c:strRef>
          </c:cat>
          <c:val>
            <c:numRef>
              <c:f>List1!$B$2:$B$3</c:f>
              <c:numCache>
                <c:formatCode>0.0%</c:formatCode>
                <c:ptCount val="2"/>
                <c:pt idx="0">
                  <c:v>0.54838709677419362</c:v>
                </c:pt>
                <c:pt idx="1">
                  <c:v>0.45161290322580638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E-48EE-AE5E-B7E901F104F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Zlínsko a Luhačovicko (n=400)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"Východní Morava"</c:v>
                </c:pt>
                <c:pt idx="1">
                  <c:v>"Zlínský kraj"</c:v>
                </c:pt>
              </c:strCache>
            </c:strRef>
          </c:cat>
          <c:val>
            <c:numRef>
              <c:f>List1!$C$2:$C$3</c:f>
              <c:numCache>
                <c:formatCode>0.0%</c:formatCode>
                <c:ptCount val="2"/>
                <c:pt idx="0">
                  <c:v>0.20749999999999999</c:v>
                </c:pt>
                <c:pt idx="1">
                  <c:v>0.79249999999999998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D8-48EA-8460-8889C8E5B67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Slovácko (n=401)</c:v>
                </c:pt>
              </c:strCache>
            </c:strRef>
          </c:tx>
          <c:spPr>
            <a:solidFill>
              <a:srgbClr val="C00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"Východní Morava"</c:v>
                </c:pt>
                <c:pt idx="1">
                  <c:v>"Zlínský kraj"</c:v>
                </c:pt>
              </c:strCache>
            </c:strRef>
          </c:cat>
          <c:val>
            <c:numRef>
              <c:f>List1!$D$2:$D$3</c:f>
              <c:numCache>
                <c:formatCode>0.0%</c:formatCode>
                <c:ptCount val="2"/>
                <c:pt idx="0">
                  <c:v>0.57356608478802995</c:v>
                </c:pt>
                <c:pt idx="1">
                  <c:v>0.42643391521197005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D8-48EA-8460-8889C8E5B67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Kroměřížsko (n=401)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"Východní Morava"</c:v>
                </c:pt>
                <c:pt idx="1">
                  <c:v>"Zlínský kraj"</c:v>
                </c:pt>
              </c:strCache>
            </c:strRef>
          </c:cat>
          <c:val>
            <c:numRef>
              <c:f>List1!$E$2:$E$3</c:f>
              <c:numCache>
                <c:formatCode>0.0%</c:formatCode>
                <c:ptCount val="2"/>
                <c:pt idx="0">
                  <c:v>0.30174563591022446</c:v>
                </c:pt>
                <c:pt idx="1">
                  <c:v>0.69825436408977559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D8-48EA-8460-8889C8E5B67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ZLÍNSKÝ KRAJ (n=1605)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"Východní Morava"</c:v>
                </c:pt>
                <c:pt idx="1">
                  <c:v>"Zlínský kraj"</c:v>
                </c:pt>
              </c:strCache>
            </c:strRef>
          </c:cat>
          <c:val>
            <c:numRef>
              <c:f>List1!$F$2:$F$3</c:f>
              <c:numCache>
                <c:formatCode>0.0%</c:formatCode>
                <c:ptCount val="2"/>
                <c:pt idx="0">
                  <c:v>0.40799999999999997</c:v>
                </c:pt>
                <c:pt idx="1">
                  <c:v>0.59199999999999997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D8-48EA-8460-8889C8E5B6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8475007"/>
        <c:axId val="458470015"/>
      </c:barChart>
      <c:valAx>
        <c:axId val="458470015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5007"/>
        <c:crosses val="autoZero"/>
        <c:crossBetween val="between"/>
      </c:valAx>
      <c:catAx>
        <c:axId val="458475007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84700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1606625113102007"/>
          <c:y val="0.3953359642024592"/>
          <c:w val="0.28393374886897993"/>
          <c:h val="0.2908168058896334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0.56795</cdr:x>
      <cdr:y>0.11272</cdr:y>
    </cdr:from>
    <cdr:to>
      <cdr:x>0.62551</cdr:x>
      <cdr:y>0.1665</cdr:y>
    </cdr:to>
    <cdr:sp macro="" textlink="">
      <cdr:nvSpPr>
        <cdr:cNvPr id="2" name="Ovál 1">
          <a:extLst xmlns:a="http://schemas.openxmlformats.org/drawingml/2006/main">
            <a:ext uri="{FF2B5EF4-FFF2-40B4-BE49-F238E27FC236}">
              <a16:creationId xmlns:a16="http://schemas.microsoft.com/office/drawing/2014/main" id="{D80624DA-15FD-C822-9D79-8F4924F4FBCF}"/>
            </a:ext>
          </a:extLst>
        </cdr:cNvPr>
        <cdr:cNvSpPr/>
      </cdr:nvSpPr>
      <cdr:spPr>
        <a:xfrm xmlns:a="http://schemas.openxmlformats.org/drawingml/2006/main">
          <a:off x="2211361" y="488505"/>
          <a:ext cx="224116" cy="233079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12700">
          <a:solidFill>
            <a:srgbClr val="C0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cs-CZ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en-US"/>
        </a:p>
      </cdr:txBody>
    </cdr:sp>
  </cdr:relSizeAnchor>
  <cdr:relSizeAnchor xmlns:cdr="http://schemas.openxmlformats.org/drawingml/2006/chartDrawing">
    <cdr:from>
      <cdr:x>0.90095</cdr:x>
      <cdr:y>0.45282</cdr:y>
    </cdr:from>
    <cdr:to>
      <cdr:x>0.95851</cdr:x>
      <cdr:y>0.5066</cdr:y>
    </cdr:to>
    <cdr:sp macro="" textlink="">
      <cdr:nvSpPr>
        <cdr:cNvPr id="3" name="Ovál 2">
          <a:extLst xmlns:a="http://schemas.openxmlformats.org/drawingml/2006/main">
            <a:ext uri="{FF2B5EF4-FFF2-40B4-BE49-F238E27FC236}">
              <a16:creationId xmlns:a16="http://schemas.microsoft.com/office/drawing/2014/main" id="{D80624DA-15FD-C822-9D79-8F4924F4FBCF}"/>
            </a:ext>
          </a:extLst>
        </cdr:cNvPr>
        <cdr:cNvSpPr/>
      </cdr:nvSpPr>
      <cdr:spPr>
        <a:xfrm xmlns:a="http://schemas.openxmlformats.org/drawingml/2006/main">
          <a:off x="3507935" y="1962489"/>
          <a:ext cx="224116" cy="233079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12700">
          <a:solidFill>
            <a:srgbClr val="C0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cs-CZ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en-US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3635"/>
          </a:xfrm>
          <a:prstGeom prst="rect">
            <a:avLst/>
          </a:prstGeom>
        </p:spPr>
        <p:txBody>
          <a:bodyPr vert="horz" lIns="91124" tIns="45563" rIns="91124" bIns="45563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6" y="0"/>
            <a:ext cx="2945659" cy="493635"/>
          </a:xfrm>
          <a:prstGeom prst="rect">
            <a:avLst/>
          </a:prstGeom>
        </p:spPr>
        <p:txBody>
          <a:bodyPr vert="horz" lIns="91124" tIns="45563" rIns="91124" bIns="45563" rtlCol="0"/>
          <a:lstStyle>
            <a:lvl1pPr algn="r">
              <a:defRPr sz="1200"/>
            </a:lvl1pPr>
          </a:lstStyle>
          <a:p>
            <a:fld id="{A9B84BCB-69B6-4DCB-8A75-C7CA441BA377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2" y="9377317"/>
            <a:ext cx="2945659" cy="493635"/>
          </a:xfrm>
          <a:prstGeom prst="rect">
            <a:avLst/>
          </a:prstGeom>
        </p:spPr>
        <p:txBody>
          <a:bodyPr vert="horz" lIns="91124" tIns="45563" rIns="91124" bIns="45563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6" y="9377317"/>
            <a:ext cx="2945659" cy="493635"/>
          </a:xfrm>
          <a:prstGeom prst="rect">
            <a:avLst/>
          </a:prstGeom>
        </p:spPr>
        <p:txBody>
          <a:bodyPr vert="horz" lIns="91124" tIns="45563" rIns="91124" bIns="45563" rtlCol="0" anchor="b"/>
          <a:lstStyle>
            <a:lvl1pPr algn="r">
              <a:defRPr sz="1200"/>
            </a:lvl1pPr>
          </a:lstStyle>
          <a:p>
            <a:fld id="{565AACA6-1D7C-459E-A9B9-C7320276DE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28383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400" cy="493635"/>
          </a:xfrm>
          <a:prstGeom prst="rect">
            <a:avLst/>
          </a:prstGeom>
        </p:spPr>
        <p:txBody>
          <a:bodyPr vert="horz" lIns="91124" tIns="45563" rIns="91124" bIns="45563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90" y="0"/>
            <a:ext cx="2946400" cy="493635"/>
          </a:xfrm>
          <a:prstGeom prst="rect">
            <a:avLst/>
          </a:prstGeom>
        </p:spPr>
        <p:txBody>
          <a:bodyPr vert="horz" lIns="91124" tIns="45563" rIns="91124" bIns="45563" rtlCol="0"/>
          <a:lstStyle>
            <a:lvl1pPr algn="r">
              <a:defRPr sz="1200"/>
            </a:lvl1pPr>
          </a:lstStyle>
          <a:p>
            <a:fld id="{9C231FD8-9F1E-437F-82DF-7890F8D3D41F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2950"/>
            <a:ext cx="4930775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24" tIns="45563" rIns="91124" bIns="45563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2" y="4690310"/>
            <a:ext cx="5438775" cy="4442697"/>
          </a:xfrm>
          <a:prstGeom prst="rect">
            <a:avLst/>
          </a:prstGeom>
        </p:spPr>
        <p:txBody>
          <a:bodyPr vert="horz" lIns="91124" tIns="45563" rIns="91124" bIns="45563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1" y="9377443"/>
            <a:ext cx="2946400" cy="493635"/>
          </a:xfrm>
          <a:prstGeom prst="rect">
            <a:avLst/>
          </a:prstGeom>
        </p:spPr>
        <p:txBody>
          <a:bodyPr vert="horz" lIns="91124" tIns="45563" rIns="91124" bIns="45563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90" y="9377443"/>
            <a:ext cx="2946400" cy="493635"/>
          </a:xfrm>
          <a:prstGeom prst="rect">
            <a:avLst/>
          </a:prstGeom>
        </p:spPr>
        <p:txBody>
          <a:bodyPr vert="horz" lIns="91124" tIns="45563" rIns="91124" bIns="45563" rtlCol="0" anchor="b"/>
          <a:lstStyle>
            <a:lvl1pPr algn="r">
              <a:defRPr sz="1200"/>
            </a:lvl1pPr>
          </a:lstStyle>
          <a:p>
            <a:fld id="{4D198EBF-F262-41C9-9C67-E37A7AF8E5C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51323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FDC4E-0F1D-4FE1-863F-AAD5DAF94CD6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A319-DD18-4CBC-8E0B-E6124675EB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/>
          <p:cNvSpPr txBox="1"/>
          <p:nvPr userDrawn="1"/>
        </p:nvSpPr>
        <p:spPr>
          <a:xfrm rot="16200000">
            <a:off x="-1406670" y="4184878"/>
            <a:ext cx="295516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00" dirty="0">
                <a:solidFill>
                  <a:schemeClr val="bg1">
                    <a:lumMod val="50000"/>
                  </a:schemeClr>
                </a:solidFill>
                <a:latin typeface="+mn-lt"/>
                <a:cs typeface="Arial" pitchFamily="34" charset="0"/>
              </a:rPr>
              <a:t> zákazník – název studie  MM/YYYY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65000"/>
                  <a:lumOff val="3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 userDrawn="1"/>
        </p:nvCxnSpPr>
        <p:spPr>
          <a:xfrm>
            <a:off x="-264" y="2042338"/>
            <a:ext cx="8932863" cy="0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bdélník 7"/>
          <p:cNvSpPr/>
          <p:nvPr userDrawn="1"/>
        </p:nvSpPr>
        <p:spPr>
          <a:xfrm>
            <a:off x="0" y="1528074"/>
            <a:ext cx="8932600" cy="49530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" name="TextovéPole 8"/>
          <p:cNvSpPr txBox="1"/>
          <p:nvPr userDrawn="1"/>
        </p:nvSpPr>
        <p:spPr bwMode="auto">
          <a:xfrm>
            <a:off x="625475" y="1508452"/>
            <a:ext cx="16830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 eaLnBrk="0" hangingPunct="0">
              <a:defRPr/>
            </a:pPr>
            <a:r>
              <a:rPr lang="cs-CZ" sz="28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VÝSLEDKY</a:t>
            </a:r>
          </a:p>
        </p:txBody>
      </p:sp>
      <p:graphicFrame>
        <p:nvGraphicFramePr>
          <p:cNvPr id="10" name="Tabulka 9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800911677"/>
              </p:ext>
            </p:extLst>
          </p:nvPr>
        </p:nvGraphicFramePr>
        <p:xfrm>
          <a:off x="7123099" y="2272553"/>
          <a:ext cx="1701388" cy="10972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253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53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53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53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539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539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539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11" name="Přímá spojnice 10"/>
          <p:cNvCxnSpPr/>
          <p:nvPr userDrawn="1"/>
        </p:nvCxnSpPr>
        <p:spPr>
          <a:xfrm>
            <a:off x="7123099" y="2269471"/>
            <a:ext cx="0" cy="1232316"/>
          </a:xfrm>
          <a:prstGeom prst="line">
            <a:avLst/>
          </a:prstGeom>
          <a:ln w="952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 userDrawn="1"/>
        </p:nvCxnSpPr>
        <p:spPr>
          <a:xfrm>
            <a:off x="6854158" y="3371158"/>
            <a:ext cx="2078441" cy="0"/>
          </a:xfrm>
          <a:prstGeom prst="line">
            <a:avLst/>
          </a:prstGeom>
          <a:ln w="952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Volný tvar 12"/>
          <p:cNvSpPr/>
          <p:nvPr userDrawn="1"/>
        </p:nvSpPr>
        <p:spPr>
          <a:xfrm>
            <a:off x="7284464" y="2889197"/>
            <a:ext cx="1475334" cy="261257"/>
          </a:xfrm>
          <a:custGeom>
            <a:avLst/>
            <a:gdLst>
              <a:gd name="connsiteX0" fmla="*/ 0 w 1475334"/>
              <a:gd name="connsiteY0" fmla="*/ 30736 h 261257"/>
              <a:gd name="connsiteX1" fmla="*/ 284309 w 1475334"/>
              <a:gd name="connsiteY1" fmla="*/ 0 h 261257"/>
              <a:gd name="connsiteX2" fmla="*/ 591670 w 1475334"/>
              <a:gd name="connsiteY2" fmla="*/ 76840 h 261257"/>
              <a:gd name="connsiteX3" fmla="*/ 891348 w 1475334"/>
              <a:gd name="connsiteY3" fmla="*/ 115260 h 261257"/>
              <a:gd name="connsiteX4" fmla="*/ 1183341 w 1475334"/>
              <a:gd name="connsiteY4" fmla="*/ 161364 h 261257"/>
              <a:gd name="connsiteX5" fmla="*/ 1475334 w 1475334"/>
              <a:gd name="connsiteY5" fmla="*/ 261257 h 261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5334" h="261257">
                <a:moveTo>
                  <a:pt x="0" y="30736"/>
                </a:moveTo>
                <a:lnTo>
                  <a:pt x="284309" y="0"/>
                </a:lnTo>
                <a:lnTo>
                  <a:pt x="591670" y="76840"/>
                </a:lnTo>
                <a:lnTo>
                  <a:pt x="891348" y="115260"/>
                </a:lnTo>
                <a:lnTo>
                  <a:pt x="1183341" y="161364"/>
                </a:lnTo>
                <a:lnTo>
                  <a:pt x="1475334" y="261257"/>
                </a:lnTo>
              </a:path>
            </a:pathLst>
          </a:custGeom>
          <a:noFill/>
          <a:ln w="381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 userDrawn="1"/>
        </p:nvSpPr>
        <p:spPr>
          <a:xfrm>
            <a:off x="7471468" y="2636219"/>
            <a:ext cx="33695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00" dirty="0">
                <a:solidFill>
                  <a:schemeClr val="bg1">
                    <a:lumMod val="65000"/>
                  </a:schemeClr>
                </a:solidFill>
                <a:latin typeface="+mn-lt"/>
              </a:rPr>
              <a:t>CPU</a:t>
            </a:r>
          </a:p>
        </p:txBody>
      </p:sp>
      <p:sp>
        <p:nvSpPr>
          <p:cNvPr id="15" name="TextovéPole 14"/>
          <p:cNvSpPr txBox="1"/>
          <p:nvPr userDrawn="1"/>
        </p:nvSpPr>
        <p:spPr>
          <a:xfrm>
            <a:off x="8350380" y="2744551"/>
            <a:ext cx="333746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00" dirty="0">
                <a:solidFill>
                  <a:srgbClr val="DC0000"/>
                </a:solidFill>
                <a:latin typeface="+mn-lt"/>
              </a:rPr>
              <a:t>VOL</a:t>
            </a:r>
          </a:p>
        </p:txBody>
      </p:sp>
      <p:sp>
        <p:nvSpPr>
          <p:cNvPr id="16" name="Volný tvar 15"/>
          <p:cNvSpPr/>
          <p:nvPr userDrawn="1"/>
        </p:nvSpPr>
        <p:spPr>
          <a:xfrm>
            <a:off x="7274859" y="2272553"/>
            <a:ext cx="1492623" cy="1008529"/>
          </a:xfrm>
          <a:custGeom>
            <a:avLst/>
            <a:gdLst>
              <a:gd name="connsiteX0" fmla="*/ 0 w 1492623"/>
              <a:gd name="connsiteY0" fmla="*/ 1008529 h 1008529"/>
              <a:gd name="connsiteX1" fmla="*/ 309282 w 1492623"/>
              <a:gd name="connsiteY1" fmla="*/ 887506 h 1008529"/>
              <a:gd name="connsiteX2" fmla="*/ 605117 w 1492623"/>
              <a:gd name="connsiteY2" fmla="*/ 887506 h 1008529"/>
              <a:gd name="connsiteX3" fmla="*/ 874059 w 1492623"/>
              <a:gd name="connsiteY3" fmla="*/ 658906 h 1008529"/>
              <a:gd name="connsiteX4" fmla="*/ 1196788 w 1492623"/>
              <a:gd name="connsiteY4" fmla="*/ 443753 h 1008529"/>
              <a:gd name="connsiteX5" fmla="*/ 1492623 w 1492623"/>
              <a:gd name="connsiteY5" fmla="*/ 0 h 1008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92623" h="1008529">
                <a:moveTo>
                  <a:pt x="0" y="1008529"/>
                </a:moveTo>
                <a:lnTo>
                  <a:pt x="309282" y="887506"/>
                </a:lnTo>
                <a:lnTo>
                  <a:pt x="605117" y="887506"/>
                </a:lnTo>
                <a:lnTo>
                  <a:pt x="874059" y="658906"/>
                </a:lnTo>
                <a:lnTo>
                  <a:pt x="1196788" y="443753"/>
                </a:lnTo>
                <a:lnTo>
                  <a:pt x="1492623" y="0"/>
                </a:lnTo>
              </a:path>
            </a:pathLst>
          </a:custGeom>
          <a:noFill/>
          <a:ln w="38100">
            <a:solidFill>
              <a:srgbClr val="D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2150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/>
      <p:bldP spid="16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/>
          <a:lstStyle/>
          <a:p>
            <a:pPr>
              <a:defRPr/>
            </a:pPr>
            <a:r>
              <a:rPr lang="cs-CZ" dirty="0"/>
              <a:t>červen 2011</a:t>
            </a:r>
          </a:p>
        </p:txBody>
      </p:sp>
      <p:sp>
        <p:nvSpPr>
          <p:cNvPr id="18" name="Obdélní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65000"/>
                  <a:lumOff val="3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nice 19"/>
          <p:cNvCxnSpPr/>
          <p:nvPr userDrawn="1"/>
        </p:nvCxnSpPr>
        <p:spPr>
          <a:xfrm>
            <a:off x="-264" y="2042338"/>
            <a:ext cx="8932863" cy="0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bdélník 20"/>
          <p:cNvSpPr/>
          <p:nvPr userDrawn="1"/>
        </p:nvSpPr>
        <p:spPr>
          <a:xfrm>
            <a:off x="0" y="1528074"/>
            <a:ext cx="8932600" cy="49530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2" name="TextovéPole 21"/>
          <p:cNvSpPr txBox="1"/>
          <p:nvPr userDrawn="1"/>
        </p:nvSpPr>
        <p:spPr bwMode="auto">
          <a:xfrm>
            <a:off x="625475" y="1508125"/>
            <a:ext cx="16319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VÝSLEDKY</a:t>
            </a:r>
          </a:p>
        </p:txBody>
      </p:sp>
      <p:graphicFrame>
        <p:nvGraphicFramePr>
          <p:cNvPr id="23" name="Tabulka 22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457098898"/>
              </p:ext>
            </p:extLst>
          </p:nvPr>
        </p:nvGraphicFramePr>
        <p:xfrm>
          <a:off x="7123099" y="2272553"/>
          <a:ext cx="1701388" cy="10972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253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53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53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53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539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539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539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24" name="Přímá spojnice 23"/>
          <p:cNvCxnSpPr/>
          <p:nvPr userDrawn="1"/>
        </p:nvCxnSpPr>
        <p:spPr>
          <a:xfrm>
            <a:off x="7123099" y="2269471"/>
            <a:ext cx="0" cy="1232316"/>
          </a:xfrm>
          <a:prstGeom prst="line">
            <a:avLst/>
          </a:prstGeom>
          <a:ln w="952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 userDrawn="1"/>
        </p:nvCxnSpPr>
        <p:spPr>
          <a:xfrm>
            <a:off x="6854158" y="3371158"/>
            <a:ext cx="2078441" cy="0"/>
          </a:xfrm>
          <a:prstGeom prst="line">
            <a:avLst/>
          </a:prstGeom>
          <a:ln w="952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 userDrawn="1"/>
        </p:nvSpPr>
        <p:spPr>
          <a:xfrm>
            <a:off x="7471468" y="2467815"/>
            <a:ext cx="33695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00" dirty="0">
                <a:solidFill>
                  <a:schemeClr val="bg1">
                    <a:lumMod val="50000"/>
                  </a:schemeClr>
                </a:solidFill>
              </a:rPr>
              <a:t>CPU</a:t>
            </a:r>
          </a:p>
        </p:txBody>
      </p:sp>
      <p:sp>
        <p:nvSpPr>
          <p:cNvPr id="27" name="Obdélník 26"/>
          <p:cNvSpPr/>
          <p:nvPr userDrawn="1"/>
        </p:nvSpPr>
        <p:spPr>
          <a:xfrm>
            <a:off x="7159661" y="2825836"/>
            <a:ext cx="355169" cy="539721"/>
          </a:xfrm>
          <a:prstGeom prst="rect">
            <a:avLst/>
          </a:prstGeom>
          <a:solidFill>
            <a:schemeClr val="bg1">
              <a:lumMod val="50000"/>
              <a:alpha val="52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 userDrawn="1"/>
        </p:nvSpPr>
        <p:spPr>
          <a:xfrm>
            <a:off x="7581243" y="2667870"/>
            <a:ext cx="355169" cy="697686"/>
          </a:xfrm>
          <a:prstGeom prst="rect">
            <a:avLst/>
          </a:prstGeom>
          <a:solidFill>
            <a:schemeClr val="bg1">
              <a:lumMod val="50000"/>
              <a:alpha val="52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 userDrawn="1"/>
        </p:nvSpPr>
        <p:spPr>
          <a:xfrm>
            <a:off x="8010243" y="2620480"/>
            <a:ext cx="355169" cy="745078"/>
          </a:xfrm>
          <a:prstGeom prst="rect">
            <a:avLst/>
          </a:prstGeom>
          <a:solidFill>
            <a:srgbClr val="DC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 userDrawn="1"/>
        </p:nvSpPr>
        <p:spPr>
          <a:xfrm>
            <a:off x="8433524" y="2494106"/>
            <a:ext cx="355169" cy="871451"/>
          </a:xfrm>
          <a:prstGeom prst="rect">
            <a:avLst/>
          </a:prstGeom>
          <a:solidFill>
            <a:schemeClr val="bg1">
              <a:lumMod val="50000"/>
              <a:alpha val="52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olný tvar 30"/>
          <p:cNvSpPr/>
          <p:nvPr userDrawn="1"/>
        </p:nvSpPr>
        <p:spPr>
          <a:xfrm>
            <a:off x="7284464" y="2889197"/>
            <a:ext cx="1475334" cy="261257"/>
          </a:xfrm>
          <a:custGeom>
            <a:avLst/>
            <a:gdLst>
              <a:gd name="connsiteX0" fmla="*/ 0 w 1475334"/>
              <a:gd name="connsiteY0" fmla="*/ 30736 h 261257"/>
              <a:gd name="connsiteX1" fmla="*/ 284309 w 1475334"/>
              <a:gd name="connsiteY1" fmla="*/ 0 h 261257"/>
              <a:gd name="connsiteX2" fmla="*/ 591670 w 1475334"/>
              <a:gd name="connsiteY2" fmla="*/ 76840 h 261257"/>
              <a:gd name="connsiteX3" fmla="*/ 891348 w 1475334"/>
              <a:gd name="connsiteY3" fmla="*/ 115260 h 261257"/>
              <a:gd name="connsiteX4" fmla="*/ 1183341 w 1475334"/>
              <a:gd name="connsiteY4" fmla="*/ 161364 h 261257"/>
              <a:gd name="connsiteX5" fmla="*/ 1475334 w 1475334"/>
              <a:gd name="connsiteY5" fmla="*/ 261257 h 261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5334" h="261257">
                <a:moveTo>
                  <a:pt x="0" y="30736"/>
                </a:moveTo>
                <a:lnTo>
                  <a:pt x="284309" y="0"/>
                </a:lnTo>
                <a:lnTo>
                  <a:pt x="591670" y="76840"/>
                </a:lnTo>
                <a:lnTo>
                  <a:pt x="891348" y="115260"/>
                </a:lnTo>
                <a:lnTo>
                  <a:pt x="1183341" y="161364"/>
                </a:lnTo>
                <a:lnTo>
                  <a:pt x="1475334" y="261257"/>
                </a:lnTo>
              </a:path>
            </a:pathLst>
          </a:custGeom>
          <a:noFill/>
          <a:ln w="381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olný tvar 31"/>
          <p:cNvSpPr/>
          <p:nvPr userDrawn="1"/>
        </p:nvSpPr>
        <p:spPr>
          <a:xfrm>
            <a:off x="7274859" y="2272553"/>
            <a:ext cx="1492623" cy="1008529"/>
          </a:xfrm>
          <a:custGeom>
            <a:avLst/>
            <a:gdLst>
              <a:gd name="connsiteX0" fmla="*/ 0 w 1492623"/>
              <a:gd name="connsiteY0" fmla="*/ 1008529 h 1008529"/>
              <a:gd name="connsiteX1" fmla="*/ 309282 w 1492623"/>
              <a:gd name="connsiteY1" fmla="*/ 887506 h 1008529"/>
              <a:gd name="connsiteX2" fmla="*/ 605117 w 1492623"/>
              <a:gd name="connsiteY2" fmla="*/ 887506 h 1008529"/>
              <a:gd name="connsiteX3" fmla="*/ 874059 w 1492623"/>
              <a:gd name="connsiteY3" fmla="*/ 658906 h 1008529"/>
              <a:gd name="connsiteX4" fmla="*/ 1196788 w 1492623"/>
              <a:gd name="connsiteY4" fmla="*/ 443753 h 1008529"/>
              <a:gd name="connsiteX5" fmla="*/ 1492623 w 1492623"/>
              <a:gd name="connsiteY5" fmla="*/ 0 h 1008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92623" h="1008529">
                <a:moveTo>
                  <a:pt x="0" y="1008529"/>
                </a:moveTo>
                <a:lnTo>
                  <a:pt x="309282" y="887506"/>
                </a:lnTo>
                <a:lnTo>
                  <a:pt x="605117" y="887506"/>
                </a:lnTo>
                <a:lnTo>
                  <a:pt x="874059" y="658906"/>
                </a:lnTo>
                <a:lnTo>
                  <a:pt x="1196788" y="443753"/>
                </a:lnTo>
                <a:lnTo>
                  <a:pt x="1492623" y="0"/>
                </a:lnTo>
              </a:path>
            </a:pathLst>
          </a:cu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 userDrawn="1"/>
        </p:nvSpPr>
        <p:spPr>
          <a:xfrm>
            <a:off x="8369849" y="2304829"/>
            <a:ext cx="333746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00" dirty="0">
                <a:solidFill>
                  <a:srgbClr val="DC0000"/>
                </a:solidFill>
              </a:rPr>
              <a:t>VOL</a:t>
            </a:r>
          </a:p>
        </p:txBody>
      </p:sp>
      <p:sp>
        <p:nvSpPr>
          <p:cNvPr id="34" name="Obdélník 33"/>
          <p:cNvSpPr/>
          <p:nvPr userDrawn="1"/>
        </p:nvSpPr>
        <p:spPr>
          <a:xfrm>
            <a:off x="-578749" y="2023374"/>
            <a:ext cx="552027" cy="45719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5" name="Obdélník 34"/>
          <p:cNvSpPr/>
          <p:nvPr userDrawn="1"/>
        </p:nvSpPr>
        <p:spPr>
          <a:xfrm>
            <a:off x="8932599" y="899770"/>
            <a:ext cx="211401" cy="595823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7100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1.03993 3.7037E-7 " pathEditMode="relative" rAng="0" ptsTypes="AA">
                                      <p:cBhvr>
                                        <p:cTn id="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99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/>
      <p:bldP spid="34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/>
          <a:lstStyle/>
          <a:p>
            <a:pPr>
              <a:defRPr/>
            </a:pPr>
            <a:r>
              <a:rPr lang="cs-CZ" dirty="0"/>
              <a:t>červen 2011</a:t>
            </a:r>
          </a:p>
        </p:txBody>
      </p:sp>
      <p:sp>
        <p:nvSpPr>
          <p:cNvPr id="18" name="Obdélní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65000"/>
                  <a:lumOff val="3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nice 19"/>
          <p:cNvCxnSpPr/>
          <p:nvPr userDrawn="1"/>
        </p:nvCxnSpPr>
        <p:spPr>
          <a:xfrm>
            <a:off x="-264" y="2042338"/>
            <a:ext cx="8932863" cy="0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bdélník 20"/>
          <p:cNvSpPr/>
          <p:nvPr userDrawn="1"/>
        </p:nvSpPr>
        <p:spPr>
          <a:xfrm>
            <a:off x="0" y="1528074"/>
            <a:ext cx="8932600" cy="49530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2" name="TextovéPole 21"/>
          <p:cNvSpPr txBox="1"/>
          <p:nvPr userDrawn="1"/>
        </p:nvSpPr>
        <p:spPr bwMode="auto">
          <a:xfrm>
            <a:off x="625475" y="1508452"/>
            <a:ext cx="17695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SUMMARY</a:t>
            </a:r>
          </a:p>
        </p:txBody>
      </p:sp>
      <p:sp>
        <p:nvSpPr>
          <p:cNvPr id="23" name="Obdélník 22"/>
          <p:cNvSpPr/>
          <p:nvPr userDrawn="1"/>
        </p:nvSpPr>
        <p:spPr>
          <a:xfrm>
            <a:off x="-578749" y="2023374"/>
            <a:ext cx="552027" cy="45719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4" name="Obdélník 23"/>
          <p:cNvSpPr/>
          <p:nvPr userDrawn="1"/>
        </p:nvSpPr>
        <p:spPr>
          <a:xfrm>
            <a:off x="8932599" y="899770"/>
            <a:ext cx="211401" cy="595823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5" name="Skupina 24"/>
          <p:cNvGrpSpPr/>
          <p:nvPr userDrawn="1"/>
        </p:nvGrpSpPr>
        <p:grpSpPr>
          <a:xfrm>
            <a:off x="7900453" y="2365806"/>
            <a:ext cx="738668" cy="1513079"/>
            <a:chOff x="7888540" y="2291256"/>
            <a:chExt cx="738668" cy="1513079"/>
          </a:xfrm>
        </p:grpSpPr>
        <p:sp>
          <p:nvSpPr>
            <p:cNvPr id="26" name="Volný tvar 25"/>
            <p:cNvSpPr/>
            <p:nvPr/>
          </p:nvSpPr>
          <p:spPr>
            <a:xfrm>
              <a:off x="7992787" y="2389547"/>
              <a:ext cx="610593" cy="801216"/>
            </a:xfrm>
            <a:custGeom>
              <a:avLst/>
              <a:gdLst>
                <a:gd name="connsiteX0" fmla="*/ 59570 w 610593"/>
                <a:gd name="connsiteY0" fmla="*/ 0 h 801216"/>
                <a:gd name="connsiteX1" fmla="*/ 0 w 610593"/>
                <a:gd name="connsiteY1" fmla="*/ 771431 h 801216"/>
                <a:gd name="connsiteX2" fmla="*/ 559958 w 610593"/>
                <a:gd name="connsiteY2" fmla="*/ 801216 h 801216"/>
                <a:gd name="connsiteX3" fmla="*/ 610593 w 610593"/>
                <a:gd name="connsiteY3" fmla="*/ 5957 h 801216"/>
                <a:gd name="connsiteX4" fmla="*/ 59570 w 610593"/>
                <a:gd name="connsiteY4" fmla="*/ 0 h 801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0593" h="801216">
                  <a:moveTo>
                    <a:pt x="59570" y="0"/>
                  </a:moveTo>
                  <a:lnTo>
                    <a:pt x="0" y="771431"/>
                  </a:lnTo>
                  <a:lnTo>
                    <a:pt x="559958" y="801216"/>
                  </a:lnTo>
                  <a:lnTo>
                    <a:pt x="610593" y="5957"/>
                  </a:lnTo>
                  <a:lnTo>
                    <a:pt x="5957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Volný tvar 26"/>
            <p:cNvSpPr/>
            <p:nvPr/>
          </p:nvSpPr>
          <p:spPr>
            <a:xfrm>
              <a:off x="8043422" y="2291256"/>
              <a:ext cx="583786" cy="86377"/>
            </a:xfrm>
            <a:custGeom>
              <a:avLst/>
              <a:gdLst>
                <a:gd name="connsiteX0" fmla="*/ 0 w 583786"/>
                <a:gd name="connsiteY0" fmla="*/ 74463 h 86377"/>
                <a:gd name="connsiteX1" fmla="*/ 5957 w 583786"/>
                <a:gd name="connsiteY1" fmla="*/ 0 h 86377"/>
                <a:gd name="connsiteX2" fmla="*/ 583786 w 583786"/>
                <a:gd name="connsiteY2" fmla="*/ 8935 h 86377"/>
                <a:gd name="connsiteX3" fmla="*/ 580807 w 583786"/>
                <a:gd name="connsiteY3" fmla="*/ 86377 h 86377"/>
                <a:gd name="connsiteX4" fmla="*/ 0 w 583786"/>
                <a:gd name="connsiteY4" fmla="*/ 74463 h 86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3786" h="86377">
                  <a:moveTo>
                    <a:pt x="0" y="74463"/>
                  </a:moveTo>
                  <a:lnTo>
                    <a:pt x="5957" y="0"/>
                  </a:lnTo>
                  <a:lnTo>
                    <a:pt x="583786" y="8935"/>
                  </a:lnTo>
                  <a:lnTo>
                    <a:pt x="580807" y="86377"/>
                  </a:lnTo>
                  <a:lnTo>
                    <a:pt x="0" y="7446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Volný tvar 27"/>
            <p:cNvSpPr/>
            <p:nvPr/>
          </p:nvSpPr>
          <p:spPr>
            <a:xfrm>
              <a:off x="7986830" y="3184808"/>
              <a:ext cx="565915" cy="29785"/>
            </a:xfrm>
            <a:custGeom>
              <a:avLst/>
              <a:gdLst>
                <a:gd name="connsiteX0" fmla="*/ 0 w 565915"/>
                <a:gd name="connsiteY0" fmla="*/ 0 h 29785"/>
                <a:gd name="connsiteX1" fmla="*/ 565915 w 565915"/>
                <a:gd name="connsiteY1" fmla="*/ 29785 h 29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65915" h="29785">
                  <a:moveTo>
                    <a:pt x="0" y="0"/>
                  </a:moveTo>
                  <a:lnTo>
                    <a:pt x="565915" y="29785"/>
                  </a:lnTo>
                </a:path>
              </a:pathLst>
            </a:cu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Volný tvar 28"/>
            <p:cNvSpPr/>
            <p:nvPr/>
          </p:nvSpPr>
          <p:spPr>
            <a:xfrm>
              <a:off x="7888540" y="3193742"/>
              <a:ext cx="142968" cy="536130"/>
            </a:xfrm>
            <a:custGeom>
              <a:avLst/>
              <a:gdLst>
                <a:gd name="connsiteX0" fmla="*/ 0 w 142968"/>
                <a:gd name="connsiteY0" fmla="*/ 536130 h 536130"/>
                <a:gd name="connsiteX1" fmla="*/ 142968 w 142968"/>
                <a:gd name="connsiteY1" fmla="*/ 0 h 536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2968" h="536130">
                  <a:moveTo>
                    <a:pt x="0" y="536130"/>
                  </a:moveTo>
                  <a:lnTo>
                    <a:pt x="142968" y="0"/>
                  </a:lnTo>
                </a:path>
              </a:pathLst>
            </a:cu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8519982" y="3211613"/>
              <a:ext cx="59570" cy="592722"/>
            </a:xfrm>
            <a:custGeom>
              <a:avLst/>
              <a:gdLst>
                <a:gd name="connsiteX0" fmla="*/ 59570 w 59570"/>
                <a:gd name="connsiteY0" fmla="*/ 592722 h 592722"/>
                <a:gd name="connsiteX1" fmla="*/ 0 w 59570"/>
                <a:gd name="connsiteY1" fmla="*/ 0 h 59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9570" h="592722">
                  <a:moveTo>
                    <a:pt x="59570" y="592722"/>
                  </a:moveTo>
                  <a:lnTo>
                    <a:pt x="0" y="0"/>
                  </a:lnTo>
                </a:path>
              </a:pathLst>
            </a:cu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Volný tvar 30"/>
            <p:cNvSpPr/>
            <p:nvPr/>
          </p:nvSpPr>
          <p:spPr>
            <a:xfrm>
              <a:off x="8365100" y="3208634"/>
              <a:ext cx="5957" cy="282958"/>
            </a:xfrm>
            <a:custGeom>
              <a:avLst/>
              <a:gdLst>
                <a:gd name="connsiteX0" fmla="*/ 5957 w 5957"/>
                <a:gd name="connsiteY0" fmla="*/ 282958 h 282958"/>
                <a:gd name="connsiteX1" fmla="*/ 0 w 5957"/>
                <a:gd name="connsiteY1" fmla="*/ 0 h 282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957" h="282958">
                  <a:moveTo>
                    <a:pt x="5957" y="282958"/>
                  </a:moveTo>
                  <a:lnTo>
                    <a:pt x="0" y="0"/>
                  </a:lnTo>
                </a:path>
              </a:pathLst>
            </a:cu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Volný tvar 31"/>
            <p:cNvSpPr/>
            <p:nvPr/>
          </p:nvSpPr>
          <p:spPr>
            <a:xfrm>
              <a:off x="7983852" y="3206153"/>
              <a:ext cx="565915" cy="29785"/>
            </a:xfrm>
            <a:custGeom>
              <a:avLst/>
              <a:gdLst>
                <a:gd name="connsiteX0" fmla="*/ 0 w 565915"/>
                <a:gd name="connsiteY0" fmla="*/ 0 h 29785"/>
                <a:gd name="connsiteX1" fmla="*/ 565915 w 565915"/>
                <a:gd name="connsiteY1" fmla="*/ 29785 h 29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65915" h="29785">
                  <a:moveTo>
                    <a:pt x="0" y="0"/>
                  </a:moveTo>
                  <a:lnTo>
                    <a:pt x="565915" y="29785"/>
                  </a:lnTo>
                </a:path>
              </a:pathLst>
            </a:cu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Zaoblený obdélník 32"/>
            <p:cNvSpPr/>
            <p:nvPr/>
          </p:nvSpPr>
          <p:spPr>
            <a:xfrm>
              <a:off x="7997951" y="3190184"/>
              <a:ext cx="72000" cy="4571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Zaoblený obdélník 33"/>
            <p:cNvSpPr/>
            <p:nvPr/>
          </p:nvSpPr>
          <p:spPr>
            <a:xfrm>
              <a:off x="8473005" y="3231176"/>
              <a:ext cx="72000" cy="4571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5" name="Volný tvar 34"/>
          <p:cNvSpPr/>
          <p:nvPr userDrawn="1"/>
        </p:nvSpPr>
        <p:spPr>
          <a:xfrm>
            <a:off x="8172450" y="2619266"/>
            <a:ext cx="197644" cy="228600"/>
          </a:xfrm>
          <a:custGeom>
            <a:avLst/>
            <a:gdLst>
              <a:gd name="connsiteX0" fmla="*/ 197644 w 197644"/>
              <a:gd name="connsiteY0" fmla="*/ 0 h 228600"/>
              <a:gd name="connsiteX1" fmla="*/ 138112 w 197644"/>
              <a:gd name="connsiteY1" fmla="*/ 4762 h 228600"/>
              <a:gd name="connsiteX2" fmla="*/ 76200 w 197644"/>
              <a:gd name="connsiteY2" fmla="*/ 42862 h 228600"/>
              <a:gd name="connsiteX3" fmla="*/ 35719 w 197644"/>
              <a:gd name="connsiteY3" fmla="*/ 76200 h 228600"/>
              <a:gd name="connsiteX4" fmla="*/ 0 w 197644"/>
              <a:gd name="connsiteY4" fmla="*/ 126206 h 228600"/>
              <a:gd name="connsiteX5" fmla="*/ 0 w 197644"/>
              <a:gd name="connsiteY5" fmla="*/ 173831 h 228600"/>
              <a:gd name="connsiteX6" fmla="*/ 7144 w 197644"/>
              <a:gd name="connsiteY6" fmla="*/ 228600 h 228600"/>
              <a:gd name="connsiteX7" fmla="*/ 161925 w 197644"/>
              <a:gd name="connsiteY7" fmla="*/ 176212 h 228600"/>
              <a:gd name="connsiteX8" fmla="*/ 197644 w 197644"/>
              <a:gd name="connsiteY8" fmla="*/ 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7644" h="228600">
                <a:moveTo>
                  <a:pt x="197644" y="0"/>
                </a:moveTo>
                <a:lnTo>
                  <a:pt x="138112" y="4762"/>
                </a:lnTo>
                <a:lnTo>
                  <a:pt x="76200" y="42862"/>
                </a:lnTo>
                <a:lnTo>
                  <a:pt x="35719" y="76200"/>
                </a:lnTo>
                <a:lnTo>
                  <a:pt x="0" y="126206"/>
                </a:lnTo>
                <a:lnTo>
                  <a:pt x="0" y="173831"/>
                </a:lnTo>
                <a:lnTo>
                  <a:pt x="7144" y="228600"/>
                </a:lnTo>
                <a:lnTo>
                  <a:pt x="161925" y="176212"/>
                </a:lnTo>
                <a:lnTo>
                  <a:pt x="197644" y="0"/>
                </a:lnTo>
                <a:close/>
              </a:path>
            </a:pathLst>
          </a:custGeom>
          <a:solidFill>
            <a:srgbClr val="D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olný tvar 35"/>
          <p:cNvSpPr/>
          <p:nvPr userDrawn="1"/>
        </p:nvSpPr>
        <p:spPr>
          <a:xfrm>
            <a:off x="8343900" y="2619266"/>
            <a:ext cx="159544" cy="285750"/>
          </a:xfrm>
          <a:custGeom>
            <a:avLst/>
            <a:gdLst>
              <a:gd name="connsiteX0" fmla="*/ 0 w 159544"/>
              <a:gd name="connsiteY0" fmla="*/ 176212 h 285750"/>
              <a:gd name="connsiteX1" fmla="*/ 121444 w 159544"/>
              <a:gd name="connsiteY1" fmla="*/ 285750 h 285750"/>
              <a:gd name="connsiteX2" fmla="*/ 147638 w 159544"/>
              <a:gd name="connsiteY2" fmla="*/ 238125 h 285750"/>
              <a:gd name="connsiteX3" fmla="*/ 154781 w 159544"/>
              <a:gd name="connsiteY3" fmla="*/ 157162 h 285750"/>
              <a:gd name="connsiteX4" fmla="*/ 159544 w 159544"/>
              <a:gd name="connsiteY4" fmla="*/ 83344 h 285750"/>
              <a:gd name="connsiteX5" fmla="*/ 135731 w 159544"/>
              <a:gd name="connsiteY5" fmla="*/ 40481 h 285750"/>
              <a:gd name="connsiteX6" fmla="*/ 102394 w 159544"/>
              <a:gd name="connsiteY6" fmla="*/ 9525 h 285750"/>
              <a:gd name="connsiteX7" fmla="*/ 35719 w 159544"/>
              <a:gd name="connsiteY7" fmla="*/ 0 h 285750"/>
              <a:gd name="connsiteX8" fmla="*/ 0 w 159544"/>
              <a:gd name="connsiteY8" fmla="*/ 176212 h 285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9544" h="285750">
                <a:moveTo>
                  <a:pt x="0" y="176212"/>
                </a:moveTo>
                <a:lnTo>
                  <a:pt x="121444" y="285750"/>
                </a:lnTo>
                <a:lnTo>
                  <a:pt x="147638" y="238125"/>
                </a:lnTo>
                <a:lnTo>
                  <a:pt x="154781" y="157162"/>
                </a:lnTo>
                <a:lnTo>
                  <a:pt x="159544" y="83344"/>
                </a:lnTo>
                <a:lnTo>
                  <a:pt x="135731" y="40481"/>
                </a:lnTo>
                <a:lnTo>
                  <a:pt x="102394" y="9525"/>
                </a:lnTo>
                <a:lnTo>
                  <a:pt x="35719" y="0"/>
                </a:lnTo>
                <a:lnTo>
                  <a:pt x="0" y="176212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olný tvar 36"/>
          <p:cNvSpPr/>
          <p:nvPr userDrawn="1"/>
        </p:nvSpPr>
        <p:spPr>
          <a:xfrm>
            <a:off x="8174831" y="2795478"/>
            <a:ext cx="290513" cy="159544"/>
          </a:xfrm>
          <a:custGeom>
            <a:avLst/>
            <a:gdLst>
              <a:gd name="connsiteX0" fmla="*/ 0 w 290513"/>
              <a:gd name="connsiteY0" fmla="*/ 64294 h 159544"/>
              <a:gd name="connsiteX1" fmla="*/ 40482 w 290513"/>
              <a:gd name="connsiteY1" fmla="*/ 123825 h 159544"/>
              <a:gd name="connsiteX2" fmla="*/ 76200 w 290513"/>
              <a:gd name="connsiteY2" fmla="*/ 145257 h 159544"/>
              <a:gd name="connsiteX3" fmla="*/ 128588 w 290513"/>
              <a:gd name="connsiteY3" fmla="*/ 159544 h 159544"/>
              <a:gd name="connsiteX4" fmla="*/ 240507 w 290513"/>
              <a:gd name="connsiteY4" fmla="*/ 159544 h 159544"/>
              <a:gd name="connsiteX5" fmla="*/ 283369 w 290513"/>
              <a:gd name="connsiteY5" fmla="*/ 126207 h 159544"/>
              <a:gd name="connsiteX6" fmla="*/ 290513 w 290513"/>
              <a:gd name="connsiteY6" fmla="*/ 111919 h 159544"/>
              <a:gd name="connsiteX7" fmla="*/ 171450 w 290513"/>
              <a:gd name="connsiteY7" fmla="*/ 7144 h 159544"/>
              <a:gd name="connsiteX8" fmla="*/ 150019 w 290513"/>
              <a:gd name="connsiteY8" fmla="*/ 0 h 159544"/>
              <a:gd name="connsiteX9" fmla="*/ 0 w 290513"/>
              <a:gd name="connsiteY9" fmla="*/ 64294 h 159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90513" h="159544">
                <a:moveTo>
                  <a:pt x="0" y="64294"/>
                </a:moveTo>
                <a:lnTo>
                  <a:pt x="40482" y="123825"/>
                </a:lnTo>
                <a:lnTo>
                  <a:pt x="76200" y="145257"/>
                </a:lnTo>
                <a:lnTo>
                  <a:pt x="128588" y="159544"/>
                </a:lnTo>
                <a:lnTo>
                  <a:pt x="240507" y="159544"/>
                </a:lnTo>
                <a:lnTo>
                  <a:pt x="283369" y="126207"/>
                </a:lnTo>
                <a:lnTo>
                  <a:pt x="290513" y="111919"/>
                </a:lnTo>
                <a:lnTo>
                  <a:pt x="171450" y="7144"/>
                </a:lnTo>
                <a:lnTo>
                  <a:pt x="150019" y="0"/>
                </a:lnTo>
                <a:lnTo>
                  <a:pt x="0" y="64294"/>
                </a:lnTo>
                <a:close/>
              </a:path>
            </a:pathLst>
          </a:custGeom>
          <a:pattFill prst="wdUpDiag">
            <a:fgClr>
              <a:schemeClr val="accent6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8" name="Skupina 37"/>
          <p:cNvGrpSpPr/>
          <p:nvPr userDrawn="1"/>
        </p:nvGrpSpPr>
        <p:grpSpPr>
          <a:xfrm>
            <a:off x="8167551" y="2620014"/>
            <a:ext cx="333103" cy="336369"/>
            <a:chOff x="8167551" y="4741817"/>
            <a:chExt cx="333103" cy="336369"/>
          </a:xfrm>
        </p:grpSpPr>
        <p:sp>
          <p:nvSpPr>
            <p:cNvPr id="39" name="Volný tvar 38"/>
            <p:cNvSpPr/>
            <p:nvPr/>
          </p:nvSpPr>
          <p:spPr>
            <a:xfrm>
              <a:off x="8167551" y="4741817"/>
              <a:ext cx="333103" cy="336369"/>
            </a:xfrm>
            <a:custGeom>
              <a:avLst/>
              <a:gdLst>
                <a:gd name="connsiteX0" fmla="*/ 284118 w 333103"/>
                <a:gd name="connsiteY0" fmla="*/ 13063 h 336369"/>
                <a:gd name="connsiteX1" fmla="*/ 284118 w 333103"/>
                <a:gd name="connsiteY1" fmla="*/ 13063 h 336369"/>
                <a:gd name="connsiteX2" fmla="*/ 254726 w 333103"/>
                <a:gd name="connsiteY2" fmla="*/ 6532 h 336369"/>
                <a:gd name="connsiteX3" fmla="*/ 244929 w 333103"/>
                <a:gd name="connsiteY3" fmla="*/ 3266 h 336369"/>
                <a:gd name="connsiteX4" fmla="*/ 205740 w 333103"/>
                <a:gd name="connsiteY4" fmla="*/ 0 h 336369"/>
                <a:gd name="connsiteX5" fmla="*/ 156755 w 333103"/>
                <a:gd name="connsiteY5" fmla="*/ 3266 h 336369"/>
                <a:gd name="connsiteX6" fmla="*/ 133895 w 333103"/>
                <a:gd name="connsiteY6" fmla="*/ 9797 h 336369"/>
                <a:gd name="connsiteX7" fmla="*/ 117566 w 333103"/>
                <a:gd name="connsiteY7" fmla="*/ 22860 h 336369"/>
                <a:gd name="connsiteX8" fmla="*/ 104503 w 333103"/>
                <a:gd name="connsiteY8" fmla="*/ 29392 h 336369"/>
                <a:gd name="connsiteX9" fmla="*/ 94706 w 333103"/>
                <a:gd name="connsiteY9" fmla="*/ 39189 h 336369"/>
                <a:gd name="connsiteX10" fmla="*/ 75112 w 333103"/>
                <a:gd name="connsiteY10" fmla="*/ 45720 h 336369"/>
                <a:gd name="connsiteX11" fmla="*/ 65315 w 333103"/>
                <a:gd name="connsiteY11" fmla="*/ 52252 h 336369"/>
                <a:gd name="connsiteX12" fmla="*/ 48986 w 333103"/>
                <a:gd name="connsiteY12" fmla="*/ 65314 h 336369"/>
                <a:gd name="connsiteX13" fmla="*/ 39189 w 333103"/>
                <a:gd name="connsiteY13" fmla="*/ 68580 h 336369"/>
                <a:gd name="connsiteX14" fmla="*/ 26126 w 333103"/>
                <a:gd name="connsiteY14" fmla="*/ 84909 h 336369"/>
                <a:gd name="connsiteX15" fmla="*/ 13063 w 333103"/>
                <a:gd name="connsiteY15" fmla="*/ 101237 h 336369"/>
                <a:gd name="connsiteX16" fmla="*/ 9798 w 333103"/>
                <a:gd name="connsiteY16" fmla="*/ 111034 h 336369"/>
                <a:gd name="connsiteX17" fmla="*/ 3266 w 333103"/>
                <a:gd name="connsiteY17" fmla="*/ 120832 h 336369"/>
                <a:gd name="connsiteX18" fmla="*/ 0 w 333103"/>
                <a:gd name="connsiteY18" fmla="*/ 163286 h 336369"/>
                <a:gd name="connsiteX19" fmla="*/ 3266 w 333103"/>
                <a:gd name="connsiteY19" fmla="*/ 228600 h 336369"/>
                <a:gd name="connsiteX20" fmla="*/ 13063 w 333103"/>
                <a:gd name="connsiteY20" fmla="*/ 261257 h 336369"/>
                <a:gd name="connsiteX21" fmla="*/ 26126 w 333103"/>
                <a:gd name="connsiteY21" fmla="*/ 271054 h 336369"/>
                <a:gd name="connsiteX22" fmla="*/ 42455 w 333103"/>
                <a:gd name="connsiteY22" fmla="*/ 290649 h 336369"/>
                <a:gd name="connsiteX23" fmla="*/ 62049 w 333103"/>
                <a:gd name="connsiteY23" fmla="*/ 303712 h 336369"/>
                <a:gd name="connsiteX24" fmla="*/ 81643 w 333103"/>
                <a:gd name="connsiteY24" fmla="*/ 320040 h 336369"/>
                <a:gd name="connsiteX25" fmla="*/ 104503 w 333103"/>
                <a:gd name="connsiteY25" fmla="*/ 326572 h 336369"/>
                <a:gd name="connsiteX26" fmla="*/ 117566 w 333103"/>
                <a:gd name="connsiteY26" fmla="*/ 333103 h 336369"/>
                <a:gd name="connsiteX27" fmla="*/ 127363 w 333103"/>
                <a:gd name="connsiteY27" fmla="*/ 336369 h 336369"/>
                <a:gd name="connsiteX28" fmla="*/ 241663 w 333103"/>
                <a:gd name="connsiteY28" fmla="*/ 333103 h 336369"/>
                <a:gd name="connsiteX29" fmla="*/ 248195 w 333103"/>
                <a:gd name="connsiteY29" fmla="*/ 326572 h 336369"/>
                <a:gd name="connsiteX30" fmla="*/ 257992 w 333103"/>
                <a:gd name="connsiteY30" fmla="*/ 323306 h 336369"/>
                <a:gd name="connsiteX31" fmla="*/ 274320 w 333103"/>
                <a:gd name="connsiteY31" fmla="*/ 313509 h 336369"/>
                <a:gd name="connsiteX32" fmla="*/ 287383 w 333103"/>
                <a:gd name="connsiteY32" fmla="*/ 297180 h 336369"/>
                <a:gd name="connsiteX33" fmla="*/ 293915 w 333103"/>
                <a:gd name="connsiteY33" fmla="*/ 290649 h 336369"/>
                <a:gd name="connsiteX34" fmla="*/ 297180 w 333103"/>
                <a:gd name="connsiteY34" fmla="*/ 280852 h 336369"/>
                <a:gd name="connsiteX35" fmla="*/ 303712 w 333103"/>
                <a:gd name="connsiteY35" fmla="*/ 274320 h 336369"/>
                <a:gd name="connsiteX36" fmla="*/ 310243 w 333103"/>
                <a:gd name="connsiteY36" fmla="*/ 264523 h 336369"/>
                <a:gd name="connsiteX37" fmla="*/ 313509 w 333103"/>
                <a:gd name="connsiteY37" fmla="*/ 251460 h 336369"/>
                <a:gd name="connsiteX38" fmla="*/ 316775 w 333103"/>
                <a:gd name="connsiteY38" fmla="*/ 235132 h 336369"/>
                <a:gd name="connsiteX39" fmla="*/ 323306 w 333103"/>
                <a:gd name="connsiteY39" fmla="*/ 215537 h 336369"/>
                <a:gd name="connsiteX40" fmla="*/ 326572 w 333103"/>
                <a:gd name="connsiteY40" fmla="*/ 189412 h 336369"/>
                <a:gd name="connsiteX41" fmla="*/ 329838 w 333103"/>
                <a:gd name="connsiteY41" fmla="*/ 176349 h 336369"/>
                <a:gd name="connsiteX42" fmla="*/ 333103 w 333103"/>
                <a:gd name="connsiteY42" fmla="*/ 133894 h 336369"/>
                <a:gd name="connsiteX43" fmla="*/ 326572 w 333103"/>
                <a:gd name="connsiteY43" fmla="*/ 68580 h 336369"/>
                <a:gd name="connsiteX44" fmla="*/ 323306 w 333103"/>
                <a:gd name="connsiteY44" fmla="*/ 55517 h 336369"/>
                <a:gd name="connsiteX45" fmla="*/ 303712 w 333103"/>
                <a:gd name="connsiteY45" fmla="*/ 35923 h 336369"/>
                <a:gd name="connsiteX46" fmla="*/ 300446 w 333103"/>
                <a:gd name="connsiteY46" fmla="*/ 26126 h 336369"/>
                <a:gd name="connsiteX47" fmla="*/ 280852 w 333103"/>
                <a:gd name="connsiteY47" fmla="*/ 16329 h 336369"/>
                <a:gd name="connsiteX48" fmla="*/ 284118 w 333103"/>
                <a:gd name="connsiteY48" fmla="*/ 13063 h 336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333103" h="336369">
                  <a:moveTo>
                    <a:pt x="284118" y="13063"/>
                  </a:moveTo>
                  <a:lnTo>
                    <a:pt x="284118" y="13063"/>
                  </a:lnTo>
                  <a:cubicBezTo>
                    <a:pt x="274321" y="10886"/>
                    <a:pt x="264463" y="8966"/>
                    <a:pt x="254726" y="6532"/>
                  </a:cubicBezTo>
                  <a:cubicBezTo>
                    <a:pt x="251386" y="5697"/>
                    <a:pt x="248341" y="3721"/>
                    <a:pt x="244929" y="3266"/>
                  </a:cubicBezTo>
                  <a:cubicBezTo>
                    <a:pt x="231936" y="1533"/>
                    <a:pt x="218803" y="1089"/>
                    <a:pt x="205740" y="0"/>
                  </a:cubicBezTo>
                  <a:cubicBezTo>
                    <a:pt x="189412" y="1089"/>
                    <a:pt x="173030" y="1553"/>
                    <a:pt x="156755" y="3266"/>
                  </a:cubicBezTo>
                  <a:cubicBezTo>
                    <a:pt x="150766" y="3896"/>
                    <a:pt x="139964" y="7774"/>
                    <a:pt x="133895" y="9797"/>
                  </a:cubicBezTo>
                  <a:cubicBezTo>
                    <a:pt x="126742" y="16950"/>
                    <a:pt x="127180" y="17366"/>
                    <a:pt x="117566" y="22860"/>
                  </a:cubicBezTo>
                  <a:cubicBezTo>
                    <a:pt x="113339" y="25275"/>
                    <a:pt x="108465" y="26562"/>
                    <a:pt x="104503" y="29392"/>
                  </a:cubicBezTo>
                  <a:cubicBezTo>
                    <a:pt x="100745" y="32076"/>
                    <a:pt x="98743" y="36946"/>
                    <a:pt x="94706" y="39189"/>
                  </a:cubicBezTo>
                  <a:cubicBezTo>
                    <a:pt x="88688" y="42532"/>
                    <a:pt x="80840" y="41901"/>
                    <a:pt x="75112" y="45720"/>
                  </a:cubicBezTo>
                  <a:cubicBezTo>
                    <a:pt x="71846" y="47897"/>
                    <a:pt x="68380" y="49800"/>
                    <a:pt x="65315" y="52252"/>
                  </a:cubicBezTo>
                  <a:cubicBezTo>
                    <a:pt x="55192" y="60350"/>
                    <a:pt x="62384" y="58615"/>
                    <a:pt x="48986" y="65314"/>
                  </a:cubicBezTo>
                  <a:cubicBezTo>
                    <a:pt x="45907" y="66853"/>
                    <a:pt x="42455" y="67491"/>
                    <a:pt x="39189" y="68580"/>
                  </a:cubicBezTo>
                  <a:cubicBezTo>
                    <a:pt x="19089" y="98732"/>
                    <a:pt x="44739" y="61642"/>
                    <a:pt x="26126" y="84909"/>
                  </a:cubicBezTo>
                  <a:cubicBezTo>
                    <a:pt x="9652" y="105502"/>
                    <a:pt x="28831" y="85472"/>
                    <a:pt x="13063" y="101237"/>
                  </a:cubicBezTo>
                  <a:cubicBezTo>
                    <a:pt x="11975" y="104503"/>
                    <a:pt x="11337" y="107955"/>
                    <a:pt x="9798" y="111034"/>
                  </a:cubicBezTo>
                  <a:cubicBezTo>
                    <a:pt x="8043" y="114545"/>
                    <a:pt x="3989" y="116974"/>
                    <a:pt x="3266" y="120832"/>
                  </a:cubicBezTo>
                  <a:cubicBezTo>
                    <a:pt x="650" y="134782"/>
                    <a:pt x="1089" y="149135"/>
                    <a:pt x="0" y="163286"/>
                  </a:cubicBezTo>
                  <a:cubicBezTo>
                    <a:pt x="1089" y="185057"/>
                    <a:pt x="1456" y="206877"/>
                    <a:pt x="3266" y="228600"/>
                  </a:cubicBezTo>
                  <a:cubicBezTo>
                    <a:pt x="3655" y="233269"/>
                    <a:pt x="12087" y="260525"/>
                    <a:pt x="13063" y="261257"/>
                  </a:cubicBezTo>
                  <a:lnTo>
                    <a:pt x="26126" y="271054"/>
                  </a:lnTo>
                  <a:cubicBezTo>
                    <a:pt x="31932" y="279763"/>
                    <a:pt x="33751" y="283879"/>
                    <a:pt x="42455" y="290649"/>
                  </a:cubicBezTo>
                  <a:cubicBezTo>
                    <a:pt x="48651" y="295468"/>
                    <a:pt x="56498" y="298161"/>
                    <a:pt x="62049" y="303712"/>
                  </a:cubicBezTo>
                  <a:cubicBezTo>
                    <a:pt x="69272" y="310935"/>
                    <a:pt x="72549" y="315493"/>
                    <a:pt x="81643" y="320040"/>
                  </a:cubicBezTo>
                  <a:cubicBezTo>
                    <a:pt x="89539" y="323988"/>
                    <a:pt x="96130" y="323432"/>
                    <a:pt x="104503" y="326572"/>
                  </a:cubicBezTo>
                  <a:cubicBezTo>
                    <a:pt x="109061" y="328281"/>
                    <a:pt x="113091" y="331185"/>
                    <a:pt x="117566" y="333103"/>
                  </a:cubicBezTo>
                  <a:cubicBezTo>
                    <a:pt x="120730" y="334459"/>
                    <a:pt x="124097" y="335280"/>
                    <a:pt x="127363" y="336369"/>
                  </a:cubicBezTo>
                  <a:cubicBezTo>
                    <a:pt x="165463" y="335280"/>
                    <a:pt x="203672" y="336183"/>
                    <a:pt x="241663" y="333103"/>
                  </a:cubicBezTo>
                  <a:cubicBezTo>
                    <a:pt x="244732" y="332854"/>
                    <a:pt x="245555" y="328156"/>
                    <a:pt x="248195" y="326572"/>
                  </a:cubicBezTo>
                  <a:cubicBezTo>
                    <a:pt x="251147" y="324801"/>
                    <a:pt x="254726" y="324395"/>
                    <a:pt x="257992" y="323306"/>
                  </a:cubicBezTo>
                  <a:cubicBezTo>
                    <a:pt x="274539" y="306757"/>
                    <a:pt x="253126" y="326225"/>
                    <a:pt x="274320" y="313509"/>
                  </a:cubicBezTo>
                  <a:cubicBezTo>
                    <a:pt x="280387" y="309869"/>
                    <a:pt x="283274" y="302315"/>
                    <a:pt x="287383" y="297180"/>
                  </a:cubicBezTo>
                  <a:cubicBezTo>
                    <a:pt x="289306" y="294776"/>
                    <a:pt x="291738" y="292826"/>
                    <a:pt x="293915" y="290649"/>
                  </a:cubicBezTo>
                  <a:cubicBezTo>
                    <a:pt x="295003" y="287383"/>
                    <a:pt x="295409" y="283804"/>
                    <a:pt x="297180" y="280852"/>
                  </a:cubicBezTo>
                  <a:cubicBezTo>
                    <a:pt x="298764" y="278212"/>
                    <a:pt x="301788" y="276724"/>
                    <a:pt x="303712" y="274320"/>
                  </a:cubicBezTo>
                  <a:cubicBezTo>
                    <a:pt x="306164" y="271255"/>
                    <a:pt x="308066" y="267789"/>
                    <a:pt x="310243" y="264523"/>
                  </a:cubicBezTo>
                  <a:cubicBezTo>
                    <a:pt x="311332" y="260169"/>
                    <a:pt x="312535" y="255841"/>
                    <a:pt x="313509" y="251460"/>
                  </a:cubicBezTo>
                  <a:cubicBezTo>
                    <a:pt x="314713" y="246042"/>
                    <a:pt x="315315" y="240487"/>
                    <a:pt x="316775" y="235132"/>
                  </a:cubicBezTo>
                  <a:cubicBezTo>
                    <a:pt x="318587" y="228490"/>
                    <a:pt x="323306" y="215537"/>
                    <a:pt x="323306" y="215537"/>
                  </a:cubicBezTo>
                  <a:cubicBezTo>
                    <a:pt x="324395" y="206829"/>
                    <a:pt x="325129" y="198069"/>
                    <a:pt x="326572" y="189412"/>
                  </a:cubicBezTo>
                  <a:cubicBezTo>
                    <a:pt x="327310" y="184985"/>
                    <a:pt x="329314" y="180807"/>
                    <a:pt x="329838" y="176349"/>
                  </a:cubicBezTo>
                  <a:cubicBezTo>
                    <a:pt x="331496" y="162253"/>
                    <a:pt x="332015" y="148046"/>
                    <a:pt x="333103" y="133894"/>
                  </a:cubicBezTo>
                  <a:cubicBezTo>
                    <a:pt x="327816" y="43991"/>
                    <a:pt x="336039" y="101710"/>
                    <a:pt x="326572" y="68580"/>
                  </a:cubicBezTo>
                  <a:cubicBezTo>
                    <a:pt x="325339" y="64264"/>
                    <a:pt x="325880" y="59194"/>
                    <a:pt x="323306" y="55517"/>
                  </a:cubicBezTo>
                  <a:cubicBezTo>
                    <a:pt x="318009" y="47950"/>
                    <a:pt x="303712" y="35923"/>
                    <a:pt x="303712" y="35923"/>
                  </a:cubicBezTo>
                  <a:cubicBezTo>
                    <a:pt x="302623" y="32657"/>
                    <a:pt x="302596" y="28814"/>
                    <a:pt x="300446" y="26126"/>
                  </a:cubicBezTo>
                  <a:cubicBezTo>
                    <a:pt x="296973" y="21784"/>
                    <a:pt x="286315" y="17239"/>
                    <a:pt x="280852" y="16329"/>
                  </a:cubicBezTo>
                  <a:cubicBezTo>
                    <a:pt x="277631" y="15792"/>
                    <a:pt x="283574" y="13607"/>
                    <a:pt x="284118" y="13063"/>
                  </a:cubicBezTo>
                  <a:close/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Volný tvar 39"/>
            <p:cNvSpPr/>
            <p:nvPr/>
          </p:nvSpPr>
          <p:spPr>
            <a:xfrm>
              <a:off x="8337369" y="4748349"/>
              <a:ext cx="130628" cy="277585"/>
            </a:xfrm>
            <a:custGeom>
              <a:avLst/>
              <a:gdLst>
                <a:gd name="connsiteX0" fmla="*/ 45720 w 130628"/>
                <a:gd name="connsiteY0" fmla="*/ 0 h 277585"/>
                <a:gd name="connsiteX1" fmla="*/ 0 w 130628"/>
                <a:gd name="connsiteY1" fmla="*/ 166551 h 277585"/>
                <a:gd name="connsiteX2" fmla="*/ 130628 w 130628"/>
                <a:gd name="connsiteY2" fmla="*/ 277585 h 277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" h="277585">
                  <a:moveTo>
                    <a:pt x="45720" y="0"/>
                  </a:moveTo>
                  <a:lnTo>
                    <a:pt x="0" y="166551"/>
                  </a:lnTo>
                  <a:lnTo>
                    <a:pt x="130628" y="277585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Volný tvar 40"/>
            <p:cNvSpPr/>
            <p:nvPr/>
          </p:nvSpPr>
          <p:spPr>
            <a:xfrm>
              <a:off x="8174083" y="4914900"/>
              <a:ext cx="166551" cy="48986"/>
            </a:xfrm>
            <a:custGeom>
              <a:avLst/>
              <a:gdLst>
                <a:gd name="connsiteX0" fmla="*/ 166551 w 166551"/>
                <a:gd name="connsiteY0" fmla="*/ 0 h 48986"/>
                <a:gd name="connsiteX1" fmla="*/ 0 w 166551"/>
                <a:gd name="connsiteY1" fmla="*/ 48986 h 48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6551" h="48986">
                  <a:moveTo>
                    <a:pt x="166551" y="0"/>
                  </a:moveTo>
                  <a:lnTo>
                    <a:pt x="0" y="48986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42" name="Volný tvar 41"/>
          <p:cNvSpPr/>
          <p:nvPr userDrawn="1"/>
        </p:nvSpPr>
        <p:spPr>
          <a:xfrm>
            <a:off x="8441871" y="2554700"/>
            <a:ext cx="124098" cy="104503"/>
          </a:xfrm>
          <a:custGeom>
            <a:avLst/>
            <a:gdLst>
              <a:gd name="connsiteX0" fmla="*/ 0 w 124098"/>
              <a:gd name="connsiteY0" fmla="*/ 104503 h 104503"/>
              <a:gd name="connsiteX1" fmla="*/ 39189 w 124098"/>
              <a:gd name="connsiteY1" fmla="*/ 0 h 104503"/>
              <a:gd name="connsiteX2" fmla="*/ 124098 w 124098"/>
              <a:gd name="connsiteY2" fmla="*/ 3266 h 104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4098" h="104503">
                <a:moveTo>
                  <a:pt x="0" y="104503"/>
                </a:moveTo>
                <a:lnTo>
                  <a:pt x="39189" y="0"/>
                </a:lnTo>
                <a:lnTo>
                  <a:pt x="124098" y="3266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olný tvar 42"/>
          <p:cNvSpPr/>
          <p:nvPr userDrawn="1"/>
        </p:nvSpPr>
        <p:spPr>
          <a:xfrm>
            <a:off x="8265523" y="2904131"/>
            <a:ext cx="137160" cy="176349"/>
          </a:xfrm>
          <a:custGeom>
            <a:avLst/>
            <a:gdLst>
              <a:gd name="connsiteX0" fmla="*/ 0 w 137160"/>
              <a:gd name="connsiteY0" fmla="*/ 0 h 176349"/>
              <a:gd name="connsiteX1" fmla="*/ 22860 w 137160"/>
              <a:gd name="connsiteY1" fmla="*/ 173083 h 176349"/>
              <a:gd name="connsiteX2" fmla="*/ 137160 w 137160"/>
              <a:gd name="connsiteY2" fmla="*/ 176349 h 176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7160" h="176349">
                <a:moveTo>
                  <a:pt x="0" y="0"/>
                </a:moveTo>
                <a:lnTo>
                  <a:pt x="22860" y="173083"/>
                </a:lnTo>
                <a:lnTo>
                  <a:pt x="137160" y="176349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Volný tvar 43"/>
          <p:cNvSpPr/>
          <p:nvPr userDrawn="1"/>
        </p:nvSpPr>
        <p:spPr>
          <a:xfrm>
            <a:off x="8115300" y="2603686"/>
            <a:ext cx="173083" cy="101237"/>
          </a:xfrm>
          <a:custGeom>
            <a:avLst/>
            <a:gdLst>
              <a:gd name="connsiteX0" fmla="*/ 173083 w 173083"/>
              <a:gd name="connsiteY0" fmla="*/ 101237 h 101237"/>
              <a:gd name="connsiteX1" fmla="*/ 124097 w 173083"/>
              <a:gd name="connsiteY1" fmla="*/ 0 h 101237"/>
              <a:gd name="connsiteX2" fmla="*/ 0 w 173083"/>
              <a:gd name="connsiteY2" fmla="*/ 0 h 101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3083" h="101237">
                <a:moveTo>
                  <a:pt x="173083" y="101237"/>
                </a:moveTo>
                <a:lnTo>
                  <a:pt x="124097" y="0"/>
                </a:lnTo>
                <a:lnTo>
                  <a:pt x="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TextovéPole 44"/>
          <p:cNvSpPr txBox="1"/>
          <p:nvPr userDrawn="1"/>
        </p:nvSpPr>
        <p:spPr>
          <a:xfrm>
            <a:off x="8048160" y="2452183"/>
            <a:ext cx="26161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" dirty="0">
                <a:solidFill>
                  <a:srgbClr val="DC0000"/>
                </a:solidFill>
              </a:rPr>
              <a:t>33</a:t>
            </a:r>
          </a:p>
        </p:txBody>
      </p:sp>
      <p:sp>
        <p:nvSpPr>
          <p:cNvPr id="46" name="TextovéPole 45"/>
          <p:cNvSpPr txBox="1"/>
          <p:nvPr userDrawn="1"/>
        </p:nvSpPr>
        <p:spPr>
          <a:xfrm>
            <a:off x="8402683" y="2423611"/>
            <a:ext cx="26161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" dirty="0">
                <a:solidFill>
                  <a:srgbClr val="DC0000"/>
                </a:solidFill>
              </a:rPr>
              <a:t>29</a:t>
            </a:r>
          </a:p>
        </p:txBody>
      </p:sp>
      <p:sp>
        <p:nvSpPr>
          <p:cNvPr id="47" name="TextovéPole 46"/>
          <p:cNvSpPr txBox="1"/>
          <p:nvPr userDrawn="1"/>
        </p:nvSpPr>
        <p:spPr>
          <a:xfrm>
            <a:off x="8234080" y="2940736"/>
            <a:ext cx="26161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" dirty="0">
                <a:solidFill>
                  <a:srgbClr val="DC0000"/>
                </a:solidFill>
              </a:rPr>
              <a:t>38</a:t>
            </a:r>
          </a:p>
        </p:txBody>
      </p:sp>
    </p:spTree>
    <p:extLst>
      <p:ext uri="{BB962C8B-B14F-4D97-AF65-F5344CB8AC3E}">
        <p14:creationId xmlns:p14="http://schemas.microsoft.com/office/powerpoint/2010/main" val="801182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50"/>
                            </p:stCondLst>
                            <p:childTnLst>
                              <p:par>
                                <p:cTn id="49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1.03993 3.7037E-7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99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35" grpId="0" animBg="1"/>
      <p:bldP spid="36" grpId="0" animBg="1"/>
      <p:bldP spid="37" grpId="0" animBg="1"/>
      <p:bldP spid="42" grpId="0" animBg="1"/>
      <p:bldP spid="43" grpId="0" animBg="1"/>
      <p:bldP spid="44" grpId="0" animBg="1"/>
      <p:bldP spid="45" grpId="0"/>
      <p:bldP spid="46" grpId="0"/>
      <p:bldP spid="47" grpId="0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/>
          <a:lstStyle/>
          <a:p>
            <a:pPr>
              <a:defRPr/>
            </a:pPr>
            <a:r>
              <a:rPr lang="cs-CZ" dirty="0"/>
              <a:t>červen 2011</a:t>
            </a:r>
          </a:p>
        </p:txBody>
      </p:sp>
      <p:sp>
        <p:nvSpPr>
          <p:cNvPr id="18" name="Obdélní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65000"/>
                  <a:lumOff val="3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nice 19"/>
          <p:cNvCxnSpPr/>
          <p:nvPr userDrawn="1"/>
        </p:nvCxnSpPr>
        <p:spPr>
          <a:xfrm>
            <a:off x="-264" y="2042338"/>
            <a:ext cx="8932863" cy="0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bdélník 20"/>
          <p:cNvSpPr/>
          <p:nvPr userDrawn="1"/>
        </p:nvSpPr>
        <p:spPr>
          <a:xfrm>
            <a:off x="0" y="1528074"/>
            <a:ext cx="8932600" cy="49530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2" name="TextovéPole 21"/>
          <p:cNvSpPr txBox="1"/>
          <p:nvPr userDrawn="1"/>
        </p:nvSpPr>
        <p:spPr bwMode="auto">
          <a:xfrm>
            <a:off x="625475" y="1508452"/>
            <a:ext cx="17695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SUMMARY</a:t>
            </a:r>
          </a:p>
        </p:txBody>
      </p:sp>
      <p:sp>
        <p:nvSpPr>
          <p:cNvPr id="23" name="Obdélník 22"/>
          <p:cNvSpPr/>
          <p:nvPr userDrawn="1"/>
        </p:nvSpPr>
        <p:spPr>
          <a:xfrm>
            <a:off x="-578749" y="2023374"/>
            <a:ext cx="552027" cy="45719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4" name="Obdélník 23"/>
          <p:cNvSpPr/>
          <p:nvPr userDrawn="1"/>
        </p:nvSpPr>
        <p:spPr>
          <a:xfrm>
            <a:off x="8932599" y="899770"/>
            <a:ext cx="211401" cy="595823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5" name="Skupina 24"/>
          <p:cNvGrpSpPr/>
          <p:nvPr userDrawn="1"/>
        </p:nvGrpSpPr>
        <p:grpSpPr>
          <a:xfrm>
            <a:off x="7888540" y="2291256"/>
            <a:ext cx="738668" cy="1513079"/>
            <a:chOff x="7888540" y="2291256"/>
            <a:chExt cx="738668" cy="1513079"/>
          </a:xfrm>
          <a:effectLst/>
        </p:grpSpPr>
        <p:sp>
          <p:nvSpPr>
            <p:cNvPr id="26" name="Volný tvar 25"/>
            <p:cNvSpPr/>
            <p:nvPr/>
          </p:nvSpPr>
          <p:spPr>
            <a:xfrm>
              <a:off x="7992787" y="2389547"/>
              <a:ext cx="610593" cy="801216"/>
            </a:xfrm>
            <a:custGeom>
              <a:avLst/>
              <a:gdLst>
                <a:gd name="connsiteX0" fmla="*/ 59570 w 610593"/>
                <a:gd name="connsiteY0" fmla="*/ 0 h 801216"/>
                <a:gd name="connsiteX1" fmla="*/ 0 w 610593"/>
                <a:gd name="connsiteY1" fmla="*/ 771431 h 801216"/>
                <a:gd name="connsiteX2" fmla="*/ 559958 w 610593"/>
                <a:gd name="connsiteY2" fmla="*/ 801216 h 801216"/>
                <a:gd name="connsiteX3" fmla="*/ 610593 w 610593"/>
                <a:gd name="connsiteY3" fmla="*/ 5957 h 801216"/>
                <a:gd name="connsiteX4" fmla="*/ 59570 w 610593"/>
                <a:gd name="connsiteY4" fmla="*/ 0 h 801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0593" h="801216">
                  <a:moveTo>
                    <a:pt x="59570" y="0"/>
                  </a:moveTo>
                  <a:lnTo>
                    <a:pt x="0" y="771431"/>
                  </a:lnTo>
                  <a:lnTo>
                    <a:pt x="559958" y="801216"/>
                  </a:lnTo>
                  <a:lnTo>
                    <a:pt x="610593" y="5957"/>
                  </a:lnTo>
                  <a:lnTo>
                    <a:pt x="5957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Volný tvar 26"/>
            <p:cNvSpPr/>
            <p:nvPr/>
          </p:nvSpPr>
          <p:spPr>
            <a:xfrm>
              <a:off x="8043422" y="2291256"/>
              <a:ext cx="583786" cy="86377"/>
            </a:xfrm>
            <a:custGeom>
              <a:avLst/>
              <a:gdLst>
                <a:gd name="connsiteX0" fmla="*/ 0 w 583786"/>
                <a:gd name="connsiteY0" fmla="*/ 74463 h 86377"/>
                <a:gd name="connsiteX1" fmla="*/ 5957 w 583786"/>
                <a:gd name="connsiteY1" fmla="*/ 0 h 86377"/>
                <a:gd name="connsiteX2" fmla="*/ 583786 w 583786"/>
                <a:gd name="connsiteY2" fmla="*/ 8935 h 86377"/>
                <a:gd name="connsiteX3" fmla="*/ 580807 w 583786"/>
                <a:gd name="connsiteY3" fmla="*/ 86377 h 86377"/>
                <a:gd name="connsiteX4" fmla="*/ 0 w 583786"/>
                <a:gd name="connsiteY4" fmla="*/ 74463 h 86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3786" h="86377">
                  <a:moveTo>
                    <a:pt x="0" y="74463"/>
                  </a:moveTo>
                  <a:lnTo>
                    <a:pt x="5957" y="0"/>
                  </a:lnTo>
                  <a:lnTo>
                    <a:pt x="583786" y="8935"/>
                  </a:lnTo>
                  <a:lnTo>
                    <a:pt x="580807" y="86377"/>
                  </a:lnTo>
                  <a:lnTo>
                    <a:pt x="0" y="7446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Volný tvar 27"/>
            <p:cNvSpPr/>
            <p:nvPr/>
          </p:nvSpPr>
          <p:spPr>
            <a:xfrm>
              <a:off x="7986830" y="3184808"/>
              <a:ext cx="565915" cy="29785"/>
            </a:xfrm>
            <a:custGeom>
              <a:avLst/>
              <a:gdLst>
                <a:gd name="connsiteX0" fmla="*/ 0 w 565915"/>
                <a:gd name="connsiteY0" fmla="*/ 0 h 29785"/>
                <a:gd name="connsiteX1" fmla="*/ 565915 w 565915"/>
                <a:gd name="connsiteY1" fmla="*/ 29785 h 29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65915" h="29785">
                  <a:moveTo>
                    <a:pt x="0" y="0"/>
                  </a:moveTo>
                  <a:lnTo>
                    <a:pt x="565915" y="29785"/>
                  </a:lnTo>
                </a:path>
              </a:pathLst>
            </a:cu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Volný tvar 28"/>
            <p:cNvSpPr/>
            <p:nvPr/>
          </p:nvSpPr>
          <p:spPr>
            <a:xfrm>
              <a:off x="7888540" y="3193742"/>
              <a:ext cx="142968" cy="536130"/>
            </a:xfrm>
            <a:custGeom>
              <a:avLst/>
              <a:gdLst>
                <a:gd name="connsiteX0" fmla="*/ 0 w 142968"/>
                <a:gd name="connsiteY0" fmla="*/ 536130 h 536130"/>
                <a:gd name="connsiteX1" fmla="*/ 142968 w 142968"/>
                <a:gd name="connsiteY1" fmla="*/ 0 h 536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2968" h="536130">
                  <a:moveTo>
                    <a:pt x="0" y="536130"/>
                  </a:moveTo>
                  <a:lnTo>
                    <a:pt x="142968" y="0"/>
                  </a:lnTo>
                </a:path>
              </a:pathLst>
            </a:cu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8519982" y="3211613"/>
              <a:ext cx="59570" cy="592722"/>
            </a:xfrm>
            <a:custGeom>
              <a:avLst/>
              <a:gdLst>
                <a:gd name="connsiteX0" fmla="*/ 59570 w 59570"/>
                <a:gd name="connsiteY0" fmla="*/ 592722 h 592722"/>
                <a:gd name="connsiteX1" fmla="*/ 0 w 59570"/>
                <a:gd name="connsiteY1" fmla="*/ 0 h 59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9570" h="592722">
                  <a:moveTo>
                    <a:pt x="59570" y="592722"/>
                  </a:moveTo>
                  <a:lnTo>
                    <a:pt x="0" y="0"/>
                  </a:lnTo>
                </a:path>
              </a:pathLst>
            </a:cu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Volný tvar 30"/>
            <p:cNvSpPr/>
            <p:nvPr/>
          </p:nvSpPr>
          <p:spPr>
            <a:xfrm>
              <a:off x="8365100" y="3208634"/>
              <a:ext cx="5957" cy="282958"/>
            </a:xfrm>
            <a:custGeom>
              <a:avLst/>
              <a:gdLst>
                <a:gd name="connsiteX0" fmla="*/ 5957 w 5957"/>
                <a:gd name="connsiteY0" fmla="*/ 282958 h 282958"/>
                <a:gd name="connsiteX1" fmla="*/ 0 w 5957"/>
                <a:gd name="connsiteY1" fmla="*/ 0 h 282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957" h="282958">
                  <a:moveTo>
                    <a:pt x="5957" y="282958"/>
                  </a:moveTo>
                  <a:lnTo>
                    <a:pt x="0" y="0"/>
                  </a:lnTo>
                </a:path>
              </a:pathLst>
            </a:cu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Volný tvar 31"/>
            <p:cNvSpPr/>
            <p:nvPr/>
          </p:nvSpPr>
          <p:spPr>
            <a:xfrm>
              <a:off x="7983852" y="3206153"/>
              <a:ext cx="565915" cy="29785"/>
            </a:xfrm>
            <a:custGeom>
              <a:avLst/>
              <a:gdLst>
                <a:gd name="connsiteX0" fmla="*/ 0 w 565915"/>
                <a:gd name="connsiteY0" fmla="*/ 0 h 29785"/>
                <a:gd name="connsiteX1" fmla="*/ 565915 w 565915"/>
                <a:gd name="connsiteY1" fmla="*/ 29785 h 29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65915" h="29785">
                  <a:moveTo>
                    <a:pt x="0" y="0"/>
                  </a:moveTo>
                  <a:lnTo>
                    <a:pt x="565915" y="29785"/>
                  </a:lnTo>
                </a:path>
              </a:pathLst>
            </a:cu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Zaoblený obdélník 32"/>
            <p:cNvSpPr/>
            <p:nvPr/>
          </p:nvSpPr>
          <p:spPr>
            <a:xfrm>
              <a:off x="7997951" y="3190184"/>
              <a:ext cx="72000" cy="4571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Zaoblený obdélník 33"/>
            <p:cNvSpPr/>
            <p:nvPr/>
          </p:nvSpPr>
          <p:spPr>
            <a:xfrm>
              <a:off x="8473005" y="3231176"/>
              <a:ext cx="72000" cy="4571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252789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1.03993 3.7037E-7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99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FDC4E-0F1D-4FE1-863F-AAD5DAF94CD6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A319-DD18-4CBC-8E0B-E6124675EB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FDC4E-0F1D-4FE1-863F-AAD5DAF94CD6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A319-DD18-4CBC-8E0B-E6124675EB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FDC4E-0F1D-4FE1-863F-AAD5DAF94CD6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A319-DD18-4CBC-8E0B-E6124675EB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FDC4E-0F1D-4FE1-863F-AAD5DAF94CD6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A319-DD18-4CBC-8E0B-E6124675EB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FDC4E-0F1D-4FE1-863F-AAD5DAF94CD6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A319-DD18-4CBC-8E0B-E6124675EB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FDC4E-0F1D-4FE1-863F-AAD5DAF94CD6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A319-DD18-4CBC-8E0B-E6124675EBB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42345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FDC4E-0F1D-4FE1-863F-AAD5DAF94CD6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A319-DD18-4CBC-8E0B-E6124675EB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FDC4E-0F1D-4FE1-863F-AAD5DAF94CD6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A319-DD18-4CBC-8E0B-E6124675EB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FDC4E-0F1D-4FE1-863F-AAD5DAF94CD6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A319-DD18-4CBC-8E0B-E6124675EB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FDC4E-0F1D-4FE1-863F-AAD5DAF94CD6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A319-DD18-4CBC-8E0B-E6124675EB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FDC4E-0F1D-4FE1-863F-AAD5DAF94CD6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3C84D-78C0-48F2-953C-7013F46B982C}" type="slidenum">
              <a:rPr lang="cs-CZ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pPr/>
              <a:t>‹#›</a:t>
            </a:fld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9A319-DD18-4CBC-8E0B-E6124675EBB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65" r:id="rId3"/>
    <p:sldLayoutId id="2147483668" r:id="rId4"/>
    <p:sldLayoutId id="2147483666" r:id="rId5"/>
    <p:sldLayoutId id="2147483667" r:id="rId6"/>
    <p:sldLayoutId id="2147483650" r:id="rId7"/>
    <p:sldLayoutId id="2147483651" r:id="rId8"/>
    <p:sldLayoutId id="2147483652" r:id="rId9"/>
    <p:sldLayoutId id="2147483653" r:id="rId10"/>
    <p:sldLayoutId id="2147483654" r:id="rId11"/>
    <p:sldLayoutId id="2147483664" r:id="rId12"/>
    <p:sldLayoutId id="2147483656" r:id="rId13"/>
    <p:sldLayoutId id="2147483657" r:id="rId14"/>
    <p:sldLayoutId id="2147483658" r:id="rId15"/>
    <p:sldLayoutId id="2147483659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4.jpeg"/><Relationship Id="rId12" Type="http://schemas.microsoft.com/office/2007/relationships/hdphoto" Target="../media/hdphoto5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6" Type="http://schemas.microsoft.com/office/2007/relationships/hdphoto" Target="../media/hdphoto2.wdp"/><Relationship Id="rId11" Type="http://schemas.openxmlformats.org/officeDocument/2006/relationships/image" Target="../media/image6.jpeg"/><Relationship Id="rId5" Type="http://schemas.openxmlformats.org/officeDocument/2006/relationships/image" Target="../media/image3.jpeg"/><Relationship Id="rId15" Type="http://schemas.openxmlformats.org/officeDocument/2006/relationships/image" Target="../media/image9.jpe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5.jpeg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3" Type="http://schemas.openxmlformats.org/officeDocument/2006/relationships/image" Target="../media/image13.png"/><Relationship Id="rId7" Type="http://schemas.openxmlformats.org/officeDocument/2006/relationships/chart" Target="../charts/chart4.xm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24.jpeg"/><Relationship Id="rId18" Type="http://schemas.openxmlformats.org/officeDocument/2006/relationships/image" Target="../media/image29.png"/><Relationship Id="rId3" Type="http://schemas.openxmlformats.org/officeDocument/2006/relationships/image" Target="../media/image1.png"/><Relationship Id="rId21" Type="http://schemas.openxmlformats.org/officeDocument/2006/relationships/image" Target="../media/image32.jpe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17" Type="http://schemas.openxmlformats.org/officeDocument/2006/relationships/image" Target="../media/image28.png"/><Relationship Id="rId2" Type="http://schemas.openxmlformats.org/officeDocument/2006/relationships/image" Target="../media/image11.jpg"/><Relationship Id="rId16" Type="http://schemas.openxmlformats.org/officeDocument/2006/relationships/image" Target="../media/image27.png"/><Relationship Id="rId20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2.jpeg"/><Relationship Id="rId24" Type="http://schemas.openxmlformats.org/officeDocument/2006/relationships/image" Target="../media/image35.jpeg"/><Relationship Id="rId5" Type="http://schemas.openxmlformats.org/officeDocument/2006/relationships/image" Target="../media/image16.jpeg"/><Relationship Id="rId15" Type="http://schemas.openxmlformats.org/officeDocument/2006/relationships/image" Target="../media/image26.png"/><Relationship Id="rId23" Type="http://schemas.openxmlformats.org/officeDocument/2006/relationships/image" Target="../media/image34.png"/><Relationship Id="rId10" Type="http://schemas.openxmlformats.org/officeDocument/2006/relationships/image" Target="../media/image21.jpeg"/><Relationship Id="rId19" Type="http://schemas.openxmlformats.org/officeDocument/2006/relationships/image" Target="../media/image30.png"/><Relationship Id="rId4" Type="http://schemas.openxmlformats.org/officeDocument/2006/relationships/image" Target="../media/image15.jpeg"/><Relationship Id="rId9" Type="http://schemas.openxmlformats.org/officeDocument/2006/relationships/image" Target="../media/image20.jpeg"/><Relationship Id="rId14" Type="http://schemas.openxmlformats.org/officeDocument/2006/relationships/image" Target="../media/image25.png"/><Relationship Id="rId22" Type="http://schemas.openxmlformats.org/officeDocument/2006/relationships/image" Target="../media/image33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1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7" name="Skupina 6"/>
          <p:cNvGrpSpPr/>
          <p:nvPr/>
        </p:nvGrpSpPr>
        <p:grpSpPr>
          <a:xfrm>
            <a:off x="-55782" y="0"/>
            <a:ext cx="9225660" cy="6858000"/>
            <a:chOff x="-58270" y="0"/>
            <a:chExt cx="9225660" cy="6858000"/>
          </a:xfrm>
        </p:grpSpPr>
        <p:sp>
          <p:nvSpPr>
            <p:cNvPr id="11" name="Obdélník 10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TextovéPole 23"/>
            <p:cNvSpPr txBox="1"/>
            <p:nvPr/>
          </p:nvSpPr>
          <p:spPr>
            <a:xfrm rot="16200000">
              <a:off x="8367284" y="5991990"/>
              <a:ext cx="1323246" cy="276967"/>
            </a:xfrm>
            <a:prstGeom prst="rect">
              <a:avLst/>
            </a:prstGeom>
            <a:noFill/>
          </p:spPr>
          <p:txBody>
            <a:bodyPr wrap="none" lIns="91408" tIns="45704" rIns="91408" bIns="45704">
              <a:spAutoFit/>
            </a:bodyPr>
            <a:lstStyle/>
            <a:p>
              <a:pPr>
                <a:defRPr/>
              </a:pPr>
              <a:r>
                <a:rPr lang="cs-CZ" sz="1200" dirty="0">
                  <a:solidFill>
                    <a:srgbClr val="F60000"/>
                  </a:solidFill>
                  <a:latin typeface="+mn-lt"/>
                  <a:cs typeface="Arial" pitchFamily="34" charset="0"/>
                </a:rPr>
                <a:t>r</a:t>
              </a:r>
              <a:r>
                <a:rPr lang="cs-CZ" sz="1200" dirty="0">
                  <a:solidFill>
                    <a:schemeClr val="bg1">
                      <a:lumMod val="65000"/>
                    </a:schemeClr>
                  </a:solidFill>
                  <a:latin typeface="+mn-lt"/>
                  <a:cs typeface="Arial" pitchFamily="34" charset="0"/>
                </a:rPr>
                <a:t>esearch</a:t>
              </a:r>
              <a:r>
                <a:rPr lang="en-US" sz="1200" dirty="0">
                  <a:solidFill>
                    <a:schemeClr val="bg1">
                      <a:lumMod val="85000"/>
                    </a:schemeClr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200" dirty="0">
                  <a:solidFill>
                    <a:srgbClr val="F60000"/>
                  </a:solidFill>
                  <a:latin typeface="+mn-lt"/>
                  <a:cs typeface="Arial" pitchFamily="34" charset="0"/>
                </a:rPr>
                <a:t>s</a:t>
              </a: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+mn-lt"/>
                  <a:cs typeface="Arial" pitchFamily="34" charset="0"/>
                </a:rPr>
                <a:t>olutions</a:t>
              </a:r>
            </a:p>
          </p:txBody>
        </p:sp>
        <p:pic>
          <p:nvPicPr>
            <p:cNvPr id="25" name="Picture 4" descr="C:\Users\Ladislav Klika\AppData\Local\Microsoft\Windows\Temporary Internet Files\Content.Outlook\5GBJ3LF5\Logo Mind Bridge popis.tif"/>
            <p:cNvPicPr>
              <a:picLocks noChangeAspect="1" noChangeArrowheads="1"/>
            </p:cNvPicPr>
            <p:nvPr/>
          </p:nvPicPr>
          <p:blipFill>
            <a:blip r:embed="rId2" cstate="print"/>
            <a:srcRect l="841" r="9946"/>
            <a:stretch>
              <a:fillRect/>
            </a:stretch>
          </p:blipFill>
          <p:spPr bwMode="auto">
            <a:xfrm>
              <a:off x="8251561" y="158230"/>
              <a:ext cx="681038" cy="647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1" name="Skupina 13"/>
            <p:cNvGrpSpPr>
              <a:grpSpLocks/>
            </p:cNvGrpSpPr>
            <p:nvPr/>
          </p:nvGrpSpPr>
          <p:grpSpPr bwMode="auto">
            <a:xfrm>
              <a:off x="0" y="1025525"/>
              <a:ext cx="8932863" cy="1836738"/>
              <a:chOff x="0" y="5021262"/>
              <a:chExt cx="8932997" cy="1836738"/>
            </a:xfrm>
          </p:grpSpPr>
          <p:pic>
            <p:nvPicPr>
              <p:cNvPr id="23" name="Picture 19" descr="C:\Users\Ladislav Klika\Desktop\fotky\gen_meeting_size03_lg[1]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  <a14:imgEffect>
                          <a14:brightnessContrast contrast="-40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5022000"/>
                <a:ext cx="2853886" cy="1836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" name="Obrázek 8" descr="10009002.jpg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saturation sat="0"/>
                        </a14:imgEffect>
                        <a14:imgEffect>
                          <a14:brightnessContrast contrast="-20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99335" y="5021262"/>
                <a:ext cx="2633662" cy="18367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9" name="Picture 20" descr="C:\Users\Ladislav Klika\Desktop\fotky\zena_mycka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saturation sat="0"/>
                        </a14:imgEffect>
                        <a14:imgEffect>
                          <a14:brightnessContrast contrast="-40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92874" y="5022850"/>
                <a:ext cx="1230313" cy="1835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" name="Picture 20" descr="C:\Users\Ladislav Klika\Desktop\fotky\consumer_durables_research_solutions[1]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grayscl/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</a:extLst>
              </a:blip>
              <a:srcRect l="11699" r="62482"/>
              <a:stretch>
                <a:fillRect/>
              </a:stretch>
            </p:blipFill>
            <p:spPr bwMode="auto">
              <a:xfrm>
                <a:off x="2405566" y="5022000"/>
                <a:ext cx="1596256" cy="1836000"/>
              </a:xfrm>
              <a:prstGeom prst="rect">
                <a:avLst/>
              </a:prstGeom>
              <a:noFill/>
            </p:spPr>
          </p:pic>
          <p:pic>
            <p:nvPicPr>
              <p:cNvPr id="31" name="Picture 26" descr="C:\Users\Ladislav Klika\Desktop\fotky\photo222[1]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rcRect l="2977" r="52550"/>
              <a:stretch>
                <a:fillRect/>
              </a:stretch>
            </p:blipFill>
            <p:spPr bwMode="auto">
              <a:xfrm>
                <a:off x="5219112" y="5022000"/>
                <a:ext cx="1223886" cy="1836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cxnSp>
          <p:nvCxnSpPr>
            <p:cNvPr id="34" name="Přímá spojnice 33"/>
            <p:cNvCxnSpPr/>
            <p:nvPr/>
          </p:nvCxnSpPr>
          <p:spPr>
            <a:xfrm>
              <a:off x="-264" y="2868613"/>
              <a:ext cx="8932863" cy="0"/>
            </a:xfrm>
            <a:prstGeom prst="line">
              <a:avLst/>
            </a:prstGeom>
            <a:ln w="57150">
              <a:solidFill>
                <a:srgbClr val="D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Zaoblený obdélník 5"/>
            <p:cNvSpPr/>
            <p:nvPr/>
          </p:nvSpPr>
          <p:spPr>
            <a:xfrm>
              <a:off x="-58270" y="5578997"/>
              <a:ext cx="289499" cy="370654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US" sz="2000" spc="-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Narrow" panose="020B0606020202030204" pitchFamily="34" charset="0"/>
                </a:rPr>
                <a:t>&lt;</a:t>
              </a:r>
              <a:endParaRPr lang="cs-CZ" spc="-300" dirty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anose="020B0606020202030204" pitchFamily="34" charset="0"/>
              </a:endParaRPr>
            </a:p>
          </p:txBody>
        </p:sp>
      </p:grpSp>
      <p:sp>
        <p:nvSpPr>
          <p:cNvPr id="28" name="Zástupný symbol pro text 2"/>
          <p:cNvSpPr txBox="1">
            <a:spLocks/>
          </p:cNvSpPr>
          <p:nvPr/>
        </p:nvSpPr>
        <p:spPr>
          <a:xfrm>
            <a:off x="726784" y="2911196"/>
            <a:ext cx="7772400" cy="15001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cs-CZ" dirty="0">
                <a:solidFill>
                  <a:schemeClr val="bg1"/>
                </a:solidFill>
              </a:rPr>
              <a:t>11/2022</a:t>
            </a:r>
          </a:p>
        </p:txBody>
      </p:sp>
      <p:sp>
        <p:nvSpPr>
          <p:cNvPr id="27" name="Nadpis 1"/>
          <p:cNvSpPr txBox="1">
            <a:spLocks/>
          </p:cNvSpPr>
          <p:nvPr/>
        </p:nvSpPr>
        <p:spPr>
          <a:xfrm>
            <a:off x="726784" y="4411383"/>
            <a:ext cx="7772400" cy="1857375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sz="3200" cap="none" dirty="0">
                <a:solidFill>
                  <a:schemeClr val="bg1">
                    <a:lumMod val="65000"/>
                  </a:schemeClr>
                </a:solidFill>
              </a:rPr>
              <a:t>VÝZKUM: Návštěvnost - východní Morava                 </a:t>
            </a:r>
          </a:p>
          <a:p>
            <a:pPr>
              <a:defRPr/>
            </a:pPr>
            <a:r>
              <a:rPr lang="cs-CZ" sz="2800" cap="none" dirty="0">
                <a:solidFill>
                  <a:schemeClr val="bg1"/>
                </a:solidFill>
              </a:rPr>
              <a:t>Výzkum mezi návštěvníky turistických </a:t>
            </a:r>
          </a:p>
          <a:p>
            <a:pPr>
              <a:defRPr/>
            </a:pPr>
            <a:r>
              <a:rPr lang="cs-CZ" sz="2800" cap="none" dirty="0">
                <a:solidFill>
                  <a:schemeClr val="bg1"/>
                </a:solidFill>
              </a:rPr>
              <a:t>oblastí Zlínského kraje - Šetření </a:t>
            </a:r>
            <a:r>
              <a:rPr lang="cs-CZ" sz="2800" cap="none">
                <a:solidFill>
                  <a:schemeClr val="bg1"/>
                </a:solidFill>
              </a:rPr>
              <a:t>chování </a:t>
            </a:r>
          </a:p>
          <a:p>
            <a:pPr>
              <a:defRPr/>
            </a:pPr>
            <a:r>
              <a:rPr lang="cs-CZ" sz="2800" cap="none">
                <a:solidFill>
                  <a:schemeClr val="bg1"/>
                </a:solidFill>
              </a:rPr>
              <a:t>domácího </a:t>
            </a:r>
            <a:r>
              <a:rPr lang="cs-CZ" sz="2800" cap="none" dirty="0">
                <a:solidFill>
                  <a:schemeClr val="bg1"/>
                </a:solidFill>
              </a:rPr>
              <a:t>návštěvníka metodou CAPI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0D0A839-9525-D5DB-AE9D-39601D6C0E65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3677" y="157930"/>
            <a:ext cx="840000" cy="648000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F06FB7D1-E01F-A241-C46F-D6827C148C06}"/>
              </a:ext>
            </a:extLst>
          </p:cNvPr>
          <p:cNvSpPr txBox="1"/>
          <p:nvPr/>
        </p:nvSpPr>
        <p:spPr>
          <a:xfrm>
            <a:off x="724297" y="6038030"/>
            <a:ext cx="4387634" cy="6764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cs-CZ" sz="1200" dirty="0"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Tato analýza byla vytvořena v rámci projektu „</a:t>
            </a:r>
            <a:r>
              <a:rPr lang="cs-CZ" sz="12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</a:t>
            </a:r>
            <a:r>
              <a:rPr lang="cs-CZ" sz="1200" dirty="0"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ýchodní Morava – opravdová dovolená“ realizovaného za přispění prostředků státního rozpočtu České republiky z programu Ministerstva pro místní rozvoj.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0F2163D1-0CD8-FD58-BC1F-2B20C7493D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52"/>
          <a:stretch/>
        </p:blipFill>
        <p:spPr bwMode="auto">
          <a:xfrm>
            <a:off x="5019131" y="5748449"/>
            <a:ext cx="2264546" cy="1170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7B8233FC-139E-71A5-693A-8539EABB6B54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5470" y="6015862"/>
            <a:ext cx="1597490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752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extLst>
              <a:ext uri="{FF2B5EF4-FFF2-40B4-BE49-F238E27FC236}">
                <a16:creationId xmlns:a16="http://schemas.microsoft.com/office/drawing/2014/main" id="{E55AB9C3-1549-49B6-9098-9E956B7FED6E}"/>
              </a:ext>
            </a:extLst>
          </p:cNvPr>
          <p:cNvSpPr/>
          <p:nvPr/>
        </p:nvSpPr>
        <p:spPr>
          <a:xfrm>
            <a:off x="-26723" y="-212655"/>
            <a:ext cx="9253271" cy="7776429"/>
          </a:xfrm>
          <a:prstGeom prst="rect">
            <a:avLst/>
          </a:prstGeom>
          <a:solidFill>
            <a:schemeClr val="tx1">
              <a:lumMod val="75000"/>
              <a:lumOff val="2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34" name="Přímá spojnice 33"/>
          <p:cNvCxnSpPr/>
          <p:nvPr/>
        </p:nvCxnSpPr>
        <p:spPr>
          <a:xfrm>
            <a:off x="-264" y="2042338"/>
            <a:ext cx="8932863" cy="0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0" y="1528074"/>
            <a:ext cx="8932600" cy="49530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8" name="TextovéPole 17"/>
          <p:cNvSpPr txBox="1"/>
          <p:nvPr/>
        </p:nvSpPr>
        <p:spPr bwMode="auto">
          <a:xfrm>
            <a:off x="625475" y="1508452"/>
            <a:ext cx="45288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PARAMETRY A CÍLE PROJEKTU</a:t>
            </a:r>
            <a:endParaRPr lang="cs-CZ" sz="280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-578749" y="2023374"/>
            <a:ext cx="552027" cy="45719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pSp>
        <p:nvGrpSpPr>
          <p:cNvPr id="12" name="Skupina 11"/>
          <p:cNvGrpSpPr/>
          <p:nvPr/>
        </p:nvGrpSpPr>
        <p:grpSpPr>
          <a:xfrm>
            <a:off x="7900453" y="2293416"/>
            <a:ext cx="738668" cy="1513079"/>
            <a:chOff x="7888540" y="2291256"/>
            <a:chExt cx="738668" cy="1513079"/>
          </a:xfrm>
        </p:grpSpPr>
        <p:sp>
          <p:nvSpPr>
            <p:cNvPr id="13" name="Volný tvar 12"/>
            <p:cNvSpPr/>
            <p:nvPr/>
          </p:nvSpPr>
          <p:spPr>
            <a:xfrm>
              <a:off x="7992787" y="2389547"/>
              <a:ext cx="610593" cy="801216"/>
            </a:xfrm>
            <a:custGeom>
              <a:avLst/>
              <a:gdLst>
                <a:gd name="connsiteX0" fmla="*/ 59570 w 610593"/>
                <a:gd name="connsiteY0" fmla="*/ 0 h 801216"/>
                <a:gd name="connsiteX1" fmla="*/ 0 w 610593"/>
                <a:gd name="connsiteY1" fmla="*/ 771431 h 801216"/>
                <a:gd name="connsiteX2" fmla="*/ 559958 w 610593"/>
                <a:gd name="connsiteY2" fmla="*/ 801216 h 801216"/>
                <a:gd name="connsiteX3" fmla="*/ 610593 w 610593"/>
                <a:gd name="connsiteY3" fmla="*/ 5957 h 801216"/>
                <a:gd name="connsiteX4" fmla="*/ 59570 w 610593"/>
                <a:gd name="connsiteY4" fmla="*/ 0 h 801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0593" h="801216">
                  <a:moveTo>
                    <a:pt x="59570" y="0"/>
                  </a:moveTo>
                  <a:lnTo>
                    <a:pt x="0" y="771431"/>
                  </a:lnTo>
                  <a:lnTo>
                    <a:pt x="559958" y="801216"/>
                  </a:lnTo>
                  <a:lnTo>
                    <a:pt x="610593" y="5957"/>
                  </a:lnTo>
                  <a:lnTo>
                    <a:pt x="5957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8043422" y="2291256"/>
              <a:ext cx="583786" cy="86377"/>
            </a:xfrm>
            <a:custGeom>
              <a:avLst/>
              <a:gdLst>
                <a:gd name="connsiteX0" fmla="*/ 0 w 583786"/>
                <a:gd name="connsiteY0" fmla="*/ 74463 h 86377"/>
                <a:gd name="connsiteX1" fmla="*/ 5957 w 583786"/>
                <a:gd name="connsiteY1" fmla="*/ 0 h 86377"/>
                <a:gd name="connsiteX2" fmla="*/ 583786 w 583786"/>
                <a:gd name="connsiteY2" fmla="*/ 8935 h 86377"/>
                <a:gd name="connsiteX3" fmla="*/ 580807 w 583786"/>
                <a:gd name="connsiteY3" fmla="*/ 86377 h 86377"/>
                <a:gd name="connsiteX4" fmla="*/ 0 w 583786"/>
                <a:gd name="connsiteY4" fmla="*/ 74463 h 86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3786" h="86377">
                  <a:moveTo>
                    <a:pt x="0" y="74463"/>
                  </a:moveTo>
                  <a:lnTo>
                    <a:pt x="5957" y="0"/>
                  </a:lnTo>
                  <a:lnTo>
                    <a:pt x="583786" y="8935"/>
                  </a:lnTo>
                  <a:lnTo>
                    <a:pt x="580807" y="86377"/>
                  </a:lnTo>
                  <a:lnTo>
                    <a:pt x="0" y="7446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Volný tvar 14"/>
            <p:cNvSpPr/>
            <p:nvPr/>
          </p:nvSpPr>
          <p:spPr>
            <a:xfrm>
              <a:off x="7986830" y="3184808"/>
              <a:ext cx="565915" cy="29785"/>
            </a:xfrm>
            <a:custGeom>
              <a:avLst/>
              <a:gdLst>
                <a:gd name="connsiteX0" fmla="*/ 0 w 565915"/>
                <a:gd name="connsiteY0" fmla="*/ 0 h 29785"/>
                <a:gd name="connsiteX1" fmla="*/ 565915 w 565915"/>
                <a:gd name="connsiteY1" fmla="*/ 29785 h 29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65915" h="29785">
                  <a:moveTo>
                    <a:pt x="0" y="0"/>
                  </a:moveTo>
                  <a:lnTo>
                    <a:pt x="565915" y="29785"/>
                  </a:lnTo>
                </a:path>
              </a:pathLst>
            </a:cu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Volný tvar 15"/>
            <p:cNvSpPr/>
            <p:nvPr/>
          </p:nvSpPr>
          <p:spPr>
            <a:xfrm>
              <a:off x="7888540" y="3193742"/>
              <a:ext cx="142968" cy="536130"/>
            </a:xfrm>
            <a:custGeom>
              <a:avLst/>
              <a:gdLst>
                <a:gd name="connsiteX0" fmla="*/ 0 w 142968"/>
                <a:gd name="connsiteY0" fmla="*/ 536130 h 536130"/>
                <a:gd name="connsiteX1" fmla="*/ 142968 w 142968"/>
                <a:gd name="connsiteY1" fmla="*/ 0 h 536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2968" h="536130">
                  <a:moveTo>
                    <a:pt x="0" y="536130"/>
                  </a:moveTo>
                  <a:lnTo>
                    <a:pt x="142968" y="0"/>
                  </a:lnTo>
                </a:path>
              </a:pathLst>
            </a:cu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Volný tvar 18"/>
            <p:cNvSpPr/>
            <p:nvPr/>
          </p:nvSpPr>
          <p:spPr>
            <a:xfrm>
              <a:off x="8519982" y="3211613"/>
              <a:ext cx="59570" cy="592722"/>
            </a:xfrm>
            <a:custGeom>
              <a:avLst/>
              <a:gdLst>
                <a:gd name="connsiteX0" fmla="*/ 59570 w 59570"/>
                <a:gd name="connsiteY0" fmla="*/ 592722 h 592722"/>
                <a:gd name="connsiteX1" fmla="*/ 0 w 59570"/>
                <a:gd name="connsiteY1" fmla="*/ 0 h 59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9570" h="592722">
                  <a:moveTo>
                    <a:pt x="59570" y="592722"/>
                  </a:moveTo>
                  <a:lnTo>
                    <a:pt x="0" y="0"/>
                  </a:lnTo>
                </a:path>
              </a:pathLst>
            </a:cu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Volný tvar 19"/>
            <p:cNvSpPr/>
            <p:nvPr/>
          </p:nvSpPr>
          <p:spPr>
            <a:xfrm>
              <a:off x="8365100" y="3208634"/>
              <a:ext cx="5957" cy="282958"/>
            </a:xfrm>
            <a:custGeom>
              <a:avLst/>
              <a:gdLst>
                <a:gd name="connsiteX0" fmla="*/ 5957 w 5957"/>
                <a:gd name="connsiteY0" fmla="*/ 282958 h 282958"/>
                <a:gd name="connsiteX1" fmla="*/ 0 w 5957"/>
                <a:gd name="connsiteY1" fmla="*/ 0 h 282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957" h="282958">
                  <a:moveTo>
                    <a:pt x="5957" y="282958"/>
                  </a:moveTo>
                  <a:lnTo>
                    <a:pt x="0" y="0"/>
                  </a:lnTo>
                </a:path>
              </a:pathLst>
            </a:cu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Volný tvar 20"/>
            <p:cNvSpPr/>
            <p:nvPr/>
          </p:nvSpPr>
          <p:spPr>
            <a:xfrm>
              <a:off x="7983852" y="3206153"/>
              <a:ext cx="565915" cy="29785"/>
            </a:xfrm>
            <a:custGeom>
              <a:avLst/>
              <a:gdLst>
                <a:gd name="connsiteX0" fmla="*/ 0 w 565915"/>
                <a:gd name="connsiteY0" fmla="*/ 0 h 29785"/>
                <a:gd name="connsiteX1" fmla="*/ 565915 w 565915"/>
                <a:gd name="connsiteY1" fmla="*/ 29785 h 29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65915" h="29785">
                  <a:moveTo>
                    <a:pt x="0" y="0"/>
                  </a:moveTo>
                  <a:lnTo>
                    <a:pt x="565915" y="29785"/>
                  </a:lnTo>
                </a:path>
              </a:pathLst>
            </a:cu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Zaoblený obdélník 21"/>
            <p:cNvSpPr/>
            <p:nvPr/>
          </p:nvSpPr>
          <p:spPr>
            <a:xfrm>
              <a:off x="7997951" y="3190184"/>
              <a:ext cx="72000" cy="4571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Zaoblený obdélník 22"/>
            <p:cNvSpPr/>
            <p:nvPr/>
          </p:nvSpPr>
          <p:spPr>
            <a:xfrm>
              <a:off x="8473005" y="3231176"/>
              <a:ext cx="72000" cy="4571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4" name="Volný tvar 23"/>
          <p:cNvSpPr/>
          <p:nvPr/>
        </p:nvSpPr>
        <p:spPr>
          <a:xfrm>
            <a:off x="8172450" y="2546876"/>
            <a:ext cx="197644" cy="228600"/>
          </a:xfrm>
          <a:custGeom>
            <a:avLst/>
            <a:gdLst>
              <a:gd name="connsiteX0" fmla="*/ 197644 w 197644"/>
              <a:gd name="connsiteY0" fmla="*/ 0 h 228600"/>
              <a:gd name="connsiteX1" fmla="*/ 138112 w 197644"/>
              <a:gd name="connsiteY1" fmla="*/ 4762 h 228600"/>
              <a:gd name="connsiteX2" fmla="*/ 76200 w 197644"/>
              <a:gd name="connsiteY2" fmla="*/ 42862 h 228600"/>
              <a:gd name="connsiteX3" fmla="*/ 35719 w 197644"/>
              <a:gd name="connsiteY3" fmla="*/ 76200 h 228600"/>
              <a:gd name="connsiteX4" fmla="*/ 0 w 197644"/>
              <a:gd name="connsiteY4" fmla="*/ 126206 h 228600"/>
              <a:gd name="connsiteX5" fmla="*/ 0 w 197644"/>
              <a:gd name="connsiteY5" fmla="*/ 173831 h 228600"/>
              <a:gd name="connsiteX6" fmla="*/ 7144 w 197644"/>
              <a:gd name="connsiteY6" fmla="*/ 228600 h 228600"/>
              <a:gd name="connsiteX7" fmla="*/ 161925 w 197644"/>
              <a:gd name="connsiteY7" fmla="*/ 176212 h 228600"/>
              <a:gd name="connsiteX8" fmla="*/ 197644 w 197644"/>
              <a:gd name="connsiteY8" fmla="*/ 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7644" h="228600">
                <a:moveTo>
                  <a:pt x="197644" y="0"/>
                </a:moveTo>
                <a:lnTo>
                  <a:pt x="138112" y="4762"/>
                </a:lnTo>
                <a:lnTo>
                  <a:pt x="76200" y="42862"/>
                </a:lnTo>
                <a:lnTo>
                  <a:pt x="35719" y="76200"/>
                </a:lnTo>
                <a:lnTo>
                  <a:pt x="0" y="126206"/>
                </a:lnTo>
                <a:lnTo>
                  <a:pt x="0" y="173831"/>
                </a:lnTo>
                <a:lnTo>
                  <a:pt x="7144" y="228600"/>
                </a:lnTo>
                <a:lnTo>
                  <a:pt x="161925" y="176212"/>
                </a:lnTo>
                <a:lnTo>
                  <a:pt x="197644" y="0"/>
                </a:lnTo>
                <a:close/>
              </a:path>
            </a:pathLst>
          </a:custGeom>
          <a:solidFill>
            <a:srgbClr val="D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olný tvar 24"/>
          <p:cNvSpPr/>
          <p:nvPr/>
        </p:nvSpPr>
        <p:spPr>
          <a:xfrm>
            <a:off x="8343900" y="2546876"/>
            <a:ext cx="159544" cy="285750"/>
          </a:xfrm>
          <a:custGeom>
            <a:avLst/>
            <a:gdLst>
              <a:gd name="connsiteX0" fmla="*/ 0 w 159544"/>
              <a:gd name="connsiteY0" fmla="*/ 176212 h 285750"/>
              <a:gd name="connsiteX1" fmla="*/ 121444 w 159544"/>
              <a:gd name="connsiteY1" fmla="*/ 285750 h 285750"/>
              <a:gd name="connsiteX2" fmla="*/ 147638 w 159544"/>
              <a:gd name="connsiteY2" fmla="*/ 238125 h 285750"/>
              <a:gd name="connsiteX3" fmla="*/ 154781 w 159544"/>
              <a:gd name="connsiteY3" fmla="*/ 157162 h 285750"/>
              <a:gd name="connsiteX4" fmla="*/ 159544 w 159544"/>
              <a:gd name="connsiteY4" fmla="*/ 83344 h 285750"/>
              <a:gd name="connsiteX5" fmla="*/ 135731 w 159544"/>
              <a:gd name="connsiteY5" fmla="*/ 40481 h 285750"/>
              <a:gd name="connsiteX6" fmla="*/ 102394 w 159544"/>
              <a:gd name="connsiteY6" fmla="*/ 9525 h 285750"/>
              <a:gd name="connsiteX7" fmla="*/ 35719 w 159544"/>
              <a:gd name="connsiteY7" fmla="*/ 0 h 285750"/>
              <a:gd name="connsiteX8" fmla="*/ 0 w 159544"/>
              <a:gd name="connsiteY8" fmla="*/ 176212 h 285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9544" h="285750">
                <a:moveTo>
                  <a:pt x="0" y="176212"/>
                </a:moveTo>
                <a:lnTo>
                  <a:pt x="121444" y="285750"/>
                </a:lnTo>
                <a:lnTo>
                  <a:pt x="147638" y="238125"/>
                </a:lnTo>
                <a:lnTo>
                  <a:pt x="154781" y="157162"/>
                </a:lnTo>
                <a:lnTo>
                  <a:pt x="159544" y="83344"/>
                </a:lnTo>
                <a:lnTo>
                  <a:pt x="135731" y="40481"/>
                </a:lnTo>
                <a:lnTo>
                  <a:pt x="102394" y="9525"/>
                </a:lnTo>
                <a:lnTo>
                  <a:pt x="35719" y="0"/>
                </a:lnTo>
                <a:lnTo>
                  <a:pt x="0" y="176212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olný tvar 25"/>
          <p:cNvSpPr/>
          <p:nvPr/>
        </p:nvSpPr>
        <p:spPr>
          <a:xfrm>
            <a:off x="8174831" y="2723088"/>
            <a:ext cx="290513" cy="159544"/>
          </a:xfrm>
          <a:custGeom>
            <a:avLst/>
            <a:gdLst>
              <a:gd name="connsiteX0" fmla="*/ 0 w 290513"/>
              <a:gd name="connsiteY0" fmla="*/ 64294 h 159544"/>
              <a:gd name="connsiteX1" fmla="*/ 40482 w 290513"/>
              <a:gd name="connsiteY1" fmla="*/ 123825 h 159544"/>
              <a:gd name="connsiteX2" fmla="*/ 76200 w 290513"/>
              <a:gd name="connsiteY2" fmla="*/ 145257 h 159544"/>
              <a:gd name="connsiteX3" fmla="*/ 128588 w 290513"/>
              <a:gd name="connsiteY3" fmla="*/ 159544 h 159544"/>
              <a:gd name="connsiteX4" fmla="*/ 240507 w 290513"/>
              <a:gd name="connsiteY4" fmla="*/ 159544 h 159544"/>
              <a:gd name="connsiteX5" fmla="*/ 283369 w 290513"/>
              <a:gd name="connsiteY5" fmla="*/ 126207 h 159544"/>
              <a:gd name="connsiteX6" fmla="*/ 290513 w 290513"/>
              <a:gd name="connsiteY6" fmla="*/ 111919 h 159544"/>
              <a:gd name="connsiteX7" fmla="*/ 171450 w 290513"/>
              <a:gd name="connsiteY7" fmla="*/ 7144 h 159544"/>
              <a:gd name="connsiteX8" fmla="*/ 150019 w 290513"/>
              <a:gd name="connsiteY8" fmla="*/ 0 h 159544"/>
              <a:gd name="connsiteX9" fmla="*/ 0 w 290513"/>
              <a:gd name="connsiteY9" fmla="*/ 64294 h 159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90513" h="159544">
                <a:moveTo>
                  <a:pt x="0" y="64294"/>
                </a:moveTo>
                <a:lnTo>
                  <a:pt x="40482" y="123825"/>
                </a:lnTo>
                <a:lnTo>
                  <a:pt x="76200" y="145257"/>
                </a:lnTo>
                <a:lnTo>
                  <a:pt x="128588" y="159544"/>
                </a:lnTo>
                <a:lnTo>
                  <a:pt x="240507" y="159544"/>
                </a:lnTo>
                <a:lnTo>
                  <a:pt x="283369" y="126207"/>
                </a:lnTo>
                <a:lnTo>
                  <a:pt x="290513" y="111919"/>
                </a:lnTo>
                <a:lnTo>
                  <a:pt x="171450" y="7144"/>
                </a:lnTo>
                <a:lnTo>
                  <a:pt x="150019" y="0"/>
                </a:lnTo>
                <a:lnTo>
                  <a:pt x="0" y="64294"/>
                </a:lnTo>
                <a:close/>
              </a:path>
            </a:pathLst>
          </a:custGeom>
          <a:pattFill prst="wdUpDiag">
            <a:fgClr>
              <a:schemeClr val="accent6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7" name="Skupina 26"/>
          <p:cNvGrpSpPr/>
          <p:nvPr/>
        </p:nvGrpSpPr>
        <p:grpSpPr>
          <a:xfrm>
            <a:off x="8167551" y="2547624"/>
            <a:ext cx="333103" cy="336369"/>
            <a:chOff x="8167551" y="4741817"/>
            <a:chExt cx="333103" cy="336369"/>
          </a:xfrm>
        </p:grpSpPr>
        <p:sp>
          <p:nvSpPr>
            <p:cNvPr id="28" name="Volný tvar 27"/>
            <p:cNvSpPr/>
            <p:nvPr/>
          </p:nvSpPr>
          <p:spPr>
            <a:xfrm>
              <a:off x="8167551" y="4741817"/>
              <a:ext cx="333103" cy="336369"/>
            </a:xfrm>
            <a:custGeom>
              <a:avLst/>
              <a:gdLst>
                <a:gd name="connsiteX0" fmla="*/ 284118 w 333103"/>
                <a:gd name="connsiteY0" fmla="*/ 13063 h 336369"/>
                <a:gd name="connsiteX1" fmla="*/ 284118 w 333103"/>
                <a:gd name="connsiteY1" fmla="*/ 13063 h 336369"/>
                <a:gd name="connsiteX2" fmla="*/ 254726 w 333103"/>
                <a:gd name="connsiteY2" fmla="*/ 6532 h 336369"/>
                <a:gd name="connsiteX3" fmla="*/ 244929 w 333103"/>
                <a:gd name="connsiteY3" fmla="*/ 3266 h 336369"/>
                <a:gd name="connsiteX4" fmla="*/ 205740 w 333103"/>
                <a:gd name="connsiteY4" fmla="*/ 0 h 336369"/>
                <a:gd name="connsiteX5" fmla="*/ 156755 w 333103"/>
                <a:gd name="connsiteY5" fmla="*/ 3266 h 336369"/>
                <a:gd name="connsiteX6" fmla="*/ 133895 w 333103"/>
                <a:gd name="connsiteY6" fmla="*/ 9797 h 336369"/>
                <a:gd name="connsiteX7" fmla="*/ 117566 w 333103"/>
                <a:gd name="connsiteY7" fmla="*/ 22860 h 336369"/>
                <a:gd name="connsiteX8" fmla="*/ 104503 w 333103"/>
                <a:gd name="connsiteY8" fmla="*/ 29392 h 336369"/>
                <a:gd name="connsiteX9" fmla="*/ 94706 w 333103"/>
                <a:gd name="connsiteY9" fmla="*/ 39189 h 336369"/>
                <a:gd name="connsiteX10" fmla="*/ 75112 w 333103"/>
                <a:gd name="connsiteY10" fmla="*/ 45720 h 336369"/>
                <a:gd name="connsiteX11" fmla="*/ 65315 w 333103"/>
                <a:gd name="connsiteY11" fmla="*/ 52252 h 336369"/>
                <a:gd name="connsiteX12" fmla="*/ 48986 w 333103"/>
                <a:gd name="connsiteY12" fmla="*/ 65314 h 336369"/>
                <a:gd name="connsiteX13" fmla="*/ 39189 w 333103"/>
                <a:gd name="connsiteY13" fmla="*/ 68580 h 336369"/>
                <a:gd name="connsiteX14" fmla="*/ 26126 w 333103"/>
                <a:gd name="connsiteY14" fmla="*/ 84909 h 336369"/>
                <a:gd name="connsiteX15" fmla="*/ 13063 w 333103"/>
                <a:gd name="connsiteY15" fmla="*/ 101237 h 336369"/>
                <a:gd name="connsiteX16" fmla="*/ 9798 w 333103"/>
                <a:gd name="connsiteY16" fmla="*/ 111034 h 336369"/>
                <a:gd name="connsiteX17" fmla="*/ 3266 w 333103"/>
                <a:gd name="connsiteY17" fmla="*/ 120832 h 336369"/>
                <a:gd name="connsiteX18" fmla="*/ 0 w 333103"/>
                <a:gd name="connsiteY18" fmla="*/ 163286 h 336369"/>
                <a:gd name="connsiteX19" fmla="*/ 3266 w 333103"/>
                <a:gd name="connsiteY19" fmla="*/ 228600 h 336369"/>
                <a:gd name="connsiteX20" fmla="*/ 13063 w 333103"/>
                <a:gd name="connsiteY20" fmla="*/ 261257 h 336369"/>
                <a:gd name="connsiteX21" fmla="*/ 26126 w 333103"/>
                <a:gd name="connsiteY21" fmla="*/ 271054 h 336369"/>
                <a:gd name="connsiteX22" fmla="*/ 42455 w 333103"/>
                <a:gd name="connsiteY22" fmla="*/ 290649 h 336369"/>
                <a:gd name="connsiteX23" fmla="*/ 62049 w 333103"/>
                <a:gd name="connsiteY23" fmla="*/ 303712 h 336369"/>
                <a:gd name="connsiteX24" fmla="*/ 81643 w 333103"/>
                <a:gd name="connsiteY24" fmla="*/ 320040 h 336369"/>
                <a:gd name="connsiteX25" fmla="*/ 104503 w 333103"/>
                <a:gd name="connsiteY25" fmla="*/ 326572 h 336369"/>
                <a:gd name="connsiteX26" fmla="*/ 117566 w 333103"/>
                <a:gd name="connsiteY26" fmla="*/ 333103 h 336369"/>
                <a:gd name="connsiteX27" fmla="*/ 127363 w 333103"/>
                <a:gd name="connsiteY27" fmla="*/ 336369 h 336369"/>
                <a:gd name="connsiteX28" fmla="*/ 241663 w 333103"/>
                <a:gd name="connsiteY28" fmla="*/ 333103 h 336369"/>
                <a:gd name="connsiteX29" fmla="*/ 248195 w 333103"/>
                <a:gd name="connsiteY29" fmla="*/ 326572 h 336369"/>
                <a:gd name="connsiteX30" fmla="*/ 257992 w 333103"/>
                <a:gd name="connsiteY30" fmla="*/ 323306 h 336369"/>
                <a:gd name="connsiteX31" fmla="*/ 274320 w 333103"/>
                <a:gd name="connsiteY31" fmla="*/ 313509 h 336369"/>
                <a:gd name="connsiteX32" fmla="*/ 287383 w 333103"/>
                <a:gd name="connsiteY32" fmla="*/ 297180 h 336369"/>
                <a:gd name="connsiteX33" fmla="*/ 293915 w 333103"/>
                <a:gd name="connsiteY33" fmla="*/ 290649 h 336369"/>
                <a:gd name="connsiteX34" fmla="*/ 297180 w 333103"/>
                <a:gd name="connsiteY34" fmla="*/ 280852 h 336369"/>
                <a:gd name="connsiteX35" fmla="*/ 303712 w 333103"/>
                <a:gd name="connsiteY35" fmla="*/ 274320 h 336369"/>
                <a:gd name="connsiteX36" fmla="*/ 310243 w 333103"/>
                <a:gd name="connsiteY36" fmla="*/ 264523 h 336369"/>
                <a:gd name="connsiteX37" fmla="*/ 313509 w 333103"/>
                <a:gd name="connsiteY37" fmla="*/ 251460 h 336369"/>
                <a:gd name="connsiteX38" fmla="*/ 316775 w 333103"/>
                <a:gd name="connsiteY38" fmla="*/ 235132 h 336369"/>
                <a:gd name="connsiteX39" fmla="*/ 323306 w 333103"/>
                <a:gd name="connsiteY39" fmla="*/ 215537 h 336369"/>
                <a:gd name="connsiteX40" fmla="*/ 326572 w 333103"/>
                <a:gd name="connsiteY40" fmla="*/ 189412 h 336369"/>
                <a:gd name="connsiteX41" fmla="*/ 329838 w 333103"/>
                <a:gd name="connsiteY41" fmla="*/ 176349 h 336369"/>
                <a:gd name="connsiteX42" fmla="*/ 333103 w 333103"/>
                <a:gd name="connsiteY42" fmla="*/ 133894 h 336369"/>
                <a:gd name="connsiteX43" fmla="*/ 326572 w 333103"/>
                <a:gd name="connsiteY43" fmla="*/ 68580 h 336369"/>
                <a:gd name="connsiteX44" fmla="*/ 323306 w 333103"/>
                <a:gd name="connsiteY44" fmla="*/ 55517 h 336369"/>
                <a:gd name="connsiteX45" fmla="*/ 303712 w 333103"/>
                <a:gd name="connsiteY45" fmla="*/ 35923 h 336369"/>
                <a:gd name="connsiteX46" fmla="*/ 300446 w 333103"/>
                <a:gd name="connsiteY46" fmla="*/ 26126 h 336369"/>
                <a:gd name="connsiteX47" fmla="*/ 280852 w 333103"/>
                <a:gd name="connsiteY47" fmla="*/ 16329 h 336369"/>
                <a:gd name="connsiteX48" fmla="*/ 284118 w 333103"/>
                <a:gd name="connsiteY48" fmla="*/ 13063 h 336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333103" h="336369">
                  <a:moveTo>
                    <a:pt x="284118" y="13063"/>
                  </a:moveTo>
                  <a:lnTo>
                    <a:pt x="284118" y="13063"/>
                  </a:lnTo>
                  <a:cubicBezTo>
                    <a:pt x="274321" y="10886"/>
                    <a:pt x="264463" y="8966"/>
                    <a:pt x="254726" y="6532"/>
                  </a:cubicBezTo>
                  <a:cubicBezTo>
                    <a:pt x="251386" y="5697"/>
                    <a:pt x="248341" y="3721"/>
                    <a:pt x="244929" y="3266"/>
                  </a:cubicBezTo>
                  <a:cubicBezTo>
                    <a:pt x="231936" y="1533"/>
                    <a:pt x="218803" y="1089"/>
                    <a:pt x="205740" y="0"/>
                  </a:cubicBezTo>
                  <a:cubicBezTo>
                    <a:pt x="189412" y="1089"/>
                    <a:pt x="173030" y="1553"/>
                    <a:pt x="156755" y="3266"/>
                  </a:cubicBezTo>
                  <a:cubicBezTo>
                    <a:pt x="150766" y="3896"/>
                    <a:pt x="139964" y="7774"/>
                    <a:pt x="133895" y="9797"/>
                  </a:cubicBezTo>
                  <a:cubicBezTo>
                    <a:pt x="126742" y="16950"/>
                    <a:pt x="127180" y="17366"/>
                    <a:pt x="117566" y="22860"/>
                  </a:cubicBezTo>
                  <a:cubicBezTo>
                    <a:pt x="113339" y="25275"/>
                    <a:pt x="108465" y="26562"/>
                    <a:pt x="104503" y="29392"/>
                  </a:cubicBezTo>
                  <a:cubicBezTo>
                    <a:pt x="100745" y="32076"/>
                    <a:pt x="98743" y="36946"/>
                    <a:pt x="94706" y="39189"/>
                  </a:cubicBezTo>
                  <a:cubicBezTo>
                    <a:pt x="88688" y="42532"/>
                    <a:pt x="80840" y="41901"/>
                    <a:pt x="75112" y="45720"/>
                  </a:cubicBezTo>
                  <a:cubicBezTo>
                    <a:pt x="71846" y="47897"/>
                    <a:pt x="68380" y="49800"/>
                    <a:pt x="65315" y="52252"/>
                  </a:cubicBezTo>
                  <a:cubicBezTo>
                    <a:pt x="55192" y="60350"/>
                    <a:pt x="62384" y="58615"/>
                    <a:pt x="48986" y="65314"/>
                  </a:cubicBezTo>
                  <a:cubicBezTo>
                    <a:pt x="45907" y="66853"/>
                    <a:pt x="42455" y="67491"/>
                    <a:pt x="39189" y="68580"/>
                  </a:cubicBezTo>
                  <a:cubicBezTo>
                    <a:pt x="19089" y="98732"/>
                    <a:pt x="44739" y="61642"/>
                    <a:pt x="26126" y="84909"/>
                  </a:cubicBezTo>
                  <a:cubicBezTo>
                    <a:pt x="9652" y="105502"/>
                    <a:pt x="28831" y="85472"/>
                    <a:pt x="13063" y="101237"/>
                  </a:cubicBezTo>
                  <a:cubicBezTo>
                    <a:pt x="11975" y="104503"/>
                    <a:pt x="11337" y="107955"/>
                    <a:pt x="9798" y="111034"/>
                  </a:cubicBezTo>
                  <a:cubicBezTo>
                    <a:pt x="8043" y="114545"/>
                    <a:pt x="3989" y="116974"/>
                    <a:pt x="3266" y="120832"/>
                  </a:cubicBezTo>
                  <a:cubicBezTo>
                    <a:pt x="650" y="134782"/>
                    <a:pt x="1089" y="149135"/>
                    <a:pt x="0" y="163286"/>
                  </a:cubicBezTo>
                  <a:cubicBezTo>
                    <a:pt x="1089" y="185057"/>
                    <a:pt x="1456" y="206877"/>
                    <a:pt x="3266" y="228600"/>
                  </a:cubicBezTo>
                  <a:cubicBezTo>
                    <a:pt x="3655" y="233269"/>
                    <a:pt x="12087" y="260525"/>
                    <a:pt x="13063" y="261257"/>
                  </a:cubicBezTo>
                  <a:lnTo>
                    <a:pt x="26126" y="271054"/>
                  </a:lnTo>
                  <a:cubicBezTo>
                    <a:pt x="31932" y="279763"/>
                    <a:pt x="33751" y="283879"/>
                    <a:pt x="42455" y="290649"/>
                  </a:cubicBezTo>
                  <a:cubicBezTo>
                    <a:pt x="48651" y="295468"/>
                    <a:pt x="56498" y="298161"/>
                    <a:pt x="62049" y="303712"/>
                  </a:cubicBezTo>
                  <a:cubicBezTo>
                    <a:pt x="69272" y="310935"/>
                    <a:pt x="72549" y="315493"/>
                    <a:pt x="81643" y="320040"/>
                  </a:cubicBezTo>
                  <a:cubicBezTo>
                    <a:pt x="89539" y="323988"/>
                    <a:pt x="96130" y="323432"/>
                    <a:pt x="104503" y="326572"/>
                  </a:cubicBezTo>
                  <a:cubicBezTo>
                    <a:pt x="109061" y="328281"/>
                    <a:pt x="113091" y="331185"/>
                    <a:pt x="117566" y="333103"/>
                  </a:cubicBezTo>
                  <a:cubicBezTo>
                    <a:pt x="120730" y="334459"/>
                    <a:pt x="124097" y="335280"/>
                    <a:pt x="127363" y="336369"/>
                  </a:cubicBezTo>
                  <a:cubicBezTo>
                    <a:pt x="165463" y="335280"/>
                    <a:pt x="203672" y="336183"/>
                    <a:pt x="241663" y="333103"/>
                  </a:cubicBezTo>
                  <a:cubicBezTo>
                    <a:pt x="244732" y="332854"/>
                    <a:pt x="245555" y="328156"/>
                    <a:pt x="248195" y="326572"/>
                  </a:cubicBezTo>
                  <a:cubicBezTo>
                    <a:pt x="251147" y="324801"/>
                    <a:pt x="254726" y="324395"/>
                    <a:pt x="257992" y="323306"/>
                  </a:cubicBezTo>
                  <a:cubicBezTo>
                    <a:pt x="274539" y="306757"/>
                    <a:pt x="253126" y="326225"/>
                    <a:pt x="274320" y="313509"/>
                  </a:cubicBezTo>
                  <a:cubicBezTo>
                    <a:pt x="280387" y="309869"/>
                    <a:pt x="283274" y="302315"/>
                    <a:pt x="287383" y="297180"/>
                  </a:cubicBezTo>
                  <a:cubicBezTo>
                    <a:pt x="289306" y="294776"/>
                    <a:pt x="291738" y="292826"/>
                    <a:pt x="293915" y="290649"/>
                  </a:cubicBezTo>
                  <a:cubicBezTo>
                    <a:pt x="295003" y="287383"/>
                    <a:pt x="295409" y="283804"/>
                    <a:pt x="297180" y="280852"/>
                  </a:cubicBezTo>
                  <a:cubicBezTo>
                    <a:pt x="298764" y="278212"/>
                    <a:pt x="301788" y="276724"/>
                    <a:pt x="303712" y="274320"/>
                  </a:cubicBezTo>
                  <a:cubicBezTo>
                    <a:pt x="306164" y="271255"/>
                    <a:pt x="308066" y="267789"/>
                    <a:pt x="310243" y="264523"/>
                  </a:cubicBezTo>
                  <a:cubicBezTo>
                    <a:pt x="311332" y="260169"/>
                    <a:pt x="312535" y="255841"/>
                    <a:pt x="313509" y="251460"/>
                  </a:cubicBezTo>
                  <a:cubicBezTo>
                    <a:pt x="314713" y="246042"/>
                    <a:pt x="315315" y="240487"/>
                    <a:pt x="316775" y="235132"/>
                  </a:cubicBezTo>
                  <a:cubicBezTo>
                    <a:pt x="318587" y="228490"/>
                    <a:pt x="323306" y="215537"/>
                    <a:pt x="323306" y="215537"/>
                  </a:cubicBezTo>
                  <a:cubicBezTo>
                    <a:pt x="324395" y="206829"/>
                    <a:pt x="325129" y="198069"/>
                    <a:pt x="326572" y="189412"/>
                  </a:cubicBezTo>
                  <a:cubicBezTo>
                    <a:pt x="327310" y="184985"/>
                    <a:pt x="329314" y="180807"/>
                    <a:pt x="329838" y="176349"/>
                  </a:cubicBezTo>
                  <a:cubicBezTo>
                    <a:pt x="331496" y="162253"/>
                    <a:pt x="332015" y="148046"/>
                    <a:pt x="333103" y="133894"/>
                  </a:cubicBezTo>
                  <a:cubicBezTo>
                    <a:pt x="327816" y="43991"/>
                    <a:pt x="336039" y="101710"/>
                    <a:pt x="326572" y="68580"/>
                  </a:cubicBezTo>
                  <a:cubicBezTo>
                    <a:pt x="325339" y="64264"/>
                    <a:pt x="325880" y="59194"/>
                    <a:pt x="323306" y="55517"/>
                  </a:cubicBezTo>
                  <a:cubicBezTo>
                    <a:pt x="318009" y="47950"/>
                    <a:pt x="303712" y="35923"/>
                    <a:pt x="303712" y="35923"/>
                  </a:cubicBezTo>
                  <a:cubicBezTo>
                    <a:pt x="302623" y="32657"/>
                    <a:pt x="302596" y="28814"/>
                    <a:pt x="300446" y="26126"/>
                  </a:cubicBezTo>
                  <a:cubicBezTo>
                    <a:pt x="296973" y="21784"/>
                    <a:pt x="286315" y="17239"/>
                    <a:pt x="280852" y="16329"/>
                  </a:cubicBezTo>
                  <a:cubicBezTo>
                    <a:pt x="277631" y="15792"/>
                    <a:pt x="283574" y="13607"/>
                    <a:pt x="284118" y="13063"/>
                  </a:cubicBezTo>
                  <a:close/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Volný tvar 28"/>
            <p:cNvSpPr/>
            <p:nvPr/>
          </p:nvSpPr>
          <p:spPr>
            <a:xfrm>
              <a:off x="8337369" y="4748349"/>
              <a:ext cx="130628" cy="277585"/>
            </a:xfrm>
            <a:custGeom>
              <a:avLst/>
              <a:gdLst>
                <a:gd name="connsiteX0" fmla="*/ 45720 w 130628"/>
                <a:gd name="connsiteY0" fmla="*/ 0 h 277585"/>
                <a:gd name="connsiteX1" fmla="*/ 0 w 130628"/>
                <a:gd name="connsiteY1" fmla="*/ 166551 h 277585"/>
                <a:gd name="connsiteX2" fmla="*/ 130628 w 130628"/>
                <a:gd name="connsiteY2" fmla="*/ 277585 h 277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" h="277585">
                  <a:moveTo>
                    <a:pt x="45720" y="0"/>
                  </a:moveTo>
                  <a:lnTo>
                    <a:pt x="0" y="166551"/>
                  </a:lnTo>
                  <a:lnTo>
                    <a:pt x="130628" y="277585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8174083" y="4914900"/>
              <a:ext cx="166551" cy="48986"/>
            </a:xfrm>
            <a:custGeom>
              <a:avLst/>
              <a:gdLst>
                <a:gd name="connsiteX0" fmla="*/ 166551 w 166551"/>
                <a:gd name="connsiteY0" fmla="*/ 0 h 48986"/>
                <a:gd name="connsiteX1" fmla="*/ 0 w 166551"/>
                <a:gd name="connsiteY1" fmla="*/ 48986 h 48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6551" h="48986">
                  <a:moveTo>
                    <a:pt x="166551" y="0"/>
                  </a:moveTo>
                  <a:lnTo>
                    <a:pt x="0" y="48986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1" name="Volný tvar 30"/>
          <p:cNvSpPr/>
          <p:nvPr/>
        </p:nvSpPr>
        <p:spPr>
          <a:xfrm>
            <a:off x="8441871" y="2482310"/>
            <a:ext cx="124098" cy="104503"/>
          </a:xfrm>
          <a:custGeom>
            <a:avLst/>
            <a:gdLst>
              <a:gd name="connsiteX0" fmla="*/ 0 w 124098"/>
              <a:gd name="connsiteY0" fmla="*/ 104503 h 104503"/>
              <a:gd name="connsiteX1" fmla="*/ 39189 w 124098"/>
              <a:gd name="connsiteY1" fmla="*/ 0 h 104503"/>
              <a:gd name="connsiteX2" fmla="*/ 124098 w 124098"/>
              <a:gd name="connsiteY2" fmla="*/ 3266 h 104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4098" h="104503">
                <a:moveTo>
                  <a:pt x="0" y="104503"/>
                </a:moveTo>
                <a:lnTo>
                  <a:pt x="39189" y="0"/>
                </a:lnTo>
                <a:lnTo>
                  <a:pt x="124098" y="3266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olný tvar 31"/>
          <p:cNvSpPr/>
          <p:nvPr/>
        </p:nvSpPr>
        <p:spPr>
          <a:xfrm>
            <a:off x="8265523" y="2831741"/>
            <a:ext cx="137160" cy="176349"/>
          </a:xfrm>
          <a:custGeom>
            <a:avLst/>
            <a:gdLst>
              <a:gd name="connsiteX0" fmla="*/ 0 w 137160"/>
              <a:gd name="connsiteY0" fmla="*/ 0 h 176349"/>
              <a:gd name="connsiteX1" fmla="*/ 22860 w 137160"/>
              <a:gd name="connsiteY1" fmla="*/ 173083 h 176349"/>
              <a:gd name="connsiteX2" fmla="*/ 137160 w 137160"/>
              <a:gd name="connsiteY2" fmla="*/ 176349 h 176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7160" h="176349">
                <a:moveTo>
                  <a:pt x="0" y="0"/>
                </a:moveTo>
                <a:lnTo>
                  <a:pt x="22860" y="173083"/>
                </a:lnTo>
                <a:lnTo>
                  <a:pt x="137160" y="176349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olný tvar 32"/>
          <p:cNvSpPr/>
          <p:nvPr/>
        </p:nvSpPr>
        <p:spPr>
          <a:xfrm>
            <a:off x="8115300" y="2531296"/>
            <a:ext cx="173083" cy="101237"/>
          </a:xfrm>
          <a:custGeom>
            <a:avLst/>
            <a:gdLst>
              <a:gd name="connsiteX0" fmla="*/ 173083 w 173083"/>
              <a:gd name="connsiteY0" fmla="*/ 101237 h 101237"/>
              <a:gd name="connsiteX1" fmla="*/ 124097 w 173083"/>
              <a:gd name="connsiteY1" fmla="*/ 0 h 101237"/>
              <a:gd name="connsiteX2" fmla="*/ 0 w 173083"/>
              <a:gd name="connsiteY2" fmla="*/ 0 h 101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3083" h="101237">
                <a:moveTo>
                  <a:pt x="173083" y="101237"/>
                </a:moveTo>
                <a:lnTo>
                  <a:pt x="124097" y="0"/>
                </a:lnTo>
                <a:lnTo>
                  <a:pt x="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8048160" y="2379793"/>
            <a:ext cx="26161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" dirty="0">
                <a:solidFill>
                  <a:srgbClr val="DC0000"/>
                </a:solidFill>
              </a:rPr>
              <a:t>33</a:t>
            </a:r>
          </a:p>
        </p:txBody>
      </p:sp>
      <p:sp>
        <p:nvSpPr>
          <p:cNvPr id="36" name="TextovéPole 35"/>
          <p:cNvSpPr txBox="1"/>
          <p:nvPr/>
        </p:nvSpPr>
        <p:spPr>
          <a:xfrm>
            <a:off x="8402683" y="2351221"/>
            <a:ext cx="26161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" dirty="0">
                <a:solidFill>
                  <a:srgbClr val="DC0000"/>
                </a:solidFill>
              </a:rPr>
              <a:t>29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8234080" y="2868346"/>
            <a:ext cx="26161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" dirty="0">
                <a:solidFill>
                  <a:srgbClr val="DC0000"/>
                </a:solidFill>
              </a:rPr>
              <a:t>38</a:t>
            </a:r>
          </a:p>
        </p:txBody>
      </p:sp>
    </p:spTree>
    <p:extLst>
      <p:ext uri="{BB962C8B-B14F-4D97-AF65-F5344CB8AC3E}">
        <p14:creationId xmlns:p14="http://schemas.microsoft.com/office/powerpoint/2010/main" val="3301996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50"/>
                            </p:stCondLst>
                            <p:childTnLst>
                              <p:par>
                                <p:cTn id="49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1.03993 3.7037E-7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99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33" grpId="0" animBg="1"/>
      <p:bldP spid="35" grpId="0"/>
      <p:bldP spid="36" grpId="0"/>
      <p:bldP spid="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délník 15"/>
          <p:cNvSpPr/>
          <p:nvPr/>
        </p:nvSpPr>
        <p:spPr>
          <a:xfrm>
            <a:off x="233362" y="1583331"/>
            <a:ext cx="8605838" cy="92497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D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7" name="Zástupný symbol pro obsah 1"/>
          <p:cNvSpPr>
            <a:spLocks noGrp="1"/>
          </p:cNvSpPr>
          <p:nvPr>
            <p:ph sz="half" idx="4294967295"/>
          </p:nvPr>
        </p:nvSpPr>
        <p:spPr>
          <a:xfrm>
            <a:off x="201613" y="1047565"/>
            <a:ext cx="8709025" cy="4675822"/>
          </a:xfrm>
          <a:prstGeom prst="rect">
            <a:avLst/>
          </a:prstGeom>
        </p:spPr>
        <p:txBody>
          <a:bodyPr>
            <a:noAutofit/>
          </a:bodyPr>
          <a:lstStyle/>
          <a:p>
            <a:pPr marL="2779713" indent="-2779713">
              <a:spcBef>
                <a:spcPct val="0"/>
              </a:spcBef>
              <a:buNone/>
              <a:defRPr/>
            </a:pPr>
            <a:r>
              <a:rPr lang="cs-CZ" sz="1800" b="1" dirty="0"/>
              <a:t>Název projektu</a:t>
            </a:r>
            <a:r>
              <a:rPr lang="en-US" sz="1800" b="1" dirty="0"/>
              <a:t>:	</a:t>
            </a:r>
            <a:r>
              <a:rPr lang="cs-CZ" sz="1800" cap="none" dirty="0"/>
              <a:t>Výzkum mezi návštěvníky turistických oblastí </a:t>
            </a:r>
            <a:r>
              <a:rPr lang="cs-CZ" sz="1800" dirty="0"/>
              <a:t>Zlínsk</a:t>
            </a:r>
            <a:r>
              <a:rPr lang="cs-CZ" sz="1800" cap="none" dirty="0"/>
              <a:t>ého kraje</a:t>
            </a:r>
          </a:p>
          <a:p>
            <a:pPr marL="2779713" indent="-2779713">
              <a:spcBef>
                <a:spcPct val="0"/>
              </a:spcBef>
              <a:buNone/>
              <a:defRPr/>
            </a:pPr>
            <a:endParaRPr lang="cs-CZ" sz="1800" dirty="0"/>
          </a:p>
          <a:p>
            <a:pPr marL="2779713" indent="-2779713">
              <a:spcBef>
                <a:spcPct val="0"/>
              </a:spcBef>
              <a:buNone/>
              <a:defRPr/>
            </a:pPr>
            <a:r>
              <a:rPr lang="cs-CZ" sz="1800" dirty="0"/>
              <a:t>Cíl projektu</a:t>
            </a:r>
            <a:r>
              <a:rPr lang="en-US" sz="1800" dirty="0"/>
              <a:t>:	</a:t>
            </a:r>
            <a:r>
              <a:rPr lang="cs-CZ" sz="1800" dirty="0"/>
              <a:t>Zmapovat jak se od sebe liší jednotlivé turistické oblasti (Zlínsko-</a:t>
            </a:r>
            <a:r>
              <a:rPr lang="cs-CZ" sz="1800" dirty="0" err="1"/>
              <a:t>Luhačovicko</a:t>
            </a:r>
            <a:r>
              <a:rPr lang="cs-CZ" sz="1800" dirty="0"/>
              <a:t>, Kroměřížsko, Slovácko, Valašsko) a jak se liší jejich návštěvníci. </a:t>
            </a:r>
          </a:p>
          <a:p>
            <a:pPr marL="2779713" indent="-2779713">
              <a:spcBef>
                <a:spcPct val="0"/>
              </a:spcBef>
              <a:buNone/>
              <a:defRPr/>
            </a:pPr>
            <a:endParaRPr lang="cs-CZ" sz="1800" dirty="0"/>
          </a:p>
          <a:p>
            <a:pPr marL="2779713" indent="-2779713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US" sz="1800" dirty="0"/>
              <a:t>Region:	</a:t>
            </a:r>
            <a:r>
              <a:rPr lang="cs-CZ" sz="1800" dirty="0"/>
              <a:t>Zlínský kraj (ZK) / 4 turistické oblasti (TO) Zlínského kraje (ZK) </a:t>
            </a:r>
          </a:p>
          <a:p>
            <a:pPr marL="2779713" indent="-2779713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cs-CZ" sz="1800" dirty="0"/>
              <a:t>	9 turistických lokalit (TL): Zlín, Luhačovice, Kroměříž, Holešov, Uherské Hradiště, Uherský Brod, Buchlovice, Rožnov p. R., Velké Karlovice </a:t>
            </a:r>
          </a:p>
          <a:p>
            <a:pPr marL="2779713" indent="-2779713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US" sz="1800" dirty="0" err="1"/>
              <a:t>Metod</a:t>
            </a:r>
            <a:r>
              <a:rPr lang="cs-CZ" sz="1800" dirty="0"/>
              <a:t>a</a:t>
            </a:r>
            <a:r>
              <a:rPr lang="en-US" sz="1800" dirty="0"/>
              <a:t>:	</a:t>
            </a:r>
            <a:r>
              <a:rPr lang="cs-CZ" sz="1800" dirty="0"/>
              <a:t>osobní rozhovory </a:t>
            </a:r>
            <a:endParaRPr lang="en-US" sz="1100" dirty="0"/>
          </a:p>
          <a:p>
            <a:pPr marL="2779713" indent="-2779713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cs-CZ" sz="1800" dirty="0"/>
              <a:t>Cílová osoba:	návštěvník / turista dané turistické oblasti (50+ km)</a:t>
            </a:r>
          </a:p>
          <a:p>
            <a:pPr marL="2779713" indent="-2779713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cs-CZ" sz="1800" dirty="0"/>
              <a:t>Velikost vzorku:	n = 1 605</a:t>
            </a:r>
          </a:p>
          <a:p>
            <a:pPr marL="2779713" indent="-2779713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cs-CZ" sz="1800" dirty="0"/>
              <a:t>Termín sběru dat:	červenec-srpen (letní sezóna- LS) </a:t>
            </a:r>
          </a:p>
          <a:p>
            <a:pPr marL="2779713" indent="-2779713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cs-CZ" sz="1800" dirty="0"/>
              <a:t>	září-říjen (zimní sezóna - ZS) 2022</a:t>
            </a:r>
            <a:endParaRPr lang="en-US" sz="1800" dirty="0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7684F565-3D9C-4D0C-B1ED-6EB9AA2C9FA6}"/>
              </a:ext>
            </a:extLst>
          </p:cNvPr>
          <p:cNvSpPr/>
          <p:nvPr/>
        </p:nvSpPr>
        <p:spPr>
          <a:xfrm>
            <a:off x="0" y="11113"/>
            <a:ext cx="9144000" cy="9540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Základní parametry výzkumu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2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3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-231313" y="55318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8" name="Nadpis 2"/>
          <p:cNvSpPr>
            <a:spLocks noGrp="1"/>
          </p:cNvSpPr>
          <p:nvPr>
            <p:ph type="title"/>
          </p:nvPr>
        </p:nvSpPr>
        <p:spPr>
          <a:xfrm>
            <a:off x="190500" y="11113"/>
            <a:ext cx="8905875" cy="760412"/>
          </a:xfrm>
        </p:spPr>
        <p:txBody>
          <a:bodyPr>
            <a:normAutofit/>
          </a:bodyPr>
          <a:lstStyle/>
          <a:p>
            <a:pPr algn="r"/>
            <a:r>
              <a:rPr lang="cs-CZ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Parametry projektu</a:t>
            </a:r>
            <a:endParaRPr lang="en-US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CB0CDC42-0CA4-3CEE-E5C3-44B0D6065B89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VII-X/20222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9713C161-BA2E-F37C-53DB-2BEA740DA2B2}"/>
              </a:ext>
            </a:extLst>
          </p:cNvPr>
          <p:cNvSpPr txBox="1"/>
          <p:nvPr/>
        </p:nvSpPr>
        <p:spPr>
          <a:xfrm>
            <a:off x="190500" y="5302805"/>
            <a:ext cx="6349043" cy="6764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cs-CZ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Tato analýza byla vytvořena v rámci projektu „Východní Morava – opravdová dovolená“ realizovaného za přispění prostředků státního rozpočtu České republiky z programu Ministerstva pro místní rozvoj.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9CA5605B-F43C-8DF3-4DD4-A76D6AE2E5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884" y="5415848"/>
            <a:ext cx="2096413" cy="452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54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684F565-3D9C-4D0C-B1ED-6EB9AA2C9FA6}"/>
              </a:ext>
            </a:extLst>
          </p:cNvPr>
          <p:cNvSpPr/>
          <p:nvPr/>
        </p:nvSpPr>
        <p:spPr>
          <a:xfrm>
            <a:off x="0" y="11113"/>
            <a:ext cx="9144000" cy="9540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V čem se jednotlivé oblasti liší? 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2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4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-231313" y="55318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8" name="Nadpis 2"/>
          <p:cNvSpPr>
            <a:spLocks noGrp="1"/>
          </p:cNvSpPr>
          <p:nvPr>
            <p:ph type="title"/>
          </p:nvPr>
        </p:nvSpPr>
        <p:spPr>
          <a:xfrm>
            <a:off x="190500" y="11113"/>
            <a:ext cx="8905875" cy="760412"/>
          </a:xfrm>
        </p:spPr>
        <p:txBody>
          <a:bodyPr>
            <a:normAutofit/>
          </a:bodyPr>
          <a:lstStyle/>
          <a:p>
            <a:pPr algn="r"/>
            <a:r>
              <a:rPr lang="cs-CZ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Cíl projektu</a:t>
            </a:r>
            <a:endParaRPr lang="en-US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Zástupný symbol pro obsah 1"/>
          <p:cNvSpPr>
            <a:spLocks noGrp="1"/>
          </p:cNvSpPr>
          <p:nvPr>
            <p:ph sz="half" idx="4294967295"/>
          </p:nvPr>
        </p:nvSpPr>
        <p:spPr>
          <a:xfrm>
            <a:off x="201613" y="646631"/>
            <a:ext cx="8669337" cy="4675822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Cílem projektu je z</a:t>
            </a:r>
            <a:r>
              <a:rPr lang="cs-CZ" sz="1800" dirty="0"/>
              <a:t>mapovat j</a:t>
            </a:r>
            <a:r>
              <a:rPr lang="cs-CZ" sz="1800" dirty="0">
                <a:solidFill>
                  <a:schemeClr val="tx1"/>
                </a:solidFill>
              </a:rPr>
              <a:t>ak se od sebe liší jednotlivé turistické oblasti (TO) </a:t>
            </a:r>
            <a:r>
              <a:rPr lang="cs-CZ" sz="1800" dirty="0"/>
              <a:t>Zlínské</a:t>
            </a:r>
            <a:r>
              <a:rPr lang="cs-CZ" sz="1800" dirty="0">
                <a:solidFill>
                  <a:schemeClr val="tx1"/>
                </a:solidFill>
              </a:rPr>
              <a:t>ho kraje (ZK), tedy Zlínsko-</a:t>
            </a:r>
            <a:r>
              <a:rPr lang="cs-CZ" sz="1800" dirty="0" err="1">
                <a:solidFill>
                  <a:schemeClr val="tx1"/>
                </a:solidFill>
              </a:rPr>
              <a:t>Luhačovicko</a:t>
            </a:r>
            <a:r>
              <a:rPr lang="cs-CZ" sz="1800" dirty="0">
                <a:solidFill>
                  <a:schemeClr val="tx1"/>
                </a:solidFill>
              </a:rPr>
              <a:t>, Kroměřížsko, Slovácko a Valašsko, a jak se navzájem liší jejich návštěvníci.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endParaRPr lang="cs-CZ" sz="1800" dirty="0"/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>
                <a:solidFill>
                  <a:schemeClr val="tx1"/>
                </a:solidFill>
              </a:rPr>
              <a:t>Porovnání jednotlivých turistických oblastí vychází z analýzy statisticky významných rozdílů výsledků oproti celku, tedy oproti výsledkům za celý Zlínský kraj (agregované výsledky za </a:t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>4 oblastí dohromady).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>
                <a:solidFill>
                  <a:schemeClr val="tx1"/>
                </a:solidFill>
              </a:rPr>
              <a:t>Graficky zpracovány a stručně okomentovány jsou jednak </a:t>
            </a:r>
            <a:r>
              <a:rPr lang="cs-CZ" sz="1800" b="1" dirty="0">
                <a:solidFill>
                  <a:schemeClr val="tx1"/>
                </a:solidFill>
              </a:rPr>
              <a:t>celkové výsledky </a:t>
            </a:r>
            <a:r>
              <a:rPr lang="cs-CZ" sz="1800" dirty="0">
                <a:solidFill>
                  <a:schemeClr val="tx1"/>
                </a:solidFill>
              </a:rPr>
              <a:t>po jednotlivých otázkách,  sociodemografických znacích a dalších šetřených parametrech (v levé části většiny slidů). U otázek s  logickou  posloupností  odpovědí  je  pořadí  odpovědí  zachováno                                                          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>
                <a:solidFill>
                  <a:schemeClr val="tx1"/>
                </a:solidFill>
              </a:rPr>
              <a:t>                                                . U ostatních otázek jsou výsledky               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>
                <a:solidFill>
                  <a:schemeClr val="tx1"/>
                </a:solidFill>
              </a:rPr>
              <a:t>Přednostně je vždy ale zvýrazněn (textově i graficky) výsledek, který je u dané </a:t>
            </a:r>
            <a:r>
              <a:rPr lang="cs-CZ" sz="1800" dirty="0" err="1">
                <a:solidFill>
                  <a:schemeClr val="tx1"/>
                </a:solidFill>
              </a:rPr>
              <a:t>turistickéoblasti</a:t>
            </a:r>
            <a:r>
              <a:rPr lang="cs-CZ" sz="1800" dirty="0">
                <a:solidFill>
                  <a:schemeClr val="tx1"/>
                </a:solidFill>
              </a:rPr>
              <a:t> </a:t>
            </a:r>
            <a:r>
              <a:rPr lang="cs-CZ" sz="1800" b="1" dirty="0">
                <a:solidFill>
                  <a:schemeClr val="tx1"/>
                </a:solidFill>
              </a:rPr>
              <a:t>statisticky významně vyšší* než výsledek za celek</a:t>
            </a:r>
            <a:r>
              <a:rPr lang="cs-CZ" sz="1800" dirty="0">
                <a:solidFill>
                  <a:schemeClr val="tx1"/>
                </a:solidFill>
              </a:rPr>
              <a:t> (Zlínský kraj), </a:t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>                                                                           resp. </a:t>
            </a:r>
            <a:r>
              <a:rPr lang="cs-CZ" sz="1800" b="1" dirty="0">
                <a:solidFill>
                  <a:schemeClr val="tx1"/>
                </a:solidFill>
              </a:rPr>
              <a:t>než jsou výsledky ostatních oblastí </a:t>
            </a:r>
            <a:br>
              <a:rPr lang="cs-CZ" sz="1800" b="1" dirty="0">
                <a:solidFill>
                  <a:schemeClr val="tx1"/>
                </a:solidFill>
              </a:rPr>
            </a:br>
            <a:r>
              <a:rPr lang="cs-CZ" sz="1800" b="1" dirty="0">
                <a:solidFill>
                  <a:schemeClr val="tx1"/>
                </a:solidFill>
              </a:rPr>
              <a:t>                                                                           </a:t>
            </a:r>
            <a:r>
              <a:rPr lang="cs-CZ" sz="1800" dirty="0">
                <a:solidFill>
                  <a:schemeClr val="tx1"/>
                </a:solidFill>
              </a:rPr>
              <a:t>(v pravé části většiny slidů).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000" dirty="0">
                <a:solidFill>
                  <a:srgbClr val="FF0000"/>
                </a:solidFill>
              </a:rPr>
              <a:t>*vybrané statisticky významně </a:t>
            </a:r>
            <a:r>
              <a:rPr lang="cs-CZ" sz="1000" u="sng" dirty="0">
                <a:solidFill>
                  <a:srgbClr val="FF0000"/>
                </a:solidFill>
              </a:rPr>
              <a:t>nižší</a:t>
            </a:r>
            <a:r>
              <a:rPr lang="cs-CZ" sz="1000" dirty="0">
                <a:solidFill>
                  <a:srgbClr val="FF0000"/>
                </a:solidFill>
              </a:rPr>
              <a:t> výsledky (než je výsledek za celek) jsou doplněny v souhrnných a závěrečných textech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endParaRPr lang="cs-CZ" sz="1800" dirty="0"/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Analýza, hodnocení a interpretace celkových výsledků</a:t>
            </a:r>
            <a:r>
              <a:rPr lang="cs-CZ" sz="1800" dirty="0">
                <a:solidFill>
                  <a:schemeClr val="tx1"/>
                </a:solidFill>
              </a:rPr>
              <a:t> za </a:t>
            </a:r>
            <a:r>
              <a:rPr lang="cs-CZ" sz="1800" dirty="0"/>
              <a:t>Zlíns</a:t>
            </a:r>
            <a:r>
              <a:rPr lang="cs-CZ" sz="1800" dirty="0">
                <a:solidFill>
                  <a:schemeClr val="tx1"/>
                </a:solidFill>
              </a:rPr>
              <a:t>ký kraj, resp. </a:t>
            </a:r>
            <a:r>
              <a:rPr lang="cs-CZ" sz="1800" dirty="0"/>
              <a:t>další vazba  výsledků kraje na závěry za jiné kraje nebo celou ČR, </a:t>
            </a:r>
            <a:r>
              <a:rPr lang="cs-CZ" sz="1800" dirty="0">
                <a:solidFill>
                  <a:schemeClr val="tx1"/>
                </a:solidFill>
              </a:rPr>
              <a:t>není předmětem této studie.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4C4956E2-1577-E238-B0B2-9C9F63972EED}"/>
              </a:ext>
            </a:extLst>
          </p:cNvPr>
          <p:cNvSpPr txBox="1"/>
          <p:nvPr/>
        </p:nvSpPr>
        <p:spPr>
          <a:xfrm>
            <a:off x="279483" y="4217821"/>
            <a:ext cx="3871629" cy="307777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>
                <a:solidFill>
                  <a:schemeClr val="bg1"/>
                </a:solidFill>
              </a:rPr>
              <a:t>ODLIŠNOST TURISTICKÉ OBLASTI OD KRAJE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502F470-DB33-7DDC-2B84-1C4675566E88}"/>
              </a:ext>
            </a:extLst>
          </p:cNvPr>
          <p:cNvSpPr txBox="1"/>
          <p:nvPr/>
        </p:nvSpPr>
        <p:spPr>
          <a:xfrm>
            <a:off x="5969479" y="3382263"/>
            <a:ext cx="2822305" cy="307777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>
                <a:solidFill>
                  <a:schemeClr val="bg1"/>
                </a:solidFill>
              </a:rPr>
              <a:t>ŘAZENY PODLE ODPOVĚDÍ ZA KRAJ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F3877569-3A1A-008A-8424-9F3F22513080}"/>
              </a:ext>
            </a:extLst>
          </p:cNvPr>
          <p:cNvSpPr txBox="1"/>
          <p:nvPr/>
        </p:nvSpPr>
        <p:spPr>
          <a:xfrm>
            <a:off x="279483" y="4588361"/>
            <a:ext cx="3871629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2E1324DE-4F84-BE0A-4768-E02FB22E77C2}"/>
              </a:ext>
            </a:extLst>
          </p:cNvPr>
          <p:cNvSpPr txBox="1"/>
          <p:nvPr/>
        </p:nvSpPr>
        <p:spPr>
          <a:xfrm>
            <a:off x="273050" y="3382263"/>
            <a:ext cx="2515475" cy="307777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>
                <a:solidFill>
                  <a:schemeClr val="bg1"/>
                </a:solidFill>
              </a:rPr>
              <a:t>ŘAZENO VZESTUPNĚ (ZA KRAJ)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094C2EE6-94CD-5A43-CF8C-23A19B0E2C3C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VII-X/20222</a:t>
            </a:r>
          </a:p>
        </p:txBody>
      </p:sp>
    </p:spTree>
    <p:extLst>
      <p:ext uri="{BB962C8B-B14F-4D97-AF65-F5344CB8AC3E}">
        <p14:creationId xmlns:p14="http://schemas.microsoft.com/office/powerpoint/2010/main" val="14194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extLst>
              <a:ext uri="{FF2B5EF4-FFF2-40B4-BE49-F238E27FC236}">
                <a16:creationId xmlns:a16="http://schemas.microsoft.com/office/drawing/2014/main" id="{E55AB9C3-1549-49B6-9098-9E956B7FED6E}"/>
              </a:ext>
            </a:extLst>
          </p:cNvPr>
          <p:cNvSpPr/>
          <p:nvPr/>
        </p:nvSpPr>
        <p:spPr>
          <a:xfrm>
            <a:off x="-26723" y="-212655"/>
            <a:ext cx="9253271" cy="7776429"/>
          </a:xfrm>
          <a:prstGeom prst="rect">
            <a:avLst/>
          </a:prstGeom>
          <a:solidFill>
            <a:schemeClr val="tx1">
              <a:lumMod val="75000"/>
              <a:lumOff val="2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34" name="Přímá spojnice 33"/>
          <p:cNvCxnSpPr/>
          <p:nvPr/>
        </p:nvCxnSpPr>
        <p:spPr>
          <a:xfrm>
            <a:off x="-264" y="2042338"/>
            <a:ext cx="8932863" cy="0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0" y="1528074"/>
            <a:ext cx="8932600" cy="49530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8" name="TextovéPole 17"/>
          <p:cNvSpPr txBox="1"/>
          <p:nvPr/>
        </p:nvSpPr>
        <p:spPr bwMode="auto">
          <a:xfrm>
            <a:off x="625475" y="1508452"/>
            <a:ext cx="24525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DÍLČÍ VÝSLEDKY</a:t>
            </a:r>
            <a:endParaRPr lang="cs-CZ" sz="280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-578749" y="2023374"/>
            <a:ext cx="552027" cy="45719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pSp>
        <p:nvGrpSpPr>
          <p:cNvPr id="12" name="Skupina 11"/>
          <p:cNvGrpSpPr/>
          <p:nvPr/>
        </p:nvGrpSpPr>
        <p:grpSpPr>
          <a:xfrm>
            <a:off x="7900453" y="2293416"/>
            <a:ext cx="738668" cy="1513079"/>
            <a:chOff x="7888540" y="2291256"/>
            <a:chExt cx="738668" cy="1513079"/>
          </a:xfrm>
        </p:grpSpPr>
        <p:sp>
          <p:nvSpPr>
            <p:cNvPr id="13" name="Volný tvar 12"/>
            <p:cNvSpPr/>
            <p:nvPr/>
          </p:nvSpPr>
          <p:spPr>
            <a:xfrm>
              <a:off x="7992787" y="2389547"/>
              <a:ext cx="610593" cy="801216"/>
            </a:xfrm>
            <a:custGeom>
              <a:avLst/>
              <a:gdLst>
                <a:gd name="connsiteX0" fmla="*/ 59570 w 610593"/>
                <a:gd name="connsiteY0" fmla="*/ 0 h 801216"/>
                <a:gd name="connsiteX1" fmla="*/ 0 w 610593"/>
                <a:gd name="connsiteY1" fmla="*/ 771431 h 801216"/>
                <a:gd name="connsiteX2" fmla="*/ 559958 w 610593"/>
                <a:gd name="connsiteY2" fmla="*/ 801216 h 801216"/>
                <a:gd name="connsiteX3" fmla="*/ 610593 w 610593"/>
                <a:gd name="connsiteY3" fmla="*/ 5957 h 801216"/>
                <a:gd name="connsiteX4" fmla="*/ 59570 w 610593"/>
                <a:gd name="connsiteY4" fmla="*/ 0 h 801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0593" h="801216">
                  <a:moveTo>
                    <a:pt x="59570" y="0"/>
                  </a:moveTo>
                  <a:lnTo>
                    <a:pt x="0" y="771431"/>
                  </a:lnTo>
                  <a:lnTo>
                    <a:pt x="559958" y="801216"/>
                  </a:lnTo>
                  <a:lnTo>
                    <a:pt x="610593" y="5957"/>
                  </a:lnTo>
                  <a:lnTo>
                    <a:pt x="5957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8043422" y="2291256"/>
              <a:ext cx="583786" cy="86377"/>
            </a:xfrm>
            <a:custGeom>
              <a:avLst/>
              <a:gdLst>
                <a:gd name="connsiteX0" fmla="*/ 0 w 583786"/>
                <a:gd name="connsiteY0" fmla="*/ 74463 h 86377"/>
                <a:gd name="connsiteX1" fmla="*/ 5957 w 583786"/>
                <a:gd name="connsiteY1" fmla="*/ 0 h 86377"/>
                <a:gd name="connsiteX2" fmla="*/ 583786 w 583786"/>
                <a:gd name="connsiteY2" fmla="*/ 8935 h 86377"/>
                <a:gd name="connsiteX3" fmla="*/ 580807 w 583786"/>
                <a:gd name="connsiteY3" fmla="*/ 86377 h 86377"/>
                <a:gd name="connsiteX4" fmla="*/ 0 w 583786"/>
                <a:gd name="connsiteY4" fmla="*/ 74463 h 86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3786" h="86377">
                  <a:moveTo>
                    <a:pt x="0" y="74463"/>
                  </a:moveTo>
                  <a:lnTo>
                    <a:pt x="5957" y="0"/>
                  </a:lnTo>
                  <a:lnTo>
                    <a:pt x="583786" y="8935"/>
                  </a:lnTo>
                  <a:lnTo>
                    <a:pt x="580807" y="86377"/>
                  </a:lnTo>
                  <a:lnTo>
                    <a:pt x="0" y="7446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Volný tvar 14"/>
            <p:cNvSpPr/>
            <p:nvPr/>
          </p:nvSpPr>
          <p:spPr>
            <a:xfrm>
              <a:off x="7986830" y="3184808"/>
              <a:ext cx="565915" cy="29785"/>
            </a:xfrm>
            <a:custGeom>
              <a:avLst/>
              <a:gdLst>
                <a:gd name="connsiteX0" fmla="*/ 0 w 565915"/>
                <a:gd name="connsiteY0" fmla="*/ 0 h 29785"/>
                <a:gd name="connsiteX1" fmla="*/ 565915 w 565915"/>
                <a:gd name="connsiteY1" fmla="*/ 29785 h 29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65915" h="29785">
                  <a:moveTo>
                    <a:pt x="0" y="0"/>
                  </a:moveTo>
                  <a:lnTo>
                    <a:pt x="565915" y="29785"/>
                  </a:lnTo>
                </a:path>
              </a:pathLst>
            </a:cu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Volný tvar 15"/>
            <p:cNvSpPr/>
            <p:nvPr/>
          </p:nvSpPr>
          <p:spPr>
            <a:xfrm>
              <a:off x="7888540" y="3193742"/>
              <a:ext cx="142968" cy="536130"/>
            </a:xfrm>
            <a:custGeom>
              <a:avLst/>
              <a:gdLst>
                <a:gd name="connsiteX0" fmla="*/ 0 w 142968"/>
                <a:gd name="connsiteY0" fmla="*/ 536130 h 536130"/>
                <a:gd name="connsiteX1" fmla="*/ 142968 w 142968"/>
                <a:gd name="connsiteY1" fmla="*/ 0 h 536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2968" h="536130">
                  <a:moveTo>
                    <a:pt x="0" y="536130"/>
                  </a:moveTo>
                  <a:lnTo>
                    <a:pt x="142968" y="0"/>
                  </a:lnTo>
                </a:path>
              </a:pathLst>
            </a:cu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Volný tvar 18"/>
            <p:cNvSpPr/>
            <p:nvPr/>
          </p:nvSpPr>
          <p:spPr>
            <a:xfrm>
              <a:off x="8519982" y="3211613"/>
              <a:ext cx="59570" cy="592722"/>
            </a:xfrm>
            <a:custGeom>
              <a:avLst/>
              <a:gdLst>
                <a:gd name="connsiteX0" fmla="*/ 59570 w 59570"/>
                <a:gd name="connsiteY0" fmla="*/ 592722 h 592722"/>
                <a:gd name="connsiteX1" fmla="*/ 0 w 59570"/>
                <a:gd name="connsiteY1" fmla="*/ 0 h 59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9570" h="592722">
                  <a:moveTo>
                    <a:pt x="59570" y="592722"/>
                  </a:moveTo>
                  <a:lnTo>
                    <a:pt x="0" y="0"/>
                  </a:lnTo>
                </a:path>
              </a:pathLst>
            </a:cu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Volný tvar 19"/>
            <p:cNvSpPr/>
            <p:nvPr/>
          </p:nvSpPr>
          <p:spPr>
            <a:xfrm>
              <a:off x="8365100" y="3208634"/>
              <a:ext cx="5957" cy="282958"/>
            </a:xfrm>
            <a:custGeom>
              <a:avLst/>
              <a:gdLst>
                <a:gd name="connsiteX0" fmla="*/ 5957 w 5957"/>
                <a:gd name="connsiteY0" fmla="*/ 282958 h 282958"/>
                <a:gd name="connsiteX1" fmla="*/ 0 w 5957"/>
                <a:gd name="connsiteY1" fmla="*/ 0 h 282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957" h="282958">
                  <a:moveTo>
                    <a:pt x="5957" y="282958"/>
                  </a:moveTo>
                  <a:lnTo>
                    <a:pt x="0" y="0"/>
                  </a:lnTo>
                </a:path>
              </a:pathLst>
            </a:cu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Volný tvar 20"/>
            <p:cNvSpPr/>
            <p:nvPr/>
          </p:nvSpPr>
          <p:spPr>
            <a:xfrm>
              <a:off x="7983852" y="3206153"/>
              <a:ext cx="565915" cy="29785"/>
            </a:xfrm>
            <a:custGeom>
              <a:avLst/>
              <a:gdLst>
                <a:gd name="connsiteX0" fmla="*/ 0 w 565915"/>
                <a:gd name="connsiteY0" fmla="*/ 0 h 29785"/>
                <a:gd name="connsiteX1" fmla="*/ 565915 w 565915"/>
                <a:gd name="connsiteY1" fmla="*/ 29785 h 29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65915" h="29785">
                  <a:moveTo>
                    <a:pt x="0" y="0"/>
                  </a:moveTo>
                  <a:lnTo>
                    <a:pt x="565915" y="29785"/>
                  </a:lnTo>
                </a:path>
              </a:pathLst>
            </a:cu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Zaoblený obdélník 21"/>
            <p:cNvSpPr/>
            <p:nvPr/>
          </p:nvSpPr>
          <p:spPr>
            <a:xfrm>
              <a:off x="7997951" y="3190184"/>
              <a:ext cx="72000" cy="4571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Zaoblený obdélník 22"/>
            <p:cNvSpPr/>
            <p:nvPr/>
          </p:nvSpPr>
          <p:spPr>
            <a:xfrm>
              <a:off x="8473005" y="3231176"/>
              <a:ext cx="72000" cy="4571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4" name="Volný tvar 23"/>
          <p:cNvSpPr/>
          <p:nvPr/>
        </p:nvSpPr>
        <p:spPr>
          <a:xfrm>
            <a:off x="8172450" y="2546876"/>
            <a:ext cx="197644" cy="228600"/>
          </a:xfrm>
          <a:custGeom>
            <a:avLst/>
            <a:gdLst>
              <a:gd name="connsiteX0" fmla="*/ 197644 w 197644"/>
              <a:gd name="connsiteY0" fmla="*/ 0 h 228600"/>
              <a:gd name="connsiteX1" fmla="*/ 138112 w 197644"/>
              <a:gd name="connsiteY1" fmla="*/ 4762 h 228600"/>
              <a:gd name="connsiteX2" fmla="*/ 76200 w 197644"/>
              <a:gd name="connsiteY2" fmla="*/ 42862 h 228600"/>
              <a:gd name="connsiteX3" fmla="*/ 35719 w 197644"/>
              <a:gd name="connsiteY3" fmla="*/ 76200 h 228600"/>
              <a:gd name="connsiteX4" fmla="*/ 0 w 197644"/>
              <a:gd name="connsiteY4" fmla="*/ 126206 h 228600"/>
              <a:gd name="connsiteX5" fmla="*/ 0 w 197644"/>
              <a:gd name="connsiteY5" fmla="*/ 173831 h 228600"/>
              <a:gd name="connsiteX6" fmla="*/ 7144 w 197644"/>
              <a:gd name="connsiteY6" fmla="*/ 228600 h 228600"/>
              <a:gd name="connsiteX7" fmla="*/ 161925 w 197644"/>
              <a:gd name="connsiteY7" fmla="*/ 176212 h 228600"/>
              <a:gd name="connsiteX8" fmla="*/ 197644 w 197644"/>
              <a:gd name="connsiteY8" fmla="*/ 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7644" h="228600">
                <a:moveTo>
                  <a:pt x="197644" y="0"/>
                </a:moveTo>
                <a:lnTo>
                  <a:pt x="138112" y="4762"/>
                </a:lnTo>
                <a:lnTo>
                  <a:pt x="76200" y="42862"/>
                </a:lnTo>
                <a:lnTo>
                  <a:pt x="35719" y="76200"/>
                </a:lnTo>
                <a:lnTo>
                  <a:pt x="0" y="126206"/>
                </a:lnTo>
                <a:lnTo>
                  <a:pt x="0" y="173831"/>
                </a:lnTo>
                <a:lnTo>
                  <a:pt x="7144" y="228600"/>
                </a:lnTo>
                <a:lnTo>
                  <a:pt x="161925" y="176212"/>
                </a:lnTo>
                <a:lnTo>
                  <a:pt x="197644" y="0"/>
                </a:lnTo>
                <a:close/>
              </a:path>
            </a:pathLst>
          </a:custGeom>
          <a:solidFill>
            <a:srgbClr val="D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olný tvar 24"/>
          <p:cNvSpPr/>
          <p:nvPr/>
        </p:nvSpPr>
        <p:spPr>
          <a:xfrm>
            <a:off x="8343900" y="2546876"/>
            <a:ext cx="159544" cy="285750"/>
          </a:xfrm>
          <a:custGeom>
            <a:avLst/>
            <a:gdLst>
              <a:gd name="connsiteX0" fmla="*/ 0 w 159544"/>
              <a:gd name="connsiteY0" fmla="*/ 176212 h 285750"/>
              <a:gd name="connsiteX1" fmla="*/ 121444 w 159544"/>
              <a:gd name="connsiteY1" fmla="*/ 285750 h 285750"/>
              <a:gd name="connsiteX2" fmla="*/ 147638 w 159544"/>
              <a:gd name="connsiteY2" fmla="*/ 238125 h 285750"/>
              <a:gd name="connsiteX3" fmla="*/ 154781 w 159544"/>
              <a:gd name="connsiteY3" fmla="*/ 157162 h 285750"/>
              <a:gd name="connsiteX4" fmla="*/ 159544 w 159544"/>
              <a:gd name="connsiteY4" fmla="*/ 83344 h 285750"/>
              <a:gd name="connsiteX5" fmla="*/ 135731 w 159544"/>
              <a:gd name="connsiteY5" fmla="*/ 40481 h 285750"/>
              <a:gd name="connsiteX6" fmla="*/ 102394 w 159544"/>
              <a:gd name="connsiteY6" fmla="*/ 9525 h 285750"/>
              <a:gd name="connsiteX7" fmla="*/ 35719 w 159544"/>
              <a:gd name="connsiteY7" fmla="*/ 0 h 285750"/>
              <a:gd name="connsiteX8" fmla="*/ 0 w 159544"/>
              <a:gd name="connsiteY8" fmla="*/ 176212 h 285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9544" h="285750">
                <a:moveTo>
                  <a:pt x="0" y="176212"/>
                </a:moveTo>
                <a:lnTo>
                  <a:pt x="121444" y="285750"/>
                </a:lnTo>
                <a:lnTo>
                  <a:pt x="147638" y="238125"/>
                </a:lnTo>
                <a:lnTo>
                  <a:pt x="154781" y="157162"/>
                </a:lnTo>
                <a:lnTo>
                  <a:pt x="159544" y="83344"/>
                </a:lnTo>
                <a:lnTo>
                  <a:pt x="135731" y="40481"/>
                </a:lnTo>
                <a:lnTo>
                  <a:pt x="102394" y="9525"/>
                </a:lnTo>
                <a:lnTo>
                  <a:pt x="35719" y="0"/>
                </a:lnTo>
                <a:lnTo>
                  <a:pt x="0" y="176212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olný tvar 25"/>
          <p:cNvSpPr/>
          <p:nvPr/>
        </p:nvSpPr>
        <p:spPr>
          <a:xfrm>
            <a:off x="8174831" y="2723088"/>
            <a:ext cx="290513" cy="159544"/>
          </a:xfrm>
          <a:custGeom>
            <a:avLst/>
            <a:gdLst>
              <a:gd name="connsiteX0" fmla="*/ 0 w 290513"/>
              <a:gd name="connsiteY0" fmla="*/ 64294 h 159544"/>
              <a:gd name="connsiteX1" fmla="*/ 40482 w 290513"/>
              <a:gd name="connsiteY1" fmla="*/ 123825 h 159544"/>
              <a:gd name="connsiteX2" fmla="*/ 76200 w 290513"/>
              <a:gd name="connsiteY2" fmla="*/ 145257 h 159544"/>
              <a:gd name="connsiteX3" fmla="*/ 128588 w 290513"/>
              <a:gd name="connsiteY3" fmla="*/ 159544 h 159544"/>
              <a:gd name="connsiteX4" fmla="*/ 240507 w 290513"/>
              <a:gd name="connsiteY4" fmla="*/ 159544 h 159544"/>
              <a:gd name="connsiteX5" fmla="*/ 283369 w 290513"/>
              <a:gd name="connsiteY5" fmla="*/ 126207 h 159544"/>
              <a:gd name="connsiteX6" fmla="*/ 290513 w 290513"/>
              <a:gd name="connsiteY6" fmla="*/ 111919 h 159544"/>
              <a:gd name="connsiteX7" fmla="*/ 171450 w 290513"/>
              <a:gd name="connsiteY7" fmla="*/ 7144 h 159544"/>
              <a:gd name="connsiteX8" fmla="*/ 150019 w 290513"/>
              <a:gd name="connsiteY8" fmla="*/ 0 h 159544"/>
              <a:gd name="connsiteX9" fmla="*/ 0 w 290513"/>
              <a:gd name="connsiteY9" fmla="*/ 64294 h 159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90513" h="159544">
                <a:moveTo>
                  <a:pt x="0" y="64294"/>
                </a:moveTo>
                <a:lnTo>
                  <a:pt x="40482" y="123825"/>
                </a:lnTo>
                <a:lnTo>
                  <a:pt x="76200" y="145257"/>
                </a:lnTo>
                <a:lnTo>
                  <a:pt x="128588" y="159544"/>
                </a:lnTo>
                <a:lnTo>
                  <a:pt x="240507" y="159544"/>
                </a:lnTo>
                <a:lnTo>
                  <a:pt x="283369" y="126207"/>
                </a:lnTo>
                <a:lnTo>
                  <a:pt x="290513" y="111919"/>
                </a:lnTo>
                <a:lnTo>
                  <a:pt x="171450" y="7144"/>
                </a:lnTo>
                <a:lnTo>
                  <a:pt x="150019" y="0"/>
                </a:lnTo>
                <a:lnTo>
                  <a:pt x="0" y="64294"/>
                </a:lnTo>
                <a:close/>
              </a:path>
            </a:pathLst>
          </a:custGeom>
          <a:pattFill prst="wdUpDiag">
            <a:fgClr>
              <a:schemeClr val="accent6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7" name="Skupina 26"/>
          <p:cNvGrpSpPr/>
          <p:nvPr/>
        </p:nvGrpSpPr>
        <p:grpSpPr>
          <a:xfrm>
            <a:off x="8167551" y="2547624"/>
            <a:ext cx="333103" cy="336369"/>
            <a:chOff x="8167551" y="4741817"/>
            <a:chExt cx="333103" cy="336369"/>
          </a:xfrm>
        </p:grpSpPr>
        <p:sp>
          <p:nvSpPr>
            <p:cNvPr id="28" name="Volný tvar 27"/>
            <p:cNvSpPr/>
            <p:nvPr/>
          </p:nvSpPr>
          <p:spPr>
            <a:xfrm>
              <a:off x="8167551" y="4741817"/>
              <a:ext cx="333103" cy="336369"/>
            </a:xfrm>
            <a:custGeom>
              <a:avLst/>
              <a:gdLst>
                <a:gd name="connsiteX0" fmla="*/ 284118 w 333103"/>
                <a:gd name="connsiteY0" fmla="*/ 13063 h 336369"/>
                <a:gd name="connsiteX1" fmla="*/ 284118 w 333103"/>
                <a:gd name="connsiteY1" fmla="*/ 13063 h 336369"/>
                <a:gd name="connsiteX2" fmla="*/ 254726 w 333103"/>
                <a:gd name="connsiteY2" fmla="*/ 6532 h 336369"/>
                <a:gd name="connsiteX3" fmla="*/ 244929 w 333103"/>
                <a:gd name="connsiteY3" fmla="*/ 3266 h 336369"/>
                <a:gd name="connsiteX4" fmla="*/ 205740 w 333103"/>
                <a:gd name="connsiteY4" fmla="*/ 0 h 336369"/>
                <a:gd name="connsiteX5" fmla="*/ 156755 w 333103"/>
                <a:gd name="connsiteY5" fmla="*/ 3266 h 336369"/>
                <a:gd name="connsiteX6" fmla="*/ 133895 w 333103"/>
                <a:gd name="connsiteY6" fmla="*/ 9797 h 336369"/>
                <a:gd name="connsiteX7" fmla="*/ 117566 w 333103"/>
                <a:gd name="connsiteY7" fmla="*/ 22860 h 336369"/>
                <a:gd name="connsiteX8" fmla="*/ 104503 w 333103"/>
                <a:gd name="connsiteY8" fmla="*/ 29392 h 336369"/>
                <a:gd name="connsiteX9" fmla="*/ 94706 w 333103"/>
                <a:gd name="connsiteY9" fmla="*/ 39189 h 336369"/>
                <a:gd name="connsiteX10" fmla="*/ 75112 w 333103"/>
                <a:gd name="connsiteY10" fmla="*/ 45720 h 336369"/>
                <a:gd name="connsiteX11" fmla="*/ 65315 w 333103"/>
                <a:gd name="connsiteY11" fmla="*/ 52252 h 336369"/>
                <a:gd name="connsiteX12" fmla="*/ 48986 w 333103"/>
                <a:gd name="connsiteY12" fmla="*/ 65314 h 336369"/>
                <a:gd name="connsiteX13" fmla="*/ 39189 w 333103"/>
                <a:gd name="connsiteY13" fmla="*/ 68580 h 336369"/>
                <a:gd name="connsiteX14" fmla="*/ 26126 w 333103"/>
                <a:gd name="connsiteY14" fmla="*/ 84909 h 336369"/>
                <a:gd name="connsiteX15" fmla="*/ 13063 w 333103"/>
                <a:gd name="connsiteY15" fmla="*/ 101237 h 336369"/>
                <a:gd name="connsiteX16" fmla="*/ 9798 w 333103"/>
                <a:gd name="connsiteY16" fmla="*/ 111034 h 336369"/>
                <a:gd name="connsiteX17" fmla="*/ 3266 w 333103"/>
                <a:gd name="connsiteY17" fmla="*/ 120832 h 336369"/>
                <a:gd name="connsiteX18" fmla="*/ 0 w 333103"/>
                <a:gd name="connsiteY18" fmla="*/ 163286 h 336369"/>
                <a:gd name="connsiteX19" fmla="*/ 3266 w 333103"/>
                <a:gd name="connsiteY19" fmla="*/ 228600 h 336369"/>
                <a:gd name="connsiteX20" fmla="*/ 13063 w 333103"/>
                <a:gd name="connsiteY20" fmla="*/ 261257 h 336369"/>
                <a:gd name="connsiteX21" fmla="*/ 26126 w 333103"/>
                <a:gd name="connsiteY21" fmla="*/ 271054 h 336369"/>
                <a:gd name="connsiteX22" fmla="*/ 42455 w 333103"/>
                <a:gd name="connsiteY22" fmla="*/ 290649 h 336369"/>
                <a:gd name="connsiteX23" fmla="*/ 62049 w 333103"/>
                <a:gd name="connsiteY23" fmla="*/ 303712 h 336369"/>
                <a:gd name="connsiteX24" fmla="*/ 81643 w 333103"/>
                <a:gd name="connsiteY24" fmla="*/ 320040 h 336369"/>
                <a:gd name="connsiteX25" fmla="*/ 104503 w 333103"/>
                <a:gd name="connsiteY25" fmla="*/ 326572 h 336369"/>
                <a:gd name="connsiteX26" fmla="*/ 117566 w 333103"/>
                <a:gd name="connsiteY26" fmla="*/ 333103 h 336369"/>
                <a:gd name="connsiteX27" fmla="*/ 127363 w 333103"/>
                <a:gd name="connsiteY27" fmla="*/ 336369 h 336369"/>
                <a:gd name="connsiteX28" fmla="*/ 241663 w 333103"/>
                <a:gd name="connsiteY28" fmla="*/ 333103 h 336369"/>
                <a:gd name="connsiteX29" fmla="*/ 248195 w 333103"/>
                <a:gd name="connsiteY29" fmla="*/ 326572 h 336369"/>
                <a:gd name="connsiteX30" fmla="*/ 257992 w 333103"/>
                <a:gd name="connsiteY30" fmla="*/ 323306 h 336369"/>
                <a:gd name="connsiteX31" fmla="*/ 274320 w 333103"/>
                <a:gd name="connsiteY31" fmla="*/ 313509 h 336369"/>
                <a:gd name="connsiteX32" fmla="*/ 287383 w 333103"/>
                <a:gd name="connsiteY32" fmla="*/ 297180 h 336369"/>
                <a:gd name="connsiteX33" fmla="*/ 293915 w 333103"/>
                <a:gd name="connsiteY33" fmla="*/ 290649 h 336369"/>
                <a:gd name="connsiteX34" fmla="*/ 297180 w 333103"/>
                <a:gd name="connsiteY34" fmla="*/ 280852 h 336369"/>
                <a:gd name="connsiteX35" fmla="*/ 303712 w 333103"/>
                <a:gd name="connsiteY35" fmla="*/ 274320 h 336369"/>
                <a:gd name="connsiteX36" fmla="*/ 310243 w 333103"/>
                <a:gd name="connsiteY36" fmla="*/ 264523 h 336369"/>
                <a:gd name="connsiteX37" fmla="*/ 313509 w 333103"/>
                <a:gd name="connsiteY37" fmla="*/ 251460 h 336369"/>
                <a:gd name="connsiteX38" fmla="*/ 316775 w 333103"/>
                <a:gd name="connsiteY38" fmla="*/ 235132 h 336369"/>
                <a:gd name="connsiteX39" fmla="*/ 323306 w 333103"/>
                <a:gd name="connsiteY39" fmla="*/ 215537 h 336369"/>
                <a:gd name="connsiteX40" fmla="*/ 326572 w 333103"/>
                <a:gd name="connsiteY40" fmla="*/ 189412 h 336369"/>
                <a:gd name="connsiteX41" fmla="*/ 329838 w 333103"/>
                <a:gd name="connsiteY41" fmla="*/ 176349 h 336369"/>
                <a:gd name="connsiteX42" fmla="*/ 333103 w 333103"/>
                <a:gd name="connsiteY42" fmla="*/ 133894 h 336369"/>
                <a:gd name="connsiteX43" fmla="*/ 326572 w 333103"/>
                <a:gd name="connsiteY43" fmla="*/ 68580 h 336369"/>
                <a:gd name="connsiteX44" fmla="*/ 323306 w 333103"/>
                <a:gd name="connsiteY44" fmla="*/ 55517 h 336369"/>
                <a:gd name="connsiteX45" fmla="*/ 303712 w 333103"/>
                <a:gd name="connsiteY45" fmla="*/ 35923 h 336369"/>
                <a:gd name="connsiteX46" fmla="*/ 300446 w 333103"/>
                <a:gd name="connsiteY46" fmla="*/ 26126 h 336369"/>
                <a:gd name="connsiteX47" fmla="*/ 280852 w 333103"/>
                <a:gd name="connsiteY47" fmla="*/ 16329 h 336369"/>
                <a:gd name="connsiteX48" fmla="*/ 284118 w 333103"/>
                <a:gd name="connsiteY48" fmla="*/ 13063 h 336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333103" h="336369">
                  <a:moveTo>
                    <a:pt x="284118" y="13063"/>
                  </a:moveTo>
                  <a:lnTo>
                    <a:pt x="284118" y="13063"/>
                  </a:lnTo>
                  <a:cubicBezTo>
                    <a:pt x="274321" y="10886"/>
                    <a:pt x="264463" y="8966"/>
                    <a:pt x="254726" y="6532"/>
                  </a:cubicBezTo>
                  <a:cubicBezTo>
                    <a:pt x="251386" y="5697"/>
                    <a:pt x="248341" y="3721"/>
                    <a:pt x="244929" y="3266"/>
                  </a:cubicBezTo>
                  <a:cubicBezTo>
                    <a:pt x="231936" y="1533"/>
                    <a:pt x="218803" y="1089"/>
                    <a:pt x="205740" y="0"/>
                  </a:cubicBezTo>
                  <a:cubicBezTo>
                    <a:pt x="189412" y="1089"/>
                    <a:pt x="173030" y="1553"/>
                    <a:pt x="156755" y="3266"/>
                  </a:cubicBezTo>
                  <a:cubicBezTo>
                    <a:pt x="150766" y="3896"/>
                    <a:pt x="139964" y="7774"/>
                    <a:pt x="133895" y="9797"/>
                  </a:cubicBezTo>
                  <a:cubicBezTo>
                    <a:pt x="126742" y="16950"/>
                    <a:pt x="127180" y="17366"/>
                    <a:pt x="117566" y="22860"/>
                  </a:cubicBezTo>
                  <a:cubicBezTo>
                    <a:pt x="113339" y="25275"/>
                    <a:pt x="108465" y="26562"/>
                    <a:pt x="104503" y="29392"/>
                  </a:cubicBezTo>
                  <a:cubicBezTo>
                    <a:pt x="100745" y="32076"/>
                    <a:pt x="98743" y="36946"/>
                    <a:pt x="94706" y="39189"/>
                  </a:cubicBezTo>
                  <a:cubicBezTo>
                    <a:pt x="88688" y="42532"/>
                    <a:pt x="80840" y="41901"/>
                    <a:pt x="75112" y="45720"/>
                  </a:cubicBezTo>
                  <a:cubicBezTo>
                    <a:pt x="71846" y="47897"/>
                    <a:pt x="68380" y="49800"/>
                    <a:pt x="65315" y="52252"/>
                  </a:cubicBezTo>
                  <a:cubicBezTo>
                    <a:pt x="55192" y="60350"/>
                    <a:pt x="62384" y="58615"/>
                    <a:pt x="48986" y="65314"/>
                  </a:cubicBezTo>
                  <a:cubicBezTo>
                    <a:pt x="45907" y="66853"/>
                    <a:pt x="42455" y="67491"/>
                    <a:pt x="39189" y="68580"/>
                  </a:cubicBezTo>
                  <a:cubicBezTo>
                    <a:pt x="19089" y="98732"/>
                    <a:pt x="44739" y="61642"/>
                    <a:pt x="26126" y="84909"/>
                  </a:cubicBezTo>
                  <a:cubicBezTo>
                    <a:pt x="9652" y="105502"/>
                    <a:pt x="28831" y="85472"/>
                    <a:pt x="13063" y="101237"/>
                  </a:cubicBezTo>
                  <a:cubicBezTo>
                    <a:pt x="11975" y="104503"/>
                    <a:pt x="11337" y="107955"/>
                    <a:pt x="9798" y="111034"/>
                  </a:cubicBezTo>
                  <a:cubicBezTo>
                    <a:pt x="8043" y="114545"/>
                    <a:pt x="3989" y="116974"/>
                    <a:pt x="3266" y="120832"/>
                  </a:cubicBezTo>
                  <a:cubicBezTo>
                    <a:pt x="650" y="134782"/>
                    <a:pt x="1089" y="149135"/>
                    <a:pt x="0" y="163286"/>
                  </a:cubicBezTo>
                  <a:cubicBezTo>
                    <a:pt x="1089" y="185057"/>
                    <a:pt x="1456" y="206877"/>
                    <a:pt x="3266" y="228600"/>
                  </a:cubicBezTo>
                  <a:cubicBezTo>
                    <a:pt x="3655" y="233269"/>
                    <a:pt x="12087" y="260525"/>
                    <a:pt x="13063" y="261257"/>
                  </a:cubicBezTo>
                  <a:lnTo>
                    <a:pt x="26126" y="271054"/>
                  </a:lnTo>
                  <a:cubicBezTo>
                    <a:pt x="31932" y="279763"/>
                    <a:pt x="33751" y="283879"/>
                    <a:pt x="42455" y="290649"/>
                  </a:cubicBezTo>
                  <a:cubicBezTo>
                    <a:pt x="48651" y="295468"/>
                    <a:pt x="56498" y="298161"/>
                    <a:pt x="62049" y="303712"/>
                  </a:cubicBezTo>
                  <a:cubicBezTo>
                    <a:pt x="69272" y="310935"/>
                    <a:pt x="72549" y="315493"/>
                    <a:pt x="81643" y="320040"/>
                  </a:cubicBezTo>
                  <a:cubicBezTo>
                    <a:pt x="89539" y="323988"/>
                    <a:pt x="96130" y="323432"/>
                    <a:pt x="104503" y="326572"/>
                  </a:cubicBezTo>
                  <a:cubicBezTo>
                    <a:pt x="109061" y="328281"/>
                    <a:pt x="113091" y="331185"/>
                    <a:pt x="117566" y="333103"/>
                  </a:cubicBezTo>
                  <a:cubicBezTo>
                    <a:pt x="120730" y="334459"/>
                    <a:pt x="124097" y="335280"/>
                    <a:pt x="127363" y="336369"/>
                  </a:cubicBezTo>
                  <a:cubicBezTo>
                    <a:pt x="165463" y="335280"/>
                    <a:pt x="203672" y="336183"/>
                    <a:pt x="241663" y="333103"/>
                  </a:cubicBezTo>
                  <a:cubicBezTo>
                    <a:pt x="244732" y="332854"/>
                    <a:pt x="245555" y="328156"/>
                    <a:pt x="248195" y="326572"/>
                  </a:cubicBezTo>
                  <a:cubicBezTo>
                    <a:pt x="251147" y="324801"/>
                    <a:pt x="254726" y="324395"/>
                    <a:pt x="257992" y="323306"/>
                  </a:cubicBezTo>
                  <a:cubicBezTo>
                    <a:pt x="274539" y="306757"/>
                    <a:pt x="253126" y="326225"/>
                    <a:pt x="274320" y="313509"/>
                  </a:cubicBezTo>
                  <a:cubicBezTo>
                    <a:pt x="280387" y="309869"/>
                    <a:pt x="283274" y="302315"/>
                    <a:pt x="287383" y="297180"/>
                  </a:cubicBezTo>
                  <a:cubicBezTo>
                    <a:pt x="289306" y="294776"/>
                    <a:pt x="291738" y="292826"/>
                    <a:pt x="293915" y="290649"/>
                  </a:cubicBezTo>
                  <a:cubicBezTo>
                    <a:pt x="295003" y="287383"/>
                    <a:pt x="295409" y="283804"/>
                    <a:pt x="297180" y="280852"/>
                  </a:cubicBezTo>
                  <a:cubicBezTo>
                    <a:pt x="298764" y="278212"/>
                    <a:pt x="301788" y="276724"/>
                    <a:pt x="303712" y="274320"/>
                  </a:cubicBezTo>
                  <a:cubicBezTo>
                    <a:pt x="306164" y="271255"/>
                    <a:pt x="308066" y="267789"/>
                    <a:pt x="310243" y="264523"/>
                  </a:cubicBezTo>
                  <a:cubicBezTo>
                    <a:pt x="311332" y="260169"/>
                    <a:pt x="312535" y="255841"/>
                    <a:pt x="313509" y="251460"/>
                  </a:cubicBezTo>
                  <a:cubicBezTo>
                    <a:pt x="314713" y="246042"/>
                    <a:pt x="315315" y="240487"/>
                    <a:pt x="316775" y="235132"/>
                  </a:cubicBezTo>
                  <a:cubicBezTo>
                    <a:pt x="318587" y="228490"/>
                    <a:pt x="323306" y="215537"/>
                    <a:pt x="323306" y="215537"/>
                  </a:cubicBezTo>
                  <a:cubicBezTo>
                    <a:pt x="324395" y="206829"/>
                    <a:pt x="325129" y="198069"/>
                    <a:pt x="326572" y="189412"/>
                  </a:cubicBezTo>
                  <a:cubicBezTo>
                    <a:pt x="327310" y="184985"/>
                    <a:pt x="329314" y="180807"/>
                    <a:pt x="329838" y="176349"/>
                  </a:cubicBezTo>
                  <a:cubicBezTo>
                    <a:pt x="331496" y="162253"/>
                    <a:pt x="332015" y="148046"/>
                    <a:pt x="333103" y="133894"/>
                  </a:cubicBezTo>
                  <a:cubicBezTo>
                    <a:pt x="327816" y="43991"/>
                    <a:pt x="336039" y="101710"/>
                    <a:pt x="326572" y="68580"/>
                  </a:cubicBezTo>
                  <a:cubicBezTo>
                    <a:pt x="325339" y="64264"/>
                    <a:pt x="325880" y="59194"/>
                    <a:pt x="323306" y="55517"/>
                  </a:cubicBezTo>
                  <a:cubicBezTo>
                    <a:pt x="318009" y="47950"/>
                    <a:pt x="303712" y="35923"/>
                    <a:pt x="303712" y="35923"/>
                  </a:cubicBezTo>
                  <a:cubicBezTo>
                    <a:pt x="302623" y="32657"/>
                    <a:pt x="302596" y="28814"/>
                    <a:pt x="300446" y="26126"/>
                  </a:cubicBezTo>
                  <a:cubicBezTo>
                    <a:pt x="296973" y="21784"/>
                    <a:pt x="286315" y="17239"/>
                    <a:pt x="280852" y="16329"/>
                  </a:cubicBezTo>
                  <a:cubicBezTo>
                    <a:pt x="277631" y="15792"/>
                    <a:pt x="283574" y="13607"/>
                    <a:pt x="284118" y="13063"/>
                  </a:cubicBezTo>
                  <a:close/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Volný tvar 28"/>
            <p:cNvSpPr/>
            <p:nvPr/>
          </p:nvSpPr>
          <p:spPr>
            <a:xfrm>
              <a:off x="8337369" y="4748349"/>
              <a:ext cx="130628" cy="277585"/>
            </a:xfrm>
            <a:custGeom>
              <a:avLst/>
              <a:gdLst>
                <a:gd name="connsiteX0" fmla="*/ 45720 w 130628"/>
                <a:gd name="connsiteY0" fmla="*/ 0 h 277585"/>
                <a:gd name="connsiteX1" fmla="*/ 0 w 130628"/>
                <a:gd name="connsiteY1" fmla="*/ 166551 h 277585"/>
                <a:gd name="connsiteX2" fmla="*/ 130628 w 130628"/>
                <a:gd name="connsiteY2" fmla="*/ 277585 h 277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" h="277585">
                  <a:moveTo>
                    <a:pt x="45720" y="0"/>
                  </a:moveTo>
                  <a:lnTo>
                    <a:pt x="0" y="166551"/>
                  </a:lnTo>
                  <a:lnTo>
                    <a:pt x="130628" y="277585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8174083" y="4914900"/>
              <a:ext cx="166551" cy="48986"/>
            </a:xfrm>
            <a:custGeom>
              <a:avLst/>
              <a:gdLst>
                <a:gd name="connsiteX0" fmla="*/ 166551 w 166551"/>
                <a:gd name="connsiteY0" fmla="*/ 0 h 48986"/>
                <a:gd name="connsiteX1" fmla="*/ 0 w 166551"/>
                <a:gd name="connsiteY1" fmla="*/ 48986 h 48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6551" h="48986">
                  <a:moveTo>
                    <a:pt x="166551" y="0"/>
                  </a:moveTo>
                  <a:lnTo>
                    <a:pt x="0" y="48986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1" name="Volný tvar 30"/>
          <p:cNvSpPr/>
          <p:nvPr/>
        </p:nvSpPr>
        <p:spPr>
          <a:xfrm>
            <a:off x="8441871" y="2482310"/>
            <a:ext cx="124098" cy="104503"/>
          </a:xfrm>
          <a:custGeom>
            <a:avLst/>
            <a:gdLst>
              <a:gd name="connsiteX0" fmla="*/ 0 w 124098"/>
              <a:gd name="connsiteY0" fmla="*/ 104503 h 104503"/>
              <a:gd name="connsiteX1" fmla="*/ 39189 w 124098"/>
              <a:gd name="connsiteY1" fmla="*/ 0 h 104503"/>
              <a:gd name="connsiteX2" fmla="*/ 124098 w 124098"/>
              <a:gd name="connsiteY2" fmla="*/ 3266 h 104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4098" h="104503">
                <a:moveTo>
                  <a:pt x="0" y="104503"/>
                </a:moveTo>
                <a:lnTo>
                  <a:pt x="39189" y="0"/>
                </a:lnTo>
                <a:lnTo>
                  <a:pt x="124098" y="3266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olný tvar 31"/>
          <p:cNvSpPr/>
          <p:nvPr/>
        </p:nvSpPr>
        <p:spPr>
          <a:xfrm>
            <a:off x="8265523" y="2831741"/>
            <a:ext cx="137160" cy="176349"/>
          </a:xfrm>
          <a:custGeom>
            <a:avLst/>
            <a:gdLst>
              <a:gd name="connsiteX0" fmla="*/ 0 w 137160"/>
              <a:gd name="connsiteY0" fmla="*/ 0 h 176349"/>
              <a:gd name="connsiteX1" fmla="*/ 22860 w 137160"/>
              <a:gd name="connsiteY1" fmla="*/ 173083 h 176349"/>
              <a:gd name="connsiteX2" fmla="*/ 137160 w 137160"/>
              <a:gd name="connsiteY2" fmla="*/ 176349 h 176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7160" h="176349">
                <a:moveTo>
                  <a:pt x="0" y="0"/>
                </a:moveTo>
                <a:lnTo>
                  <a:pt x="22860" y="173083"/>
                </a:lnTo>
                <a:lnTo>
                  <a:pt x="137160" y="176349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olný tvar 32"/>
          <p:cNvSpPr/>
          <p:nvPr/>
        </p:nvSpPr>
        <p:spPr>
          <a:xfrm>
            <a:off x="8115300" y="2531296"/>
            <a:ext cx="173083" cy="101237"/>
          </a:xfrm>
          <a:custGeom>
            <a:avLst/>
            <a:gdLst>
              <a:gd name="connsiteX0" fmla="*/ 173083 w 173083"/>
              <a:gd name="connsiteY0" fmla="*/ 101237 h 101237"/>
              <a:gd name="connsiteX1" fmla="*/ 124097 w 173083"/>
              <a:gd name="connsiteY1" fmla="*/ 0 h 101237"/>
              <a:gd name="connsiteX2" fmla="*/ 0 w 173083"/>
              <a:gd name="connsiteY2" fmla="*/ 0 h 101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3083" h="101237">
                <a:moveTo>
                  <a:pt x="173083" y="101237"/>
                </a:moveTo>
                <a:lnTo>
                  <a:pt x="124097" y="0"/>
                </a:lnTo>
                <a:lnTo>
                  <a:pt x="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8048160" y="2379793"/>
            <a:ext cx="26161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" dirty="0">
                <a:solidFill>
                  <a:srgbClr val="DC0000"/>
                </a:solidFill>
              </a:rPr>
              <a:t>33</a:t>
            </a:r>
          </a:p>
        </p:txBody>
      </p:sp>
      <p:sp>
        <p:nvSpPr>
          <p:cNvPr id="36" name="TextovéPole 35"/>
          <p:cNvSpPr txBox="1"/>
          <p:nvPr/>
        </p:nvSpPr>
        <p:spPr>
          <a:xfrm>
            <a:off x="8402683" y="2351221"/>
            <a:ext cx="26161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" dirty="0">
                <a:solidFill>
                  <a:srgbClr val="DC0000"/>
                </a:solidFill>
              </a:rPr>
              <a:t>29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8234080" y="2868346"/>
            <a:ext cx="26161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" dirty="0">
                <a:solidFill>
                  <a:srgbClr val="DC0000"/>
                </a:solidFill>
              </a:rPr>
              <a:t>38</a:t>
            </a:r>
          </a:p>
        </p:txBody>
      </p:sp>
    </p:spTree>
    <p:extLst>
      <p:ext uri="{BB962C8B-B14F-4D97-AF65-F5344CB8AC3E}">
        <p14:creationId xmlns:p14="http://schemas.microsoft.com/office/powerpoint/2010/main" val="1923992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50"/>
                            </p:stCondLst>
                            <p:childTnLst>
                              <p:par>
                                <p:cTn id="49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1.03993 3.7037E-7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99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33" grpId="0" animBg="1"/>
      <p:bldP spid="35" grpId="0"/>
      <p:bldP spid="36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Skupina 24">
            <a:extLst>
              <a:ext uri="{FF2B5EF4-FFF2-40B4-BE49-F238E27FC236}">
                <a16:creationId xmlns:a16="http://schemas.microsoft.com/office/drawing/2014/main" id="{D41CCAF6-ECA4-3212-E836-4D6A9CC4E6A9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26" name="Obrázek 25">
              <a:extLst>
                <a:ext uri="{FF2B5EF4-FFF2-40B4-BE49-F238E27FC236}">
                  <a16:creationId xmlns:a16="http://schemas.microsoft.com/office/drawing/2014/main" id="{00A35DD7-A190-4784-3214-E44671103F8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27" name="Obdélník 26">
              <a:extLst>
                <a:ext uri="{FF2B5EF4-FFF2-40B4-BE49-F238E27FC236}">
                  <a16:creationId xmlns:a16="http://schemas.microsoft.com/office/drawing/2014/main" id="{DABB3409-194F-1C72-2907-E3CA6223E83A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83FD5684-284D-5D5B-27BC-9BF186357EAF}"/>
              </a:ext>
            </a:extLst>
          </p:cNvPr>
          <p:cNvGrpSpPr/>
          <p:nvPr/>
        </p:nvGrpSpPr>
        <p:grpSpPr>
          <a:xfrm>
            <a:off x="4712119" y="885976"/>
            <a:ext cx="4078951" cy="2814379"/>
            <a:chOff x="4712119" y="885976"/>
            <a:chExt cx="4078951" cy="2814379"/>
          </a:xfrm>
        </p:grpSpPr>
        <p:sp>
          <p:nvSpPr>
            <p:cNvPr id="16" name="TextovéPole 15">
              <a:extLst>
                <a:ext uri="{FF2B5EF4-FFF2-40B4-BE49-F238E27FC236}">
                  <a16:creationId xmlns:a16="http://schemas.microsoft.com/office/drawing/2014/main" id="{7DFCEE8A-9927-C187-ECAB-0E9A8CB73772}"/>
                </a:ext>
              </a:extLst>
            </p:cNvPr>
            <p:cNvSpPr txBox="1"/>
            <p:nvPr/>
          </p:nvSpPr>
          <p:spPr>
            <a:xfrm>
              <a:off x="4730464" y="885976"/>
              <a:ext cx="4060606" cy="338554"/>
            </a:xfrm>
            <a:prstGeom prst="rect">
              <a:avLst/>
            </a:prstGeom>
            <a:solidFill>
              <a:srgbClr val="C000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600" b="1" dirty="0">
                  <a:solidFill>
                    <a:schemeClr val="bg1"/>
                  </a:solidFill>
                </a:rPr>
                <a:t>ODLIŠNOST TURISTICKÉ OBLASTI OD KRAJE</a:t>
              </a:r>
              <a:endParaRPr lang="en-US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20" name="TextovéPole 19">
              <a:extLst>
                <a:ext uri="{FF2B5EF4-FFF2-40B4-BE49-F238E27FC236}">
                  <a16:creationId xmlns:a16="http://schemas.microsoft.com/office/drawing/2014/main" id="{E7F7056E-16E3-499C-CD56-EDCD84C590CD}"/>
                </a:ext>
              </a:extLst>
            </p:cNvPr>
            <p:cNvSpPr txBox="1"/>
            <p:nvPr/>
          </p:nvSpPr>
          <p:spPr>
            <a:xfrm>
              <a:off x="4712119" y="3500300"/>
              <a:ext cx="4060606" cy="200055"/>
            </a:xfrm>
            <a:prstGeom prst="rect">
              <a:avLst/>
            </a:prstGeom>
            <a:solidFill>
              <a:srgbClr val="C000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700" b="1" dirty="0">
                  <a:solidFill>
                    <a:schemeClr val="bg1"/>
                  </a:solidFill>
                </a:rPr>
                <a:t>*= kde se daná odpověď vyskytuje významně častěji (relativní podíl) oproti výsledku za celý kraj</a:t>
              </a:r>
              <a:endParaRPr lang="en-US" sz="700" b="1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6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Poměr návštěvníků s dojezdem 51-100 km vs. 100+ km je 50:50. Z kratší vzdálenosti dorazí návštěvníci Slovácka, z delší návštěvníci Kroměřížska.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S3. Kolik asi kilometrů to sem máte z místa, kde žijete (kde se zdržujete po většinu času)? Je to asi…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8DD45DAA-5786-479E-B1D7-BD2F0C874D77}"/>
              </a:ext>
            </a:extLst>
          </p:cNvPr>
          <p:cNvSpPr txBox="1"/>
          <p:nvPr/>
        </p:nvSpPr>
        <p:spPr>
          <a:xfrm>
            <a:off x="279483" y="5615665"/>
            <a:ext cx="17233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v</a:t>
            </a:r>
            <a:r>
              <a:rPr lang="cs-CZ" sz="800" dirty="0">
                <a:solidFill>
                  <a:srgbClr val="000000"/>
                </a:solidFill>
                <a:latin typeface="Calibri"/>
                <a:cs typeface="Calibri"/>
              </a:rPr>
              <a:t>šichni</a:t>
            </a:r>
            <a:r>
              <a:rPr lang="cs-CZ" sz="800" dirty="0"/>
              <a:t> respondenti (n=1 605)</a:t>
            </a:r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>
            <a:off x="4713500" y="3789098"/>
            <a:ext cx="16964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46559767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334D7BE9-C60F-D3FA-3E40-E5AA97AA9443}"/>
              </a:ext>
            </a:extLst>
          </p:cNvPr>
          <p:cNvSpPr txBox="1"/>
          <p:nvPr/>
        </p:nvSpPr>
        <p:spPr>
          <a:xfrm>
            <a:off x="7056156" y="1547237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nad 100 km</a:t>
            </a:r>
            <a:endParaRPr lang="en-US" sz="1000" b="1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Dojezdová vzdálenost návštěvníku do turistických lokalit / oblastí Zlínského kraje (ZK) je v 50 % v intervalu </a:t>
            </a:r>
            <a:r>
              <a:rPr lang="cs-CZ" sz="1000" b="1" dirty="0"/>
              <a:t>50-100 km </a:t>
            </a:r>
            <a:r>
              <a:rPr lang="cs-CZ" sz="1000" dirty="0"/>
              <a:t>a v 50 %</a:t>
            </a:r>
            <a:r>
              <a:rPr lang="cs-CZ" sz="1000" b="1" dirty="0"/>
              <a:t> nad 100 km</a:t>
            </a:r>
            <a:r>
              <a:rPr lang="cs-CZ" sz="1000" dirty="0"/>
              <a:t>. Podíl návštěvníků, kteří cestovali kratší šetřenou vzdálenost (50-100 km), byl významně vyšší v oblasti </a:t>
            </a:r>
            <a:r>
              <a:rPr lang="cs-CZ" sz="1000" b="1" dirty="0">
                <a:solidFill>
                  <a:srgbClr val="C00000"/>
                </a:solidFill>
              </a:rPr>
              <a:t>Slovácko</a:t>
            </a:r>
            <a:r>
              <a:rPr lang="cs-CZ" sz="1000" dirty="0"/>
              <a:t> (74 %).  </a:t>
            </a:r>
          </a:p>
          <a:p>
            <a:pPr algn="just"/>
            <a:endParaRPr lang="cs-CZ" sz="1000" dirty="0"/>
          </a:p>
          <a:p>
            <a:pPr algn="just"/>
            <a:r>
              <a:rPr lang="cs-CZ" sz="1000" dirty="0"/>
              <a:t>Naopak 100 a více km vážilo cestu do ZK 57 % návštěvníků 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Valašska</a:t>
            </a:r>
            <a:r>
              <a:rPr lang="cs-CZ" sz="10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1000" dirty="0"/>
              <a:t>a až  68 % návštěvníků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</a:t>
            </a:r>
            <a:r>
              <a:rPr lang="cs-CZ" sz="1000" dirty="0"/>
              <a:t>. Obecně se tedy jedná o návštěvníky </a:t>
            </a:r>
            <a:br>
              <a:rPr lang="cs-CZ" sz="1000" dirty="0"/>
            </a:br>
            <a:r>
              <a:rPr lang="cs-CZ" sz="1000" b="1" dirty="0"/>
              <a:t>z českých krajů </a:t>
            </a:r>
            <a:r>
              <a:rPr lang="cs-CZ" sz="1000" dirty="0"/>
              <a:t>(96 % - 100 %) a o návštěvníky jejichž frekvence návštěv ZK je spíše nebo velmi ojedinělá – </a:t>
            </a:r>
            <a:r>
              <a:rPr lang="cs-CZ" sz="1000" b="1" dirty="0"/>
              <a:t>jednou za rok</a:t>
            </a:r>
            <a:r>
              <a:rPr lang="cs-CZ" sz="1000" dirty="0"/>
              <a:t> (62 %), </a:t>
            </a:r>
            <a:r>
              <a:rPr lang="cs-CZ" sz="1000" b="1" dirty="0"/>
              <a:t>méně než 1x za rok </a:t>
            </a:r>
            <a:r>
              <a:rPr lang="cs-CZ" sz="1000" dirty="0"/>
              <a:t>(80 %) a </a:t>
            </a:r>
            <a:r>
              <a:rPr lang="cs-CZ" sz="1000" b="1" dirty="0"/>
              <a:t>poprvé v ZK </a:t>
            </a:r>
            <a:r>
              <a:rPr lang="cs-CZ" sz="1000" dirty="0"/>
              <a:t>(89 %). Zároveň ale návštěvníky, kteří přijeli ze vzdálenosti nad 100 km, častěji najdeme mezi turisty (s přenocováním) </a:t>
            </a:r>
            <a:br>
              <a:rPr lang="cs-CZ" sz="1000" dirty="0"/>
            </a:br>
            <a:r>
              <a:rPr lang="cs-CZ" sz="1000" dirty="0"/>
              <a:t>(72 %) a mezi těmi, kteří mají / plánují za pobyt </a:t>
            </a:r>
            <a:r>
              <a:rPr lang="cs-CZ" sz="1000" b="1" dirty="0"/>
              <a:t>nadprůměrné útraty</a:t>
            </a:r>
            <a:r>
              <a:rPr lang="cs-CZ" sz="1000" dirty="0"/>
              <a:t> 5.000-10.000 Kč (64 %), resp. nad 10.000 Kč (87 %).  </a:t>
            </a:r>
            <a:endParaRPr lang="en-US" sz="1000" dirty="0"/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3ED87FA7-9A28-0FCA-FFB8-5594452B435E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VZESTUPNĚ (ZA KRAJ)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99D209D4-758B-B0C7-9336-19F2F49DE20E}"/>
              </a:ext>
            </a:extLst>
          </p:cNvPr>
          <p:cNvSpPr txBox="1"/>
          <p:nvPr/>
        </p:nvSpPr>
        <p:spPr>
          <a:xfrm>
            <a:off x="5969479" y="2840392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51-100 km</a:t>
            </a:r>
            <a:endParaRPr lang="en-US" sz="1000" b="1" dirty="0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EBBCCE9E-CE86-040C-EB6A-F5B005E50DBC}"/>
              </a:ext>
            </a:extLst>
          </p:cNvPr>
          <p:cNvSpPr txBox="1"/>
          <p:nvPr/>
        </p:nvSpPr>
        <p:spPr>
          <a:xfrm>
            <a:off x="5944602" y="130970"/>
            <a:ext cx="2892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Z JAKÉ VZDÁLENOSTI PŘIJELI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21" name="Ovál 20">
            <a:extLst>
              <a:ext uri="{FF2B5EF4-FFF2-40B4-BE49-F238E27FC236}">
                <a16:creationId xmlns:a16="http://schemas.microsoft.com/office/drawing/2014/main" id="{F7CE7F2C-F6AA-B936-2790-F8060CD74CB0}"/>
              </a:ext>
            </a:extLst>
          </p:cNvPr>
          <p:cNvSpPr/>
          <p:nvPr/>
        </p:nvSpPr>
        <p:spPr>
          <a:xfrm>
            <a:off x="2764450" y="2823542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ál 22">
            <a:extLst>
              <a:ext uri="{FF2B5EF4-FFF2-40B4-BE49-F238E27FC236}">
                <a16:creationId xmlns:a16="http://schemas.microsoft.com/office/drawing/2014/main" id="{6237317D-A562-449D-5C9F-4770486AE01F}"/>
              </a:ext>
            </a:extLst>
          </p:cNvPr>
          <p:cNvSpPr/>
          <p:nvPr/>
        </p:nvSpPr>
        <p:spPr>
          <a:xfrm>
            <a:off x="3073690" y="1927088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AAC2860B-DAC6-DC66-9957-0E2520F7372F}"/>
              </a:ext>
            </a:extLst>
          </p:cNvPr>
          <p:cNvSpPr/>
          <p:nvPr/>
        </p:nvSpPr>
        <p:spPr>
          <a:xfrm>
            <a:off x="3228417" y="4166873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562936C-D8C9-4CE3-E10F-31C4A1553816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2566C4AE-0A8E-27B7-51E0-2412547016F6}"/>
              </a:ext>
            </a:extLst>
          </p:cNvPr>
          <p:cNvSpPr txBox="1"/>
          <p:nvPr/>
        </p:nvSpPr>
        <p:spPr>
          <a:xfrm>
            <a:off x="5591072" y="1909350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nad 100 km</a:t>
            </a:r>
            <a:endParaRPr 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101509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4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>
                                            <p:graphicEl>
                                              <a:chart seriesIdx="4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Graphic spid="12" grpId="0" uiExpand="1">
        <p:bldSub>
          <a:bldChart bld="series" animBg="0"/>
        </p:bldSub>
      </p:bldGraphic>
      <p:bldP spid="7" grpId="0"/>
      <p:bldP spid="14" grpId="0"/>
      <p:bldP spid="19" grpId="0"/>
      <p:bldP spid="21" grpId="0" animBg="1"/>
      <p:bldP spid="23" grpId="0" animBg="1"/>
      <p:bldP spid="24" grpId="0" animBg="1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9A787460-82C2-AC30-C3F9-3AC159225E2A}"/>
              </a:ext>
            </a:extLst>
          </p:cNvPr>
          <p:cNvGrpSpPr/>
          <p:nvPr/>
        </p:nvGrpSpPr>
        <p:grpSpPr>
          <a:xfrm>
            <a:off x="5024421" y="3312725"/>
            <a:ext cx="3857381" cy="2572487"/>
            <a:chOff x="4868704" y="739472"/>
            <a:chExt cx="3857381" cy="2572487"/>
          </a:xfrm>
        </p:grpSpPr>
        <p:pic>
          <p:nvPicPr>
            <p:cNvPr id="15" name="Obrázek 14">
              <a:extLst>
                <a:ext uri="{FF2B5EF4-FFF2-40B4-BE49-F238E27FC236}">
                  <a16:creationId xmlns:a16="http://schemas.microsoft.com/office/drawing/2014/main" id="{5B2E8B21-0C46-1B5D-A656-837EEC51EC0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16" name="Obdélník 15">
              <a:extLst>
                <a:ext uri="{FF2B5EF4-FFF2-40B4-BE49-F238E27FC236}">
                  <a16:creationId xmlns:a16="http://schemas.microsoft.com/office/drawing/2014/main" id="{557EDE38-EC79-CC2B-F09A-801C9D0A18A3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99991FB7-0A32-339A-BC12-047415E09C78}"/>
              </a:ext>
            </a:extLst>
          </p:cNvPr>
          <p:cNvGrpSpPr/>
          <p:nvPr/>
        </p:nvGrpSpPr>
        <p:grpSpPr>
          <a:xfrm>
            <a:off x="5024421" y="759050"/>
            <a:ext cx="3857381" cy="2572487"/>
            <a:chOff x="4868704" y="739472"/>
            <a:chExt cx="3857381" cy="2572487"/>
          </a:xfrm>
        </p:grpSpPr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B6ACF888-34A2-8E82-5AA0-0F2089600F6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12" name="Obdélník 11">
              <a:extLst>
                <a:ext uri="{FF2B5EF4-FFF2-40B4-BE49-F238E27FC236}">
                  <a16:creationId xmlns:a16="http://schemas.microsoft.com/office/drawing/2014/main" id="{BB4B6D67-38A2-26CF-3788-DCB472C3530E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3" name="Přímá spojnice 2"/>
          <p:cNvCxnSpPr/>
          <p:nvPr/>
        </p:nvCxnSpPr>
        <p:spPr>
          <a:xfrm>
            <a:off x="2794958" y="5268334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8" name="Obrázek 87">
            <a:extLst>
              <a:ext uri="{FF2B5EF4-FFF2-40B4-BE49-F238E27FC236}">
                <a16:creationId xmlns:a16="http://schemas.microsoft.com/office/drawing/2014/main" id="{295AD807-49D6-144E-D7A7-9E42DE4AE4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15" y="3248456"/>
            <a:ext cx="4021087" cy="2844352"/>
          </a:xfrm>
          <a:prstGeom prst="rect">
            <a:avLst/>
          </a:prstGeom>
        </p:spPr>
      </p:pic>
      <p:cxnSp>
        <p:nvCxnSpPr>
          <p:cNvPr id="91" name="Přímá spojnice se šipkou 90">
            <a:extLst>
              <a:ext uri="{FF2B5EF4-FFF2-40B4-BE49-F238E27FC236}">
                <a16:creationId xmlns:a16="http://schemas.microsoft.com/office/drawing/2014/main" id="{65BE3E56-D799-97F7-7926-675E062A575C}"/>
              </a:ext>
            </a:extLst>
          </p:cNvPr>
          <p:cNvCxnSpPr>
            <a:cxnSpLocks/>
            <a:endCxn id="98" idx="1"/>
          </p:cNvCxnSpPr>
          <p:nvPr/>
        </p:nvCxnSpPr>
        <p:spPr>
          <a:xfrm flipV="1">
            <a:off x="3976382" y="4302984"/>
            <a:ext cx="2137550" cy="236203"/>
          </a:xfrm>
          <a:prstGeom prst="straightConnector1">
            <a:avLst/>
          </a:prstGeom>
          <a:ln w="317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nice se šipkou 91">
            <a:extLst>
              <a:ext uri="{FF2B5EF4-FFF2-40B4-BE49-F238E27FC236}">
                <a16:creationId xmlns:a16="http://schemas.microsoft.com/office/drawing/2014/main" id="{E139F9DA-E6C1-DB2F-5F79-175EA6FB7F13}"/>
              </a:ext>
            </a:extLst>
          </p:cNvPr>
          <p:cNvCxnSpPr>
            <a:cxnSpLocks/>
            <a:endCxn id="99" idx="1"/>
          </p:cNvCxnSpPr>
          <p:nvPr/>
        </p:nvCxnSpPr>
        <p:spPr>
          <a:xfrm>
            <a:off x="3976382" y="4493107"/>
            <a:ext cx="2785287" cy="716205"/>
          </a:xfrm>
          <a:prstGeom prst="straightConnector1">
            <a:avLst/>
          </a:prstGeom>
          <a:ln w="317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Přímá spojnice se šipkou 92">
            <a:extLst>
              <a:ext uri="{FF2B5EF4-FFF2-40B4-BE49-F238E27FC236}">
                <a16:creationId xmlns:a16="http://schemas.microsoft.com/office/drawing/2014/main" id="{FACE7727-3ED4-9EB3-7581-61CE40E1C765}"/>
              </a:ext>
            </a:extLst>
          </p:cNvPr>
          <p:cNvCxnSpPr>
            <a:cxnSpLocks/>
            <a:endCxn id="97" idx="1"/>
          </p:cNvCxnSpPr>
          <p:nvPr/>
        </p:nvCxnSpPr>
        <p:spPr>
          <a:xfrm>
            <a:off x="3976382" y="4500362"/>
            <a:ext cx="2936340" cy="41214"/>
          </a:xfrm>
          <a:prstGeom prst="straightConnector1">
            <a:avLst/>
          </a:prstGeom>
          <a:ln w="317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Přímá spojnice se šipkou 93">
            <a:extLst>
              <a:ext uri="{FF2B5EF4-FFF2-40B4-BE49-F238E27FC236}">
                <a16:creationId xmlns:a16="http://schemas.microsoft.com/office/drawing/2014/main" id="{268080D6-B223-D888-8083-5482332DE098}"/>
              </a:ext>
            </a:extLst>
          </p:cNvPr>
          <p:cNvCxnSpPr>
            <a:cxnSpLocks/>
            <a:endCxn id="96" idx="1"/>
          </p:cNvCxnSpPr>
          <p:nvPr/>
        </p:nvCxnSpPr>
        <p:spPr>
          <a:xfrm flipV="1">
            <a:off x="3976382" y="3835790"/>
            <a:ext cx="3673231" cy="688167"/>
          </a:xfrm>
          <a:prstGeom prst="straightConnector1">
            <a:avLst/>
          </a:prstGeom>
          <a:ln w="317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ovéPole 95">
            <a:extLst>
              <a:ext uri="{FF2B5EF4-FFF2-40B4-BE49-F238E27FC236}">
                <a16:creationId xmlns:a16="http://schemas.microsoft.com/office/drawing/2014/main" id="{C93FC976-0E81-5EF2-8DE6-FA2BA538A2B9}"/>
              </a:ext>
            </a:extLst>
          </p:cNvPr>
          <p:cNvSpPr txBox="1"/>
          <p:nvPr/>
        </p:nvSpPr>
        <p:spPr>
          <a:xfrm>
            <a:off x="7649613" y="3712679"/>
            <a:ext cx="457200" cy="246221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11 %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97" name="TextovéPole 96">
            <a:extLst>
              <a:ext uri="{FF2B5EF4-FFF2-40B4-BE49-F238E27FC236}">
                <a16:creationId xmlns:a16="http://schemas.microsoft.com/office/drawing/2014/main" id="{579DBC53-9824-B0E3-027B-E2EDA6C882AB}"/>
              </a:ext>
            </a:extLst>
          </p:cNvPr>
          <p:cNvSpPr txBox="1"/>
          <p:nvPr/>
        </p:nvSpPr>
        <p:spPr>
          <a:xfrm>
            <a:off x="6912722" y="4418465"/>
            <a:ext cx="457200" cy="246221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8 %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98" name="TextovéPole 97">
            <a:extLst>
              <a:ext uri="{FF2B5EF4-FFF2-40B4-BE49-F238E27FC236}">
                <a16:creationId xmlns:a16="http://schemas.microsoft.com/office/drawing/2014/main" id="{C17B1548-8D30-5EBA-2EE6-8B54752FFC7B}"/>
              </a:ext>
            </a:extLst>
          </p:cNvPr>
          <p:cNvSpPr txBox="1"/>
          <p:nvPr/>
        </p:nvSpPr>
        <p:spPr>
          <a:xfrm>
            <a:off x="6113932" y="4179873"/>
            <a:ext cx="457200" cy="246221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1 %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99" name="TextovéPole 98">
            <a:extLst>
              <a:ext uri="{FF2B5EF4-FFF2-40B4-BE49-F238E27FC236}">
                <a16:creationId xmlns:a16="http://schemas.microsoft.com/office/drawing/2014/main" id="{CE9631C4-A72F-3129-71EE-FC9E9EE0DEB4}"/>
              </a:ext>
            </a:extLst>
          </p:cNvPr>
          <p:cNvSpPr txBox="1"/>
          <p:nvPr/>
        </p:nvSpPr>
        <p:spPr>
          <a:xfrm>
            <a:off x="6761669" y="5086201"/>
            <a:ext cx="457200" cy="246221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6 %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21" name="Obrázek 20">
            <a:extLst>
              <a:ext uri="{FF2B5EF4-FFF2-40B4-BE49-F238E27FC236}">
                <a16:creationId xmlns:a16="http://schemas.microsoft.com/office/drawing/2014/main" id="{690B0B6A-A173-A64C-2405-D5A805CB6F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16" y="708616"/>
            <a:ext cx="4021087" cy="2844352"/>
          </a:xfrm>
          <a:prstGeom prst="rect">
            <a:avLst/>
          </a:prstGeom>
        </p:spPr>
      </p:pic>
      <p:cxnSp>
        <p:nvCxnSpPr>
          <p:cNvPr id="62" name="Přímá spojnice se šipkou 61">
            <a:extLst>
              <a:ext uri="{FF2B5EF4-FFF2-40B4-BE49-F238E27FC236}">
                <a16:creationId xmlns:a16="http://schemas.microsoft.com/office/drawing/2014/main" id="{7F6B7202-97A0-7B09-397C-FEDF2E6077D5}"/>
              </a:ext>
            </a:extLst>
          </p:cNvPr>
          <p:cNvCxnSpPr>
            <a:cxnSpLocks/>
          </p:cNvCxnSpPr>
          <p:nvPr/>
        </p:nvCxnSpPr>
        <p:spPr>
          <a:xfrm flipV="1">
            <a:off x="3816991" y="1893572"/>
            <a:ext cx="2152488" cy="479787"/>
          </a:xfrm>
          <a:prstGeom prst="straightConnector1">
            <a:avLst/>
          </a:prstGeom>
          <a:ln w="317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se šipkou 64">
            <a:extLst>
              <a:ext uri="{FF2B5EF4-FFF2-40B4-BE49-F238E27FC236}">
                <a16:creationId xmlns:a16="http://schemas.microsoft.com/office/drawing/2014/main" id="{B92A704C-61E4-BED8-5124-B1575BF14366}"/>
              </a:ext>
            </a:extLst>
          </p:cNvPr>
          <p:cNvCxnSpPr>
            <a:cxnSpLocks/>
            <a:endCxn id="84" idx="1"/>
          </p:cNvCxnSpPr>
          <p:nvPr/>
        </p:nvCxnSpPr>
        <p:spPr>
          <a:xfrm>
            <a:off x="3816991" y="2373359"/>
            <a:ext cx="2830240" cy="239787"/>
          </a:xfrm>
          <a:prstGeom prst="straightConnector1">
            <a:avLst/>
          </a:prstGeom>
          <a:ln w="317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se šipkou 68">
            <a:extLst>
              <a:ext uri="{FF2B5EF4-FFF2-40B4-BE49-F238E27FC236}">
                <a16:creationId xmlns:a16="http://schemas.microsoft.com/office/drawing/2014/main" id="{3AD1510E-F6D7-8ED4-B7BD-7F8D4DE9D0BE}"/>
              </a:ext>
            </a:extLst>
          </p:cNvPr>
          <p:cNvCxnSpPr>
            <a:cxnSpLocks/>
          </p:cNvCxnSpPr>
          <p:nvPr/>
        </p:nvCxnSpPr>
        <p:spPr>
          <a:xfrm flipV="1">
            <a:off x="3816991" y="1971259"/>
            <a:ext cx="3058840" cy="402100"/>
          </a:xfrm>
          <a:prstGeom prst="straightConnector1">
            <a:avLst/>
          </a:prstGeom>
          <a:ln w="317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se šipkou 71">
            <a:extLst>
              <a:ext uri="{FF2B5EF4-FFF2-40B4-BE49-F238E27FC236}">
                <a16:creationId xmlns:a16="http://schemas.microsoft.com/office/drawing/2014/main" id="{82C14A69-2A0B-2680-D378-D69FD36574AA}"/>
              </a:ext>
            </a:extLst>
          </p:cNvPr>
          <p:cNvCxnSpPr>
            <a:cxnSpLocks/>
            <a:endCxn id="81" idx="1"/>
          </p:cNvCxnSpPr>
          <p:nvPr/>
        </p:nvCxnSpPr>
        <p:spPr>
          <a:xfrm flipV="1">
            <a:off x="3816991" y="1305460"/>
            <a:ext cx="3832622" cy="1087109"/>
          </a:xfrm>
          <a:prstGeom prst="straightConnector1">
            <a:avLst/>
          </a:prstGeom>
          <a:ln w="317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ovéPole 80">
            <a:extLst>
              <a:ext uri="{FF2B5EF4-FFF2-40B4-BE49-F238E27FC236}">
                <a16:creationId xmlns:a16="http://schemas.microsoft.com/office/drawing/2014/main" id="{2E4CF76B-2D0C-C83A-6A98-B1372563AF9E}"/>
              </a:ext>
            </a:extLst>
          </p:cNvPr>
          <p:cNvSpPr txBox="1"/>
          <p:nvPr/>
        </p:nvSpPr>
        <p:spPr>
          <a:xfrm>
            <a:off x="7649613" y="1182349"/>
            <a:ext cx="457200" cy="24622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23 %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82" name="TextovéPole 81">
            <a:extLst>
              <a:ext uri="{FF2B5EF4-FFF2-40B4-BE49-F238E27FC236}">
                <a16:creationId xmlns:a16="http://schemas.microsoft.com/office/drawing/2014/main" id="{0FDD0536-6D46-E946-9F9C-A16696BF7EDB}"/>
              </a:ext>
            </a:extLst>
          </p:cNvPr>
          <p:cNvSpPr txBox="1"/>
          <p:nvPr/>
        </p:nvSpPr>
        <p:spPr>
          <a:xfrm>
            <a:off x="6875831" y="1806319"/>
            <a:ext cx="457200" cy="24622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23 %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3ECB5137-185E-6B77-1A1F-7F7ED84BB811}"/>
              </a:ext>
            </a:extLst>
          </p:cNvPr>
          <p:cNvSpPr txBox="1"/>
          <p:nvPr/>
        </p:nvSpPr>
        <p:spPr>
          <a:xfrm>
            <a:off x="5980207" y="1723674"/>
            <a:ext cx="457200" cy="24622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12 %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84" name="TextovéPole 83">
            <a:extLst>
              <a:ext uri="{FF2B5EF4-FFF2-40B4-BE49-F238E27FC236}">
                <a16:creationId xmlns:a16="http://schemas.microsoft.com/office/drawing/2014/main" id="{8AAEAFB6-3870-9C0F-11C4-1693CBB9A22B}"/>
              </a:ext>
            </a:extLst>
          </p:cNvPr>
          <p:cNvSpPr txBox="1"/>
          <p:nvPr/>
        </p:nvSpPr>
        <p:spPr>
          <a:xfrm>
            <a:off x="6647231" y="2490035"/>
            <a:ext cx="457200" cy="24622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34 %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4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7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Podíl návštěvníků jednotlivých turistických oblastí ZK z daného kraje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QX. Kraj bydliště.</a:t>
            </a:r>
            <a:endParaRPr lang="cs-CZ" sz="1000" dirty="0"/>
          </a:p>
        </p:txBody>
      </p:sp>
      <p:sp>
        <p:nvSpPr>
          <p:cNvPr id="107" name="TextovéPole 106">
            <a:extLst>
              <a:ext uri="{FF2B5EF4-FFF2-40B4-BE49-F238E27FC236}">
                <a16:creationId xmlns:a16="http://schemas.microsoft.com/office/drawing/2014/main" id="{75C64EBA-A77C-BD75-2726-A69BD77034E4}"/>
              </a:ext>
            </a:extLst>
          </p:cNvPr>
          <p:cNvSpPr txBox="1"/>
          <p:nvPr/>
        </p:nvSpPr>
        <p:spPr>
          <a:xfrm>
            <a:off x="308114" y="725336"/>
            <a:ext cx="47707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>
                <a:solidFill>
                  <a:srgbClr val="0070C0"/>
                </a:solidFill>
              </a:rPr>
              <a:t>Obyvatelé ZK </a:t>
            </a:r>
            <a:r>
              <a:rPr lang="cs-CZ" sz="1400" b="1" dirty="0"/>
              <a:t>tvoří </a:t>
            </a:r>
            <a:r>
              <a:rPr lang="cs-CZ" sz="1400" b="1" dirty="0">
                <a:solidFill>
                  <a:srgbClr val="0070C0"/>
                </a:solidFill>
              </a:rPr>
              <a:t>x%</a:t>
            </a:r>
            <a:r>
              <a:rPr lang="cs-CZ" sz="1400" b="1" dirty="0"/>
              <a:t> podíl v dané turistické oblasti ZK</a:t>
            </a:r>
            <a:endParaRPr lang="en-US" sz="1400" b="1" dirty="0"/>
          </a:p>
        </p:txBody>
      </p:sp>
      <p:sp>
        <p:nvSpPr>
          <p:cNvPr id="108" name="TextovéPole 107">
            <a:extLst>
              <a:ext uri="{FF2B5EF4-FFF2-40B4-BE49-F238E27FC236}">
                <a16:creationId xmlns:a16="http://schemas.microsoft.com/office/drawing/2014/main" id="{CCB7FFD3-23D9-B1C6-499D-2BFAAEF250C8}"/>
              </a:ext>
            </a:extLst>
          </p:cNvPr>
          <p:cNvSpPr txBox="1"/>
          <p:nvPr/>
        </p:nvSpPr>
        <p:spPr>
          <a:xfrm>
            <a:off x="311427" y="3243247"/>
            <a:ext cx="47707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>
                <a:solidFill>
                  <a:srgbClr val="C00000"/>
                </a:solidFill>
              </a:rPr>
              <a:t>Obyvatelé MSK</a:t>
            </a:r>
            <a:r>
              <a:rPr lang="cs-CZ" sz="1400" b="1" dirty="0"/>
              <a:t> tvoří </a:t>
            </a:r>
            <a:r>
              <a:rPr lang="cs-CZ" sz="1400" b="1" dirty="0">
                <a:solidFill>
                  <a:srgbClr val="C00000"/>
                </a:solidFill>
              </a:rPr>
              <a:t>x% </a:t>
            </a:r>
            <a:r>
              <a:rPr lang="cs-CZ" sz="1400" b="1" dirty="0"/>
              <a:t>podíl v dané turistické oblasti ZK</a:t>
            </a:r>
            <a:endParaRPr lang="en-US" sz="1400" b="1" dirty="0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71CDCA82-4E5B-D2C7-311E-E1082F084A59}"/>
              </a:ext>
            </a:extLst>
          </p:cNvPr>
          <p:cNvSpPr txBox="1"/>
          <p:nvPr/>
        </p:nvSpPr>
        <p:spPr>
          <a:xfrm>
            <a:off x="6342532" y="130970"/>
            <a:ext cx="2494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SKLADBA NÁVŠTĚVNÍKŮ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D184005-8428-A1CE-23D9-68D9E09E6B11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</p:spTree>
    <p:extLst>
      <p:ext uri="{BB962C8B-B14F-4D97-AF65-F5344CB8AC3E}">
        <p14:creationId xmlns:p14="http://schemas.microsoft.com/office/powerpoint/2010/main" val="309183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kupina 19">
            <a:extLst>
              <a:ext uri="{FF2B5EF4-FFF2-40B4-BE49-F238E27FC236}">
                <a16:creationId xmlns:a16="http://schemas.microsoft.com/office/drawing/2014/main" id="{871C3BAB-8F1C-2546-A790-E8E9E700D458}"/>
              </a:ext>
            </a:extLst>
          </p:cNvPr>
          <p:cNvGrpSpPr/>
          <p:nvPr/>
        </p:nvGrpSpPr>
        <p:grpSpPr>
          <a:xfrm>
            <a:off x="5024421" y="3312725"/>
            <a:ext cx="3857381" cy="2572487"/>
            <a:chOff x="4868704" y="739472"/>
            <a:chExt cx="3857381" cy="2572487"/>
          </a:xfrm>
        </p:grpSpPr>
        <p:pic>
          <p:nvPicPr>
            <p:cNvPr id="21" name="Obrázek 20">
              <a:extLst>
                <a:ext uri="{FF2B5EF4-FFF2-40B4-BE49-F238E27FC236}">
                  <a16:creationId xmlns:a16="http://schemas.microsoft.com/office/drawing/2014/main" id="{7B7770F7-0CB9-67A8-8FA4-7A370CE654B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26" name="Obdélník 25">
              <a:extLst>
                <a:ext uri="{FF2B5EF4-FFF2-40B4-BE49-F238E27FC236}">
                  <a16:creationId xmlns:a16="http://schemas.microsoft.com/office/drawing/2014/main" id="{C6A557B7-CC20-077E-A07B-1D9333ADAA22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9" name="Skupina 28">
            <a:extLst>
              <a:ext uri="{FF2B5EF4-FFF2-40B4-BE49-F238E27FC236}">
                <a16:creationId xmlns:a16="http://schemas.microsoft.com/office/drawing/2014/main" id="{EF33228B-1BC6-B325-D6FB-ED0A765DFE29}"/>
              </a:ext>
            </a:extLst>
          </p:cNvPr>
          <p:cNvGrpSpPr/>
          <p:nvPr/>
        </p:nvGrpSpPr>
        <p:grpSpPr>
          <a:xfrm>
            <a:off x="5024421" y="759050"/>
            <a:ext cx="3857381" cy="2572487"/>
            <a:chOff x="4868704" y="739472"/>
            <a:chExt cx="3857381" cy="2572487"/>
          </a:xfrm>
        </p:grpSpPr>
        <p:pic>
          <p:nvPicPr>
            <p:cNvPr id="30" name="Obrázek 29">
              <a:extLst>
                <a:ext uri="{FF2B5EF4-FFF2-40B4-BE49-F238E27FC236}">
                  <a16:creationId xmlns:a16="http://schemas.microsoft.com/office/drawing/2014/main" id="{CD74D589-80AE-D0EC-9795-1EF3B161D47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31" name="Obdélník 30">
              <a:extLst>
                <a:ext uri="{FF2B5EF4-FFF2-40B4-BE49-F238E27FC236}">
                  <a16:creationId xmlns:a16="http://schemas.microsoft.com/office/drawing/2014/main" id="{7329F79A-5C93-F3BE-DA48-099769CCF012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3" name="Přímá spojnice 2"/>
          <p:cNvCxnSpPr/>
          <p:nvPr/>
        </p:nvCxnSpPr>
        <p:spPr>
          <a:xfrm>
            <a:off x="2794958" y="5268334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8" name="Obrázek 87">
            <a:extLst>
              <a:ext uri="{FF2B5EF4-FFF2-40B4-BE49-F238E27FC236}">
                <a16:creationId xmlns:a16="http://schemas.microsoft.com/office/drawing/2014/main" id="{295AD807-49D6-144E-D7A7-9E42DE4AE4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15" y="3248456"/>
            <a:ext cx="4021087" cy="2844352"/>
          </a:xfrm>
          <a:prstGeom prst="rect">
            <a:avLst/>
          </a:prstGeom>
        </p:spPr>
      </p:pic>
      <p:cxnSp>
        <p:nvCxnSpPr>
          <p:cNvPr id="91" name="Přímá spojnice se šipkou 90">
            <a:extLst>
              <a:ext uri="{FF2B5EF4-FFF2-40B4-BE49-F238E27FC236}">
                <a16:creationId xmlns:a16="http://schemas.microsoft.com/office/drawing/2014/main" id="{65BE3E56-D799-97F7-7926-675E062A575C}"/>
              </a:ext>
            </a:extLst>
          </p:cNvPr>
          <p:cNvCxnSpPr>
            <a:cxnSpLocks/>
            <a:endCxn id="98" idx="1"/>
          </p:cNvCxnSpPr>
          <p:nvPr/>
        </p:nvCxnSpPr>
        <p:spPr>
          <a:xfrm flipV="1">
            <a:off x="3455914" y="4283965"/>
            <a:ext cx="2616904" cy="331260"/>
          </a:xfrm>
          <a:prstGeom prst="straightConnector1">
            <a:avLst/>
          </a:prstGeom>
          <a:ln w="31750">
            <a:solidFill>
              <a:schemeClr val="accent3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nice se šipkou 91">
            <a:extLst>
              <a:ext uri="{FF2B5EF4-FFF2-40B4-BE49-F238E27FC236}">
                <a16:creationId xmlns:a16="http://schemas.microsoft.com/office/drawing/2014/main" id="{E139F9DA-E6C1-DB2F-5F79-175EA6FB7F13}"/>
              </a:ext>
            </a:extLst>
          </p:cNvPr>
          <p:cNvCxnSpPr>
            <a:cxnSpLocks/>
            <a:endCxn id="99" idx="1"/>
          </p:cNvCxnSpPr>
          <p:nvPr/>
        </p:nvCxnSpPr>
        <p:spPr>
          <a:xfrm>
            <a:off x="3455914" y="4615225"/>
            <a:ext cx="3212349" cy="622545"/>
          </a:xfrm>
          <a:prstGeom prst="straightConnector1">
            <a:avLst/>
          </a:prstGeom>
          <a:ln w="31750">
            <a:solidFill>
              <a:schemeClr val="accent3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Přímá spojnice se šipkou 92">
            <a:extLst>
              <a:ext uri="{FF2B5EF4-FFF2-40B4-BE49-F238E27FC236}">
                <a16:creationId xmlns:a16="http://schemas.microsoft.com/office/drawing/2014/main" id="{FACE7727-3ED4-9EB3-7581-61CE40E1C765}"/>
              </a:ext>
            </a:extLst>
          </p:cNvPr>
          <p:cNvCxnSpPr>
            <a:cxnSpLocks/>
            <a:endCxn id="97" idx="1"/>
          </p:cNvCxnSpPr>
          <p:nvPr/>
        </p:nvCxnSpPr>
        <p:spPr>
          <a:xfrm flipV="1">
            <a:off x="3455914" y="4465821"/>
            <a:ext cx="3397639" cy="149404"/>
          </a:xfrm>
          <a:prstGeom prst="straightConnector1">
            <a:avLst/>
          </a:prstGeom>
          <a:ln w="31750">
            <a:solidFill>
              <a:schemeClr val="accent3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Přímá spojnice se šipkou 93">
            <a:extLst>
              <a:ext uri="{FF2B5EF4-FFF2-40B4-BE49-F238E27FC236}">
                <a16:creationId xmlns:a16="http://schemas.microsoft.com/office/drawing/2014/main" id="{268080D6-B223-D888-8083-5482332DE098}"/>
              </a:ext>
            </a:extLst>
          </p:cNvPr>
          <p:cNvCxnSpPr>
            <a:cxnSpLocks/>
            <a:endCxn id="96" idx="1"/>
          </p:cNvCxnSpPr>
          <p:nvPr/>
        </p:nvCxnSpPr>
        <p:spPr>
          <a:xfrm flipV="1">
            <a:off x="3523376" y="3860258"/>
            <a:ext cx="3964102" cy="771949"/>
          </a:xfrm>
          <a:prstGeom prst="straightConnector1">
            <a:avLst/>
          </a:prstGeom>
          <a:ln w="31750">
            <a:solidFill>
              <a:schemeClr val="accent3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ovéPole 95">
            <a:extLst>
              <a:ext uri="{FF2B5EF4-FFF2-40B4-BE49-F238E27FC236}">
                <a16:creationId xmlns:a16="http://schemas.microsoft.com/office/drawing/2014/main" id="{C93FC976-0E81-5EF2-8DE6-FA2BA538A2B9}"/>
              </a:ext>
            </a:extLst>
          </p:cNvPr>
          <p:cNvSpPr txBox="1"/>
          <p:nvPr/>
        </p:nvSpPr>
        <p:spPr>
          <a:xfrm>
            <a:off x="7487478" y="3737147"/>
            <a:ext cx="457200" cy="24622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16 %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97" name="TextovéPole 96">
            <a:extLst>
              <a:ext uri="{FF2B5EF4-FFF2-40B4-BE49-F238E27FC236}">
                <a16:creationId xmlns:a16="http://schemas.microsoft.com/office/drawing/2014/main" id="{579DBC53-9824-B0E3-027B-E2EDA6C882AB}"/>
              </a:ext>
            </a:extLst>
          </p:cNvPr>
          <p:cNvSpPr txBox="1"/>
          <p:nvPr/>
        </p:nvSpPr>
        <p:spPr>
          <a:xfrm>
            <a:off x="6853553" y="4342710"/>
            <a:ext cx="457200" cy="24622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14 %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98" name="TextovéPole 97">
            <a:extLst>
              <a:ext uri="{FF2B5EF4-FFF2-40B4-BE49-F238E27FC236}">
                <a16:creationId xmlns:a16="http://schemas.microsoft.com/office/drawing/2014/main" id="{C17B1548-8D30-5EBA-2EE6-8B54752FFC7B}"/>
              </a:ext>
            </a:extLst>
          </p:cNvPr>
          <p:cNvSpPr txBox="1"/>
          <p:nvPr/>
        </p:nvSpPr>
        <p:spPr>
          <a:xfrm>
            <a:off x="6072818" y="4160854"/>
            <a:ext cx="457200" cy="24622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11 %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99" name="TextovéPole 98">
            <a:extLst>
              <a:ext uri="{FF2B5EF4-FFF2-40B4-BE49-F238E27FC236}">
                <a16:creationId xmlns:a16="http://schemas.microsoft.com/office/drawing/2014/main" id="{CE9631C4-A72F-3129-71EE-FC9E9EE0DEB4}"/>
              </a:ext>
            </a:extLst>
          </p:cNvPr>
          <p:cNvSpPr txBox="1"/>
          <p:nvPr/>
        </p:nvSpPr>
        <p:spPr>
          <a:xfrm>
            <a:off x="6668263" y="5114659"/>
            <a:ext cx="457200" cy="24622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6 %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4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8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Podíl návštěvníků jednotlivých turistických oblastí ZK z daného kraje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33DCD62D-20A1-0711-B274-08B9BB8857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15" y="654345"/>
            <a:ext cx="4021087" cy="2844352"/>
          </a:xfrm>
          <a:prstGeom prst="rect">
            <a:avLst/>
          </a:prstGeom>
        </p:spPr>
      </p:pic>
      <p:cxnSp>
        <p:nvCxnSpPr>
          <p:cNvPr id="13" name="Přímá spojnice se šipkou 12">
            <a:extLst>
              <a:ext uri="{FF2B5EF4-FFF2-40B4-BE49-F238E27FC236}">
                <a16:creationId xmlns:a16="http://schemas.microsoft.com/office/drawing/2014/main" id="{3027EB67-48B3-729D-4C69-B079D9DEA7EF}"/>
              </a:ext>
            </a:extLst>
          </p:cNvPr>
          <p:cNvCxnSpPr>
            <a:cxnSpLocks/>
            <a:endCxn id="24" idx="1"/>
          </p:cNvCxnSpPr>
          <p:nvPr/>
        </p:nvCxnSpPr>
        <p:spPr>
          <a:xfrm>
            <a:off x="3250096" y="2569316"/>
            <a:ext cx="3522683" cy="73003"/>
          </a:xfrm>
          <a:prstGeom prst="straightConnector1">
            <a:avLst/>
          </a:prstGeom>
          <a:ln w="31750">
            <a:solidFill>
              <a:srgbClr val="82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BE73DC63-278C-AB16-8B57-246BAB7E56D9}"/>
              </a:ext>
            </a:extLst>
          </p:cNvPr>
          <p:cNvCxnSpPr>
            <a:cxnSpLocks/>
            <a:endCxn id="18" idx="1"/>
          </p:cNvCxnSpPr>
          <p:nvPr/>
        </p:nvCxnSpPr>
        <p:spPr>
          <a:xfrm flipV="1">
            <a:off x="3260852" y="2015485"/>
            <a:ext cx="3666211" cy="538352"/>
          </a:xfrm>
          <a:prstGeom prst="straightConnector1">
            <a:avLst/>
          </a:prstGeom>
          <a:ln w="31750">
            <a:solidFill>
              <a:srgbClr val="82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C1F5D057-3A09-2A70-9531-71A4A12F60B4}"/>
              </a:ext>
            </a:extLst>
          </p:cNvPr>
          <p:cNvCxnSpPr>
            <a:cxnSpLocks/>
            <a:endCxn id="17" idx="1"/>
          </p:cNvCxnSpPr>
          <p:nvPr/>
        </p:nvCxnSpPr>
        <p:spPr>
          <a:xfrm flipV="1">
            <a:off x="3250096" y="1242430"/>
            <a:ext cx="4339604" cy="1326886"/>
          </a:xfrm>
          <a:prstGeom prst="straightConnector1">
            <a:avLst/>
          </a:prstGeom>
          <a:ln w="31750">
            <a:solidFill>
              <a:srgbClr val="82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6213F734-A24A-1BCF-44C8-258DB1047FBE}"/>
              </a:ext>
            </a:extLst>
          </p:cNvPr>
          <p:cNvSpPr txBox="1"/>
          <p:nvPr/>
        </p:nvSpPr>
        <p:spPr>
          <a:xfrm>
            <a:off x="7589700" y="1119319"/>
            <a:ext cx="457200" cy="246221"/>
          </a:xfrm>
          <a:prstGeom prst="rect">
            <a:avLst/>
          </a:prstGeom>
          <a:solidFill>
            <a:srgbClr val="82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18 %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C3253BB8-33CE-E821-13DD-C21B3D5D4D1E}"/>
              </a:ext>
            </a:extLst>
          </p:cNvPr>
          <p:cNvSpPr txBox="1"/>
          <p:nvPr/>
        </p:nvSpPr>
        <p:spPr>
          <a:xfrm>
            <a:off x="6927063" y="1892374"/>
            <a:ext cx="457200" cy="246221"/>
          </a:xfrm>
          <a:prstGeom prst="rect">
            <a:avLst/>
          </a:prstGeom>
          <a:solidFill>
            <a:srgbClr val="82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26 %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5C0EACA8-6B50-1B0F-A7B1-6ADB2EFCFB40}"/>
              </a:ext>
            </a:extLst>
          </p:cNvPr>
          <p:cNvSpPr txBox="1"/>
          <p:nvPr/>
        </p:nvSpPr>
        <p:spPr>
          <a:xfrm>
            <a:off x="6086641" y="1699651"/>
            <a:ext cx="457200" cy="246221"/>
          </a:xfrm>
          <a:prstGeom prst="rect">
            <a:avLst/>
          </a:prstGeom>
          <a:solidFill>
            <a:srgbClr val="82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15 %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DC0578A6-EE3F-943E-9ABF-284F6C62EF05}"/>
              </a:ext>
            </a:extLst>
          </p:cNvPr>
          <p:cNvSpPr txBox="1"/>
          <p:nvPr/>
        </p:nvSpPr>
        <p:spPr>
          <a:xfrm>
            <a:off x="6772779" y="2519208"/>
            <a:ext cx="457200" cy="246221"/>
          </a:xfrm>
          <a:prstGeom prst="rect">
            <a:avLst/>
          </a:prstGeom>
          <a:solidFill>
            <a:srgbClr val="82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42 %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AB9D0E3E-A8A0-F647-A855-FBA9E3B12292}"/>
              </a:ext>
            </a:extLst>
          </p:cNvPr>
          <p:cNvSpPr txBox="1"/>
          <p:nvPr/>
        </p:nvSpPr>
        <p:spPr>
          <a:xfrm>
            <a:off x="311427" y="718710"/>
            <a:ext cx="47707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>
                <a:solidFill>
                  <a:srgbClr val="820000"/>
                </a:solidFill>
              </a:rPr>
              <a:t>Jihomoravané</a:t>
            </a:r>
            <a:r>
              <a:rPr lang="cs-CZ" sz="1400" b="1" dirty="0"/>
              <a:t> tvoří </a:t>
            </a:r>
            <a:r>
              <a:rPr lang="cs-CZ" sz="1400" b="1" dirty="0">
                <a:solidFill>
                  <a:srgbClr val="820000"/>
                </a:solidFill>
              </a:rPr>
              <a:t>x%</a:t>
            </a:r>
            <a:r>
              <a:rPr lang="cs-CZ" sz="1400" b="1" dirty="0"/>
              <a:t> podíl v dané turistické oblasti ZK</a:t>
            </a:r>
            <a:endParaRPr lang="en-US" sz="1400" b="1" dirty="0"/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9FEAA2D1-D31E-73AF-3158-E3E5AD3AEF7B}"/>
              </a:ext>
            </a:extLst>
          </p:cNvPr>
          <p:cNvSpPr txBox="1"/>
          <p:nvPr/>
        </p:nvSpPr>
        <p:spPr>
          <a:xfrm>
            <a:off x="311427" y="3243247"/>
            <a:ext cx="4770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>
                <a:solidFill>
                  <a:schemeClr val="accent3">
                    <a:lumMod val="75000"/>
                  </a:schemeClr>
                </a:solidFill>
              </a:rPr>
              <a:t>Obyvatelé Olomouckého kraje</a:t>
            </a:r>
            <a:r>
              <a:rPr lang="cs-CZ" sz="1400" b="1" dirty="0"/>
              <a:t> tvoří </a:t>
            </a:r>
            <a:r>
              <a:rPr lang="cs-CZ" sz="1400" b="1" dirty="0">
                <a:solidFill>
                  <a:schemeClr val="accent3">
                    <a:lumMod val="75000"/>
                  </a:schemeClr>
                </a:solidFill>
              </a:rPr>
              <a:t>x%</a:t>
            </a:r>
            <a:r>
              <a:rPr lang="cs-CZ" sz="1400" b="1" dirty="0"/>
              <a:t> podíl v dané turistické oblasti ZK</a:t>
            </a:r>
            <a:endParaRPr lang="en-US" sz="1400" b="1" dirty="0"/>
          </a:p>
        </p:txBody>
      </p:sp>
      <p:cxnSp>
        <p:nvCxnSpPr>
          <p:cNvPr id="27" name="Přímá spojnice se šipkou 26">
            <a:extLst>
              <a:ext uri="{FF2B5EF4-FFF2-40B4-BE49-F238E27FC236}">
                <a16:creationId xmlns:a16="http://schemas.microsoft.com/office/drawing/2014/main" id="{65477F64-71C1-81CA-AC7D-D275A7B66FF1}"/>
              </a:ext>
            </a:extLst>
          </p:cNvPr>
          <p:cNvCxnSpPr>
            <a:cxnSpLocks/>
            <a:endCxn id="19" idx="1"/>
          </p:cNvCxnSpPr>
          <p:nvPr/>
        </p:nvCxnSpPr>
        <p:spPr>
          <a:xfrm flipV="1">
            <a:off x="3250096" y="1822762"/>
            <a:ext cx="2836545" cy="721107"/>
          </a:xfrm>
          <a:prstGeom prst="straightConnector1">
            <a:avLst/>
          </a:prstGeom>
          <a:ln w="31750">
            <a:solidFill>
              <a:srgbClr val="82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QX. Kraj bydliště.</a:t>
            </a:r>
            <a:endParaRPr lang="cs-CZ" sz="1000" dirty="0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B05A9956-7C5A-D72B-03AD-530EA5AFC141}"/>
              </a:ext>
            </a:extLst>
          </p:cNvPr>
          <p:cNvSpPr txBox="1"/>
          <p:nvPr/>
        </p:nvSpPr>
        <p:spPr>
          <a:xfrm>
            <a:off x="6342532" y="130970"/>
            <a:ext cx="2494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SKLADBA NÁVŠTĚVNÍKŮ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17CEFA33-ACCB-6034-0B90-78F09CFF547F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</p:spTree>
    <p:extLst>
      <p:ext uri="{BB962C8B-B14F-4D97-AF65-F5344CB8AC3E}">
        <p14:creationId xmlns:p14="http://schemas.microsoft.com/office/powerpoint/2010/main" val="281076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1AE3AE1A-8BEE-D0A3-2F7E-BBD66BC9EF11}"/>
              </a:ext>
            </a:extLst>
          </p:cNvPr>
          <p:cNvGrpSpPr/>
          <p:nvPr/>
        </p:nvGrpSpPr>
        <p:grpSpPr>
          <a:xfrm>
            <a:off x="5024421" y="3312725"/>
            <a:ext cx="3857381" cy="2572487"/>
            <a:chOff x="4868704" y="739472"/>
            <a:chExt cx="3857381" cy="2572487"/>
          </a:xfrm>
        </p:grpSpPr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8CD31CC4-306B-0400-22CF-414637BCCE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12" name="Obdélník 11">
              <a:extLst>
                <a:ext uri="{FF2B5EF4-FFF2-40B4-BE49-F238E27FC236}">
                  <a16:creationId xmlns:a16="http://schemas.microsoft.com/office/drawing/2014/main" id="{9492F71D-C816-A223-EE5D-80FB010A027E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689B3334-C3D4-0DBF-5BE6-772F6791FAE4}"/>
              </a:ext>
            </a:extLst>
          </p:cNvPr>
          <p:cNvGrpSpPr/>
          <p:nvPr/>
        </p:nvGrpSpPr>
        <p:grpSpPr>
          <a:xfrm>
            <a:off x="5024421" y="759050"/>
            <a:ext cx="3857381" cy="2572487"/>
            <a:chOff x="4868704" y="739472"/>
            <a:chExt cx="3857381" cy="2572487"/>
          </a:xfrm>
        </p:grpSpPr>
        <p:pic>
          <p:nvPicPr>
            <p:cNvPr id="14" name="Obrázek 13">
              <a:extLst>
                <a:ext uri="{FF2B5EF4-FFF2-40B4-BE49-F238E27FC236}">
                  <a16:creationId xmlns:a16="http://schemas.microsoft.com/office/drawing/2014/main" id="{2C60A45F-0470-2E97-5142-3F9460E557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15" name="Obdélník 14">
              <a:extLst>
                <a:ext uri="{FF2B5EF4-FFF2-40B4-BE49-F238E27FC236}">
                  <a16:creationId xmlns:a16="http://schemas.microsoft.com/office/drawing/2014/main" id="{33541666-8877-CE53-9C51-34F483960279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21" name="Obrázek 20">
            <a:extLst>
              <a:ext uri="{FF2B5EF4-FFF2-40B4-BE49-F238E27FC236}">
                <a16:creationId xmlns:a16="http://schemas.microsoft.com/office/drawing/2014/main" id="{690B0B6A-A173-A64C-2405-D5A805CB6F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202" y="648982"/>
            <a:ext cx="4021087" cy="2844352"/>
          </a:xfrm>
          <a:prstGeom prst="rect">
            <a:avLst/>
          </a:prstGeom>
        </p:spPr>
      </p:pic>
      <p:cxnSp>
        <p:nvCxnSpPr>
          <p:cNvPr id="62" name="Přímá spojnice se šipkou 61">
            <a:extLst>
              <a:ext uri="{FF2B5EF4-FFF2-40B4-BE49-F238E27FC236}">
                <a16:creationId xmlns:a16="http://schemas.microsoft.com/office/drawing/2014/main" id="{7F6B7202-97A0-7B09-397C-FEDF2E6077D5}"/>
              </a:ext>
            </a:extLst>
          </p:cNvPr>
          <p:cNvCxnSpPr>
            <a:cxnSpLocks/>
            <a:endCxn id="83" idx="1"/>
          </p:cNvCxnSpPr>
          <p:nvPr/>
        </p:nvCxnSpPr>
        <p:spPr>
          <a:xfrm flipV="1">
            <a:off x="2004390" y="1653361"/>
            <a:ext cx="4140897" cy="151666"/>
          </a:xfrm>
          <a:prstGeom prst="straightConnector1">
            <a:avLst/>
          </a:prstGeom>
          <a:ln w="317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se šipkou 64">
            <a:extLst>
              <a:ext uri="{FF2B5EF4-FFF2-40B4-BE49-F238E27FC236}">
                <a16:creationId xmlns:a16="http://schemas.microsoft.com/office/drawing/2014/main" id="{B92A704C-61E4-BED8-5124-B1575BF14366}"/>
              </a:ext>
            </a:extLst>
          </p:cNvPr>
          <p:cNvCxnSpPr>
            <a:cxnSpLocks/>
            <a:endCxn id="84" idx="1"/>
          </p:cNvCxnSpPr>
          <p:nvPr/>
        </p:nvCxnSpPr>
        <p:spPr>
          <a:xfrm>
            <a:off x="2004390" y="1805027"/>
            <a:ext cx="4757279" cy="858234"/>
          </a:xfrm>
          <a:prstGeom prst="straightConnector1">
            <a:avLst/>
          </a:prstGeom>
          <a:ln w="317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se šipkou 68">
            <a:extLst>
              <a:ext uri="{FF2B5EF4-FFF2-40B4-BE49-F238E27FC236}">
                <a16:creationId xmlns:a16="http://schemas.microsoft.com/office/drawing/2014/main" id="{3AD1510E-F6D7-8ED4-B7BD-7F8D4DE9D0BE}"/>
              </a:ext>
            </a:extLst>
          </p:cNvPr>
          <p:cNvCxnSpPr>
            <a:cxnSpLocks/>
            <a:endCxn id="82" idx="1"/>
          </p:cNvCxnSpPr>
          <p:nvPr/>
        </p:nvCxnSpPr>
        <p:spPr>
          <a:xfrm>
            <a:off x="2004390" y="1805027"/>
            <a:ext cx="5009811" cy="307045"/>
          </a:xfrm>
          <a:prstGeom prst="straightConnector1">
            <a:avLst/>
          </a:prstGeom>
          <a:ln w="317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se šipkou 71">
            <a:extLst>
              <a:ext uri="{FF2B5EF4-FFF2-40B4-BE49-F238E27FC236}">
                <a16:creationId xmlns:a16="http://schemas.microsoft.com/office/drawing/2014/main" id="{82C14A69-2A0B-2680-D378-D69FD36574AA}"/>
              </a:ext>
            </a:extLst>
          </p:cNvPr>
          <p:cNvCxnSpPr>
            <a:cxnSpLocks/>
            <a:endCxn id="81" idx="1"/>
          </p:cNvCxnSpPr>
          <p:nvPr/>
        </p:nvCxnSpPr>
        <p:spPr>
          <a:xfrm flipV="1">
            <a:off x="2004390" y="1252102"/>
            <a:ext cx="5688188" cy="567181"/>
          </a:xfrm>
          <a:prstGeom prst="straightConnector1">
            <a:avLst/>
          </a:prstGeom>
          <a:ln w="317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ovéPole 80">
            <a:extLst>
              <a:ext uri="{FF2B5EF4-FFF2-40B4-BE49-F238E27FC236}">
                <a16:creationId xmlns:a16="http://schemas.microsoft.com/office/drawing/2014/main" id="{2E4CF76B-2D0C-C83A-6A98-B1372563AF9E}"/>
              </a:ext>
            </a:extLst>
          </p:cNvPr>
          <p:cNvSpPr txBox="1"/>
          <p:nvPr/>
        </p:nvSpPr>
        <p:spPr>
          <a:xfrm>
            <a:off x="7692578" y="1128991"/>
            <a:ext cx="457200" cy="24622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6 %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82" name="TextovéPole 81">
            <a:extLst>
              <a:ext uri="{FF2B5EF4-FFF2-40B4-BE49-F238E27FC236}">
                <a16:creationId xmlns:a16="http://schemas.microsoft.com/office/drawing/2014/main" id="{0FDD0536-6D46-E946-9F9C-A16696BF7EDB}"/>
              </a:ext>
            </a:extLst>
          </p:cNvPr>
          <p:cNvSpPr txBox="1"/>
          <p:nvPr/>
        </p:nvSpPr>
        <p:spPr>
          <a:xfrm>
            <a:off x="7014201" y="1988961"/>
            <a:ext cx="457200" cy="24622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7 %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3ECB5137-185E-6B77-1A1F-7F7ED84BB811}"/>
              </a:ext>
            </a:extLst>
          </p:cNvPr>
          <p:cNvSpPr txBox="1"/>
          <p:nvPr/>
        </p:nvSpPr>
        <p:spPr>
          <a:xfrm>
            <a:off x="6145287" y="1530250"/>
            <a:ext cx="457200" cy="24622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21 %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84" name="TextovéPole 83">
            <a:extLst>
              <a:ext uri="{FF2B5EF4-FFF2-40B4-BE49-F238E27FC236}">
                <a16:creationId xmlns:a16="http://schemas.microsoft.com/office/drawing/2014/main" id="{8AAEAFB6-3870-9C0F-11C4-1693CBB9A22B}"/>
              </a:ext>
            </a:extLst>
          </p:cNvPr>
          <p:cNvSpPr txBox="1"/>
          <p:nvPr/>
        </p:nvSpPr>
        <p:spPr>
          <a:xfrm>
            <a:off x="6761669" y="2540150"/>
            <a:ext cx="457200" cy="24622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3 %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4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9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Podíl návštěvníků jednotlivých turistických oblastí ZK z daného kraje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QX. Kraj bydliště.</a:t>
            </a:r>
            <a:endParaRPr lang="cs-CZ" sz="1000" dirty="0"/>
          </a:p>
        </p:txBody>
      </p:sp>
      <p:pic>
        <p:nvPicPr>
          <p:cNvPr id="24" name="Obrázek 23">
            <a:extLst>
              <a:ext uri="{FF2B5EF4-FFF2-40B4-BE49-F238E27FC236}">
                <a16:creationId xmlns:a16="http://schemas.microsoft.com/office/drawing/2014/main" id="{780078C6-D0FB-EEE4-7C3B-246642865E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90" y="3097317"/>
            <a:ext cx="4021087" cy="2844352"/>
          </a:xfrm>
          <a:prstGeom prst="rect">
            <a:avLst/>
          </a:prstGeom>
        </p:spPr>
      </p:pic>
      <p:cxnSp>
        <p:nvCxnSpPr>
          <p:cNvPr id="27" name="Přímá spojnice se šipkou 26">
            <a:extLst>
              <a:ext uri="{FF2B5EF4-FFF2-40B4-BE49-F238E27FC236}">
                <a16:creationId xmlns:a16="http://schemas.microsoft.com/office/drawing/2014/main" id="{4296DF86-AC65-D1AC-9A2D-854A73B5060F}"/>
              </a:ext>
            </a:extLst>
          </p:cNvPr>
          <p:cNvCxnSpPr>
            <a:cxnSpLocks/>
          </p:cNvCxnSpPr>
          <p:nvPr/>
        </p:nvCxnSpPr>
        <p:spPr>
          <a:xfrm flipV="1">
            <a:off x="2259496" y="4262778"/>
            <a:ext cx="3927477" cy="523"/>
          </a:xfrm>
          <a:prstGeom prst="straightConnector1">
            <a:avLst/>
          </a:prstGeom>
          <a:ln w="317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>
            <a:extLst>
              <a:ext uri="{FF2B5EF4-FFF2-40B4-BE49-F238E27FC236}">
                <a16:creationId xmlns:a16="http://schemas.microsoft.com/office/drawing/2014/main" id="{1C31A2DA-C374-56D8-DE0C-2DDEC1D629D9}"/>
              </a:ext>
            </a:extLst>
          </p:cNvPr>
          <p:cNvCxnSpPr>
            <a:cxnSpLocks/>
            <a:endCxn id="36" idx="1"/>
          </p:cNvCxnSpPr>
          <p:nvPr/>
        </p:nvCxnSpPr>
        <p:spPr>
          <a:xfrm>
            <a:off x="2269435" y="4253362"/>
            <a:ext cx="4343953" cy="945698"/>
          </a:xfrm>
          <a:prstGeom prst="straightConnector1">
            <a:avLst/>
          </a:prstGeom>
          <a:ln w="317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>
            <a:extLst>
              <a:ext uri="{FF2B5EF4-FFF2-40B4-BE49-F238E27FC236}">
                <a16:creationId xmlns:a16="http://schemas.microsoft.com/office/drawing/2014/main" id="{2A704B5E-01AE-C39A-4C2D-C99820CAB985}"/>
              </a:ext>
            </a:extLst>
          </p:cNvPr>
          <p:cNvCxnSpPr>
            <a:cxnSpLocks/>
            <a:endCxn id="34" idx="1"/>
          </p:cNvCxnSpPr>
          <p:nvPr/>
        </p:nvCxnSpPr>
        <p:spPr>
          <a:xfrm>
            <a:off x="2269435" y="4253362"/>
            <a:ext cx="4720834" cy="258006"/>
          </a:xfrm>
          <a:prstGeom prst="straightConnector1">
            <a:avLst/>
          </a:prstGeom>
          <a:ln w="317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>
            <a:extLst>
              <a:ext uri="{FF2B5EF4-FFF2-40B4-BE49-F238E27FC236}">
                <a16:creationId xmlns:a16="http://schemas.microsoft.com/office/drawing/2014/main" id="{74A4BCC5-3985-C85C-1A07-226038F56DA0}"/>
              </a:ext>
            </a:extLst>
          </p:cNvPr>
          <p:cNvCxnSpPr>
            <a:cxnSpLocks/>
            <a:endCxn id="33" idx="1"/>
          </p:cNvCxnSpPr>
          <p:nvPr/>
        </p:nvCxnSpPr>
        <p:spPr>
          <a:xfrm flipV="1">
            <a:off x="2357306" y="3816514"/>
            <a:ext cx="5402801" cy="430167"/>
          </a:xfrm>
          <a:prstGeom prst="straightConnector1">
            <a:avLst/>
          </a:prstGeom>
          <a:ln w="317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286AFAF8-AB56-A8DB-FEDA-7107782D536E}"/>
              </a:ext>
            </a:extLst>
          </p:cNvPr>
          <p:cNvSpPr txBox="1"/>
          <p:nvPr/>
        </p:nvSpPr>
        <p:spPr>
          <a:xfrm>
            <a:off x="7760107" y="3693403"/>
            <a:ext cx="457200" cy="246221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7 %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D81E4D17-4EC1-E6BE-F99C-201972846E67}"/>
              </a:ext>
            </a:extLst>
          </p:cNvPr>
          <p:cNvSpPr txBox="1"/>
          <p:nvPr/>
        </p:nvSpPr>
        <p:spPr>
          <a:xfrm>
            <a:off x="6990269" y="4388257"/>
            <a:ext cx="457200" cy="246221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6 %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6F46E4A9-8EDD-9FE2-7FB6-D27AA1764EC5}"/>
              </a:ext>
            </a:extLst>
          </p:cNvPr>
          <p:cNvSpPr txBox="1"/>
          <p:nvPr/>
        </p:nvSpPr>
        <p:spPr>
          <a:xfrm>
            <a:off x="6186973" y="4123031"/>
            <a:ext cx="457200" cy="246221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7 %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B21370F4-6AF5-85A9-6641-F91BFE726740}"/>
              </a:ext>
            </a:extLst>
          </p:cNvPr>
          <p:cNvSpPr txBox="1"/>
          <p:nvPr/>
        </p:nvSpPr>
        <p:spPr>
          <a:xfrm>
            <a:off x="6613388" y="5075949"/>
            <a:ext cx="457200" cy="246221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bg1"/>
                </a:solidFill>
              </a:rPr>
              <a:t>2 %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5E5244E3-79C3-AA1E-76E0-624DB339FB5D}"/>
              </a:ext>
            </a:extLst>
          </p:cNvPr>
          <p:cNvSpPr txBox="1"/>
          <p:nvPr/>
        </p:nvSpPr>
        <p:spPr>
          <a:xfrm>
            <a:off x="304800" y="735275"/>
            <a:ext cx="47707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>
                <a:solidFill>
                  <a:schemeClr val="accent6">
                    <a:lumMod val="75000"/>
                  </a:schemeClr>
                </a:solidFill>
              </a:rPr>
              <a:t>Pražané</a:t>
            </a:r>
            <a:r>
              <a:rPr lang="cs-CZ" sz="1400" b="1" dirty="0"/>
              <a:t> tvoří </a:t>
            </a:r>
            <a:r>
              <a:rPr lang="cs-CZ" sz="1400" b="1" dirty="0">
                <a:solidFill>
                  <a:schemeClr val="accent6">
                    <a:lumMod val="75000"/>
                  </a:schemeClr>
                </a:solidFill>
              </a:rPr>
              <a:t>x%</a:t>
            </a:r>
            <a:r>
              <a:rPr lang="cs-CZ" sz="1400" b="1" dirty="0"/>
              <a:t> podíl v dané turistické oblasti ZK</a:t>
            </a:r>
            <a:endParaRPr lang="en-US" sz="1400" b="1" dirty="0"/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720A1CA4-9E0A-4AE3-13CD-33C6279ECD26}"/>
              </a:ext>
            </a:extLst>
          </p:cNvPr>
          <p:cNvSpPr txBox="1"/>
          <p:nvPr/>
        </p:nvSpPr>
        <p:spPr>
          <a:xfrm>
            <a:off x="311429" y="3233307"/>
            <a:ext cx="47707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>
                <a:solidFill>
                  <a:srgbClr val="7030A0"/>
                </a:solidFill>
              </a:rPr>
              <a:t>Středočeš</a:t>
            </a:r>
            <a:r>
              <a:rPr lang="cs-CZ" sz="1400" b="1" dirty="0"/>
              <a:t>i tvoří </a:t>
            </a:r>
            <a:r>
              <a:rPr lang="cs-CZ" sz="1400" b="1" dirty="0">
                <a:solidFill>
                  <a:srgbClr val="7030A0"/>
                </a:solidFill>
              </a:rPr>
              <a:t>x%</a:t>
            </a:r>
            <a:r>
              <a:rPr lang="cs-CZ" sz="1400" b="1" dirty="0"/>
              <a:t> podíl v dané turistické oblasti ZK</a:t>
            </a:r>
            <a:endParaRPr lang="en-US" sz="1400" b="1" dirty="0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F867A3AB-4304-52A7-8CD4-2F94C53162FA}"/>
              </a:ext>
            </a:extLst>
          </p:cNvPr>
          <p:cNvSpPr txBox="1"/>
          <p:nvPr/>
        </p:nvSpPr>
        <p:spPr>
          <a:xfrm>
            <a:off x="6342532" y="130970"/>
            <a:ext cx="2494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SKLADBA NÁVŠTĚVNÍKŮ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EAD056B-485F-FDB6-3210-6484E28D6D78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</p:spTree>
    <p:extLst>
      <p:ext uri="{BB962C8B-B14F-4D97-AF65-F5344CB8AC3E}">
        <p14:creationId xmlns:p14="http://schemas.microsoft.com/office/powerpoint/2010/main" val="196196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Skupina 14">
            <a:extLst>
              <a:ext uri="{FF2B5EF4-FFF2-40B4-BE49-F238E27FC236}">
                <a16:creationId xmlns:a16="http://schemas.microsoft.com/office/drawing/2014/main" id="{32FC1EC1-3AB8-CFB0-5045-430170C52E35}"/>
              </a:ext>
            </a:extLst>
          </p:cNvPr>
          <p:cNvGrpSpPr/>
          <p:nvPr/>
        </p:nvGrpSpPr>
        <p:grpSpPr>
          <a:xfrm>
            <a:off x="5024421" y="759050"/>
            <a:ext cx="3857381" cy="2572487"/>
            <a:chOff x="4868704" y="739472"/>
            <a:chExt cx="3857381" cy="2572487"/>
          </a:xfrm>
        </p:grpSpPr>
        <p:pic>
          <p:nvPicPr>
            <p:cNvPr id="16" name="Obrázek 15">
              <a:extLst>
                <a:ext uri="{FF2B5EF4-FFF2-40B4-BE49-F238E27FC236}">
                  <a16:creationId xmlns:a16="http://schemas.microsoft.com/office/drawing/2014/main" id="{7508B565-B4B8-2C81-F862-D702453882D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17" name="Obdélník 16">
              <a:extLst>
                <a:ext uri="{FF2B5EF4-FFF2-40B4-BE49-F238E27FC236}">
                  <a16:creationId xmlns:a16="http://schemas.microsoft.com/office/drawing/2014/main" id="{01D70BD1-3D67-78FD-B0AB-C6BBEAC64DD2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21" name="Obrázek 20">
            <a:extLst>
              <a:ext uri="{FF2B5EF4-FFF2-40B4-BE49-F238E27FC236}">
                <a16:creationId xmlns:a16="http://schemas.microsoft.com/office/drawing/2014/main" id="{690B0B6A-A173-A64C-2405-D5A805CB6F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16" y="668860"/>
            <a:ext cx="4021087" cy="2844352"/>
          </a:xfrm>
          <a:prstGeom prst="rect">
            <a:avLst/>
          </a:prstGeom>
        </p:spPr>
      </p:pic>
      <p:cxnSp>
        <p:nvCxnSpPr>
          <p:cNvPr id="62" name="Přímá spojnice se šipkou 61">
            <a:extLst>
              <a:ext uri="{FF2B5EF4-FFF2-40B4-BE49-F238E27FC236}">
                <a16:creationId xmlns:a16="http://schemas.microsoft.com/office/drawing/2014/main" id="{7F6B7202-97A0-7B09-397C-FEDF2E6077D5}"/>
              </a:ext>
            </a:extLst>
          </p:cNvPr>
          <p:cNvCxnSpPr>
            <a:cxnSpLocks/>
            <a:endCxn id="83" idx="1"/>
          </p:cNvCxnSpPr>
          <p:nvPr/>
        </p:nvCxnSpPr>
        <p:spPr>
          <a:xfrm flipV="1">
            <a:off x="2693504" y="1744445"/>
            <a:ext cx="3345455" cy="559341"/>
          </a:xfrm>
          <a:prstGeom prst="straightConnector1">
            <a:avLst/>
          </a:prstGeom>
          <a:ln w="31750">
            <a:solidFill>
              <a:srgbClr val="FCA60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se šipkou 64">
            <a:extLst>
              <a:ext uri="{FF2B5EF4-FFF2-40B4-BE49-F238E27FC236}">
                <a16:creationId xmlns:a16="http://schemas.microsoft.com/office/drawing/2014/main" id="{B92A704C-61E4-BED8-5124-B1575BF14366}"/>
              </a:ext>
            </a:extLst>
          </p:cNvPr>
          <p:cNvCxnSpPr>
            <a:cxnSpLocks/>
            <a:endCxn id="84" idx="1"/>
          </p:cNvCxnSpPr>
          <p:nvPr/>
        </p:nvCxnSpPr>
        <p:spPr>
          <a:xfrm>
            <a:off x="2693504" y="2303786"/>
            <a:ext cx="3993583" cy="305409"/>
          </a:xfrm>
          <a:prstGeom prst="straightConnector1">
            <a:avLst/>
          </a:prstGeom>
          <a:ln w="31750">
            <a:solidFill>
              <a:srgbClr val="FCA60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se šipkou 68">
            <a:extLst>
              <a:ext uri="{FF2B5EF4-FFF2-40B4-BE49-F238E27FC236}">
                <a16:creationId xmlns:a16="http://schemas.microsoft.com/office/drawing/2014/main" id="{3AD1510E-F6D7-8ED4-B7BD-7F8D4DE9D0BE}"/>
              </a:ext>
            </a:extLst>
          </p:cNvPr>
          <p:cNvCxnSpPr>
            <a:cxnSpLocks/>
            <a:endCxn id="82" idx="1"/>
          </p:cNvCxnSpPr>
          <p:nvPr/>
        </p:nvCxnSpPr>
        <p:spPr>
          <a:xfrm flipV="1">
            <a:off x="2693504" y="1918199"/>
            <a:ext cx="4225844" cy="385587"/>
          </a:xfrm>
          <a:prstGeom prst="straightConnector1">
            <a:avLst/>
          </a:prstGeom>
          <a:ln w="31750">
            <a:solidFill>
              <a:srgbClr val="FCA60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se šipkou 71">
            <a:extLst>
              <a:ext uri="{FF2B5EF4-FFF2-40B4-BE49-F238E27FC236}">
                <a16:creationId xmlns:a16="http://schemas.microsoft.com/office/drawing/2014/main" id="{82C14A69-2A0B-2680-D378-D69FD36574AA}"/>
              </a:ext>
            </a:extLst>
          </p:cNvPr>
          <p:cNvCxnSpPr>
            <a:cxnSpLocks/>
            <a:endCxn id="81" idx="1"/>
          </p:cNvCxnSpPr>
          <p:nvPr/>
        </p:nvCxnSpPr>
        <p:spPr>
          <a:xfrm flipV="1">
            <a:off x="2693504" y="1259857"/>
            <a:ext cx="4955517" cy="1053897"/>
          </a:xfrm>
          <a:prstGeom prst="straightConnector1">
            <a:avLst/>
          </a:prstGeom>
          <a:ln w="31750">
            <a:solidFill>
              <a:srgbClr val="FCA60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ovéPole 80">
            <a:extLst>
              <a:ext uri="{FF2B5EF4-FFF2-40B4-BE49-F238E27FC236}">
                <a16:creationId xmlns:a16="http://schemas.microsoft.com/office/drawing/2014/main" id="{2E4CF76B-2D0C-C83A-6A98-B1372563AF9E}"/>
              </a:ext>
            </a:extLst>
          </p:cNvPr>
          <p:cNvSpPr txBox="1"/>
          <p:nvPr/>
        </p:nvSpPr>
        <p:spPr>
          <a:xfrm>
            <a:off x="7649021" y="1136746"/>
            <a:ext cx="457200" cy="24622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4 %</a:t>
            </a:r>
            <a:endParaRPr lang="en-US" sz="1000" b="1" dirty="0"/>
          </a:p>
        </p:txBody>
      </p:sp>
      <p:sp>
        <p:nvSpPr>
          <p:cNvPr id="82" name="TextovéPole 81">
            <a:extLst>
              <a:ext uri="{FF2B5EF4-FFF2-40B4-BE49-F238E27FC236}">
                <a16:creationId xmlns:a16="http://schemas.microsoft.com/office/drawing/2014/main" id="{0FDD0536-6D46-E946-9F9C-A16696BF7EDB}"/>
              </a:ext>
            </a:extLst>
          </p:cNvPr>
          <p:cNvSpPr txBox="1"/>
          <p:nvPr/>
        </p:nvSpPr>
        <p:spPr>
          <a:xfrm>
            <a:off x="6919348" y="1795088"/>
            <a:ext cx="457200" cy="24622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5 %</a:t>
            </a:r>
            <a:endParaRPr lang="en-US" sz="1000" b="1" dirty="0"/>
          </a:p>
        </p:txBody>
      </p: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3ECB5137-185E-6B77-1A1F-7F7ED84BB811}"/>
              </a:ext>
            </a:extLst>
          </p:cNvPr>
          <p:cNvSpPr txBox="1"/>
          <p:nvPr/>
        </p:nvSpPr>
        <p:spPr>
          <a:xfrm>
            <a:off x="6038959" y="1621334"/>
            <a:ext cx="457200" cy="24622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6 %</a:t>
            </a:r>
            <a:endParaRPr lang="en-US" sz="1000" b="1" dirty="0"/>
          </a:p>
        </p:txBody>
      </p:sp>
      <p:sp>
        <p:nvSpPr>
          <p:cNvPr id="84" name="TextovéPole 83">
            <a:extLst>
              <a:ext uri="{FF2B5EF4-FFF2-40B4-BE49-F238E27FC236}">
                <a16:creationId xmlns:a16="http://schemas.microsoft.com/office/drawing/2014/main" id="{8AAEAFB6-3870-9C0F-11C4-1693CBB9A22B}"/>
              </a:ext>
            </a:extLst>
          </p:cNvPr>
          <p:cNvSpPr txBox="1"/>
          <p:nvPr/>
        </p:nvSpPr>
        <p:spPr>
          <a:xfrm>
            <a:off x="6687087" y="2486084"/>
            <a:ext cx="457200" cy="24622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3 %</a:t>
            </a:r>
            <a:endParaRPr lang="en-US" sz="1000" b="1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4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10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Podíl návštěvníků jednotlivých turistických oblastí ZK z daného kraje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QX. Kraj bydliště.</a:t>
            </a:r>
            <a:endParaRPr lang="cs-CZ" sz="1000" dirty="0"/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A4311B7F-20D3-4EB9-50CF-3F0E1843C32C}"/>
              </a:ext>
            </a:extLst>
          </p:cNvPr>
          <p:cNvSpPr txBox="1"/>
          <p:nvPr/>
        </p:nvSpPr>
        <p:spPr>
          <a:xfrm>
            <a:off x="308114" y="655763"/>
            <a:ext cx="47707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>
                <a:solidFill>
                  <a:srgbClr val="FFC000"/>
                </a:solidFill>
              </a:rPr>
              <a:t>Obyvatelé Vysočiny </a:t>
            </a:r>
            <a:r>
              <a:rPr lang="cs-CZ" sz="1400" b="1" dirty="0"/>
              <a:t>tvoří </a:t>
            </a:r>
            <a:r>
              <a:rPr lang="cs-CZ" sz="1400" b="1" dirty="0">
                <a:solidFill>
                  <a:srgbClr val="FFC000"/>
                </a:solidFill>
              </a:rPr>
              <a:t>x% </a:t>
            </a:r>
            <a:r>
              <a:rPr lang="cs-CZ" sz="1400" b="1" dirty="0"/>
              <a:t>podíl v dané turistické oblasti ZK</a:t>
            </a:r>
            <a:endParaRPr lang="en-US" sz="1400" b="1" dirty="0"/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3979DD81-DCE8-F5C9-0C6A-A0C431F73FAF}"/>
              </a:ext>
            </a:extLst>
          </p:cNvPr>
          <p:cNvGraphicFramePr>
            <a:graphicFrameLocks noGrp="1"/>
          </p:cNvGraphicFramePr>
          <p:nvPr/>
        </p:nvGraphicFramePr>
        <p:xfrm>
          <a:off x="1807790" y="3271332"/>
          <a:ext cx="5485712" cy="2656666"/>
        </p:xfrm>
        <a:graphic>
          <a:graphicData uri="http://schemas.openxmlformats.org/drawingml/2006/table">
            <a:tbl>
              <a:tblPr/>
              <a:tblGrid>
                <a:gridCol w="1169047">
                  <a:extLst>
                    <a:ext uri="{9D8B030D-6E8A-4147-A177-3AD203B41FA5}">
                      <a16:colId xmlns:a16="http://schemas.microsoft.com/office/drawing/2014/main" val="1567658662"/>
                    </a:ext>
                  </a:extLst>
                </a:gridCol>
                <a:gridCol w="863333">
                  <a:extLst>
                    <a:ext uri="{9D8B030D-6E8A-4147-A177-3AD203B41FA5}">
                      <a16:colId xmlns:a16="http://schemas.microsoft.com/office/drawing/2014/main" val="282006662"/>
                    </a:ext>
                  </a:extLst>
                </a:gridCol>
                <a:gridCol w="863333">
                  <a:extLst>
                    <a:ext uri="{9D8B030D-6E8A-4147-A177-3AD203B41FA5}">
                      <a16:colId xmlns:a16="http://schemas.microsoft.com/office/drawing/2014/main" val="32083409"/>
                    </a:ext>
                  </a:extLst>
                </a:gridCol>
                <a:gridCol w="863333">
                  <a:extLst>
                    <a:ext uri="{9D8B030D-6E8A-4147-A177-3AD203B41FA5}">
                      <a16:colId xmlns:a16="http://schemas.microsoft.com/office/drawing/2014/main" val="1271518314"/>
                    </a:ext>
                  </a:extLst>
                </a:gridCol>
                <a:gridCol w="863333">
                  <a:extLst>
                    <a:ext uri="{9D8B030D-6E8A-4147-A177-3AD203B41FA5}">
                      <a16:colId xmlns:a16="http://schemas.microsoft.com/office/drawing/2014/main" val="2189444277"/>
                    </a:ext>
                  </a:extLst>
                </a:gridCol>
                <a:gridCol w="863333">
                  <a:extLst>
                    <a:ext uri="{9D8B030D-6E8A-4147-A177-3AD203B41FA5}">
                      <a16:colId xmlns:a16="http://schemas.microsoft.com/office/drawing/2014/main" val="2019799065"/>
                    </a:ext>
                  </a:extLst>
                </a:gridCol>
              </a:tblGrid>
              <a:tr h="456391">
                <a:tc>
                  <a:txBody>
                    <a:bodyPr/>
                    <a:lstStyle/>
                    <a:p>
                      <a:pPr marL="0" algn="l" defTabSz="685800" rtl="0" eaLnBrk="1" fontAlgn="b" latinLnBrk="0" hangingPunct="1"/>
                      <a:endParaRPr lang="cs-CZ" sz="900" b="1" i="0" u="none" strike="noStrike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755" marR="7755" marT="77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ZLÍNSKÝ KRAJ </a:t>
                      </a:r>
                    </a:p>
                    <a:p>
                      <a:pPr algn="ctr" fontAlgn="b"/>
                      <a:r>
                        <a:rPr lang="cs-CZ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(n=1 605)</a:t>
                      </a:r>
                    </a:p>
                  </a:txBody>
                  <a:tcPr marL="12405" marR="12405" marT="124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Valašsko</a:t>
                      </a:r>
                    </a:p>
                    <a:p>
                      <a:pPr algn="ctr" fontAlgn="b"/>
                      <a:r>
                        <a:rPr lang="cs-CZ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(n=403)</a:t>
                      </a:r>
                    </a:p>
                  </a:txBody>
                  <a:tcPr marL="12405" marR="12405" marT="124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Zlínsko-</a:t>
                      </a:r>
                      <a:r>
                        <a:rPr lang="cs-CZ" sz="900" b="1" i="0" u="none" strike="noStrike" kern="1200" dirty="0" err="1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Luhačovicko</a:t>
                      </a:r>
                      <a:r>
                        <a:rPr lang="cs-CZ" sz="9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ctr" fontAlgn="b"/>
                      <a:r>
                        <a:rPr lang="cs-CZ" sz="9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(n=400)</a:t>
                      </a:r>
                    </a:p>
                  </a:txBody>
                  <a:tcPr marL="12405" marR="12405" marT="124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Slovácko</a:t>
                      </a:r>
                    </a:p>
                    <a:p>
                      <a:pPr algn="ctr" fontAlgn="b"/>
                      <a:r>
                        <a:rPr lang="cs-CZ" sz="9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(n=401)</a:t>
                      </a:r>
                    </a:p>
                  </a:txBody>
                  <a:tcPr marL="12405" marR="12405" marT="124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Kroměřížsko</a:t>
                      </a:r>
                    </a:p>
                    <a:p>
                      <a:pPr algn="ctr" fontAlgn="b"/>
                      <a:r>
                        <a:rPr lang="cs-CZ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(n=401)</a:t>
                      </a:r>
                    </a:p>
                  </a:txBody>
                  <a:tcPr marL="12405" marR="12405" marT="124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6510439"/>
                  </a:ext>
                </a:extLst>
              </a:tr>
              <a:tr h="133749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Hlavní město Praha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9,0%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6,2%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6,5%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2,7%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20,7%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1300798"/>
                  </a:ext>
                </a:extLst>
              </a:tr>
              <a:tr h="133749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Středočeský kraj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5,4%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7,2%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6,0%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2,0%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6,5%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0211903"/>
                  </a:ext>
                </a:extLst>
              </a:tr>
              <a:tr h="133749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Jihočeský kraj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1,6%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2,2%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0,8%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0,2%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3,2%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9691123"/>
                  </a:ext>
                </a:extLst>
              </a:tr>
              <a:tr h="133749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Plzeňský kraj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2,2%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1,2%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0,8%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0,5%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6,2%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5363813"/>
                  </a:ext>
                </a:extLst>
              </a:tr>
              <a:tr h="133749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Karlovarský kraj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1,2%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1,0%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0,0%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0,0%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3,7%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9740502"/>
                  </a:ext>
                </a:extLst>
              </a:tr>
              <a:tr h="133749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Ústecký kraj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1,4%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1,5%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0,8%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0,7%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2,5%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6798768"/>
                  </a:ext>
                </a:extLst>
              </a:tr>
              <a:tr h="133749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Liberecký kraj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1,6%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1,0%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0,8%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0,0%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4,7%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6049491"/>
                  </a:ext>
                </a:extLst>
              </a:tr>
              <a:tr h="133749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Královéhradecký kraj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2,8%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2,5%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3,5%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1,0%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4,2%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5828848"/>
                  </a:ext>
                </a:extLst>
              </a:tr>
              <a:tr h="133749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Pardubický kraj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4,4%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6,0%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5,8%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2,2%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3,7%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1285729"/>
                  </a:ext>
                </a:extLst>
              </a:tr>
              <a:tr h="133749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Kraj Vysočina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4,5%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3,7%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5,3%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3,0%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6,0%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0423634"/>
                  </a:ext>
                </a:extLst>
              </a:tr>
              <a:tr h="133749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Jihomoravský kraj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25,1%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18,1%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26,0%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41,6%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14,7%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241909"/>
                  </a:ext>
                </a:extLst>
              </a:tr>
              <a:tr h="133749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Olomoucký kraj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11,8%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16,1%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13,8%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6,2%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11,0%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1709357"/>
                  </a:ext>
                </a:extLst>
              </a:tr>
              <a:tr h="133749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Zlínský kraj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22,6%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22,6%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22,8%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33,7%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11,5%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7075185"/>
                  </a:ext>
                </a:extLst>
              </a:tr>
              <a:tr h="133749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Moravskoslezský kraj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6,4%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10,7%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7,5%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6,0%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1,2%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798480"/>
                  </a:ext>
                </a:extLst>
              </a:tr>
              <a:tr h="133749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TOTAL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2754986"/>
                  </a:ext>
                </a:extLst>
              </a:tr>
            </a:tbl>
          </a:graphicData>
        </a:graphic>
      </p:graphicFrame>
      <p:sp>
        <p:nvSpPr>
          <p:cNvPr id="18" name="Šipka doprava 93">
            <a:extLst>
              <a:ext uri="{FF2B5EF4-FFF2-40B4-BE49-F238E27FC236}">
                <a16:creationId xmlns:a16="http://schemas.microsoft.com/office/drawing/2014/main" id="{FEEA5A49-0F21-C3F3-C8BF-4BF2FAA32071}"/>
              </a:ext>
            </a:extLst>
          </p:cNvPr>
          <p:cNvSpPr/>
          <p:nvPr/>
        </p:nvSpPr>
        <p:spPr>
          <a:xfrm>
            <a:off x="1958314" y="3308707"/>
            <a:ext cx="936171" cy="209096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rIns="0" bIns="0" rtlCol="0" anchor="ctr"/>
          <a:lstStyle/>
          <a:p>
            <a:pPr algn="ctr"/>
            <a:r>
              <a:rPr lang="cs-CZ" sz="800" b="1" dirty="0">
                <a:solidFill>
                  <a:srgbClr val="3B658F"/>
                </a:solidFill>
              </a:rPr>
              <a:t>navštívená oblast</a:t>
            </a:r>
          </a:p>
        </p:txBody>
      </p:sp>
      <p:sp>
        <p:nvSpPr>
          <p:cNvPr id="19" name="Šipka doprava 94">
            <a:extLst>
              <a:ext uri="{FF2B5EF4-FFF2-40B4-BE49-F238E27FC236}">
                <a16:creationId xmlns:a16="http://schemas.microsoft.com/office/drawing/2014/main" id="{6D4CD9A1-C4F4-55ED-3592-E81C3AF45615}"/>
              </a:ext>
            </a:extLst>
          </p:cNvPr>
          <p:cNvSpPr/>
          <p:nvPr/>
        </p:nvSpPr>
        <p:spPr>
          <a:xfrm rot="5400000">
            <a:off x="2314352" y="3071653"/>
            <a:ext cx="224096" cy="1086697"/>
          </a:xfrm>
          <a:prstGeom prst="rightArrow">
            <a:avLst>
              <a:gd name="adj1" fmla="val 50000"/>
              <a:gd name="adj2" fmla="val 5942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tIns="0" rIns="0" bIns="0" rtlCol="0" anchor="b" anchorCtr="0"/>
          <a:lstStyle/>
          <a:p>
            <a:pPr algn="ctr"/>
            <a:r>
              <a:rPr lang="cs-CZ" sz="800" b="1" dirty="0">
                <a:solidFill>
                  <a:srgbClr val="3B658F"/>
                </a:solidFill>
              </a:rPr>
              <a:t>kraj bydliště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B1B2C43A-538B-1AC2-80C7-643DB28080E7}"/>
              </a:ext>
            </a:extLst>
          </p:cNvPr>
          <p:cNvSpPr txBox="1"/>
          <p:nvPr/>
        </p:nvSpPr>
        <p:spPr>
          <a:xfrm>
            <a:off x="6342532" y="130970"/>
            <a:ext cx="2494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SKLADBA NÁVŠTĚVNÍKŮ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8" name="Šipka: dolů 7">
            <a:extLst>
              <a:ext uri="{FF2B5EF4-FFF2-40B4-BE49-F238E27FC236}">
                <a16:creationId xmlns:a16="http://schemas.microsoft.com/office/drawing/2014/main" id="{D3994C1A-08C1-2C27-1B24-05AD8E55AE3C}"/>
              </a:ext>
            </a:extLst>
          </p:cNvPr>
          <p:cNvSpPr/>
          <p:nvPr/>
        </p:nvSpPr>
        <p:spPr>
          <a:xfrm>
            <a:off x="1018989" y="3271332"/>
            <a:ext cx="419697" cy="2620549"/>
          </a:xfrm>
          <a:prstGeom prst="down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tIns="0" rtlCol="0" anchor="ctr"/>
          <a:lstStyle/>
          <a:p>
            <a:pPr algn="ctr"/>
            <a:r>
              <a:rPr lang="cs-CZ" sz="1400" b="1" dirty="0"/>
              <a:t>sloupcová %</a:t>
            </a:r>
            <a:endParaRPr lang="en-US" sz="1400" b="1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3155B4D-95D6-9102-8520-5D552EA90E17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</p:spTree>
    <p:extLst>
      <p:ext uri="{BB962C8B-B14F-4D97-AF65-F5344CB8AC3E}">
        <p14:creationId xmlns:p14="http://schemas.microsoft.com/office/powerpoint/2010/main" val="149953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342A8126-FE89-F833-CB60-072579F2B4D5}"/>
              </a:ext>
            </a:extLst>
          </p:cNvPr>
          <p:cNvGrpSpPr/>
          <p:nvPr/>
        </p:nvGrpSpPr>
        <p:grpSpPr>
          <a:xfrm>
            <a:off x="-36629" y="1"/>
            <a:ext cx="9217255" cy="6032063"/>
            <a:chOff x="0" y="-437187"/>
            <a:chExt cx="9290304" cy="6462187"/>
          </a:xfrm>
        </p:grpSpPr>
        <p:pic>
          <p:nvPicPr>
            <p:cNvPr id="2" name="Obrázek 1">
              <a:extLst>
                <a:ext uri="{FF2B5EF4-FFF2-40B4-BE49-F238E27FC236}">
                  <a16:creationId xmlns:a16="http://schemas.microsoft.com/office/drawing/2014/main" id="{10E71337-9DD0-CF47-3AD1-0A508F35B8A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9306"/>
              <a:ext cx="9180627" cy="6054306"/>
            </a:xfrm>
            <a:prstGeom prst="rect">
              <a:avLst/>
            </a:prstGeom>
          </p:spPr>
        </p:pic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C8393BFC-6C70-2497-B72B-A1A3C5137DDD}"/>
                </a:ext>
              </a:extLst>
            </p:cNvPr>
            <p:cNvSpPr/>
            <p:nvPr/>
          </p:nvSpPr>
          <p:spPr>
            <a:xfrm>
              <a:off x="7978" y="-437187"/>
              <a:ext cx="9282326" cy="6434447"/>
            </a:xfrm>
            <a:prstGeom prst="rect">
              <a:avLst/>
            </a:prstGeom>
            <a:solidFill>
              <a:schemeClr val="bg1">
                <a:lumMod val="9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1" name="Obrázek 20">
            <a:extLst>
              <a:ext uri="{FF2B5EF4-FFF2-40B4-BE49-F238E27FC236}">
                <a16:creationId xmlns:a16="http://schemas.microsoft.com/office/drawing/2014/main" id="{0691DEED-A407-C8D7-8E44-F8A3927E5AF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736" t="27207" r="33762" b="49250"/>
          <a:stretch/>
        </p:blipFill>
        <p:spPr>
          <a:xfrm>
            <a:off x="7845495" y="2515883"/>
            <a:ext cx="1145648" cy="1784398"/>
          </a:xfrm>
          <a:prstGeom prst="rect">
            <a:avLst/>
          </a:prstGeom>
        </p:spPr>
      </p:pic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4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11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Skladba návštěvnosti dané turistické oblasti – odkud jsou návštěvníci oblasti 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7423" y="16033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QX. Kraj bydliště.</a:t>
            </a:r>
            <a:r>
              <a:rPr lang="it-IT" sz="1000" dirty="0"/>
              <a:t> </a:t>
            </a:r>
            <a:endParaRPr lang="cs-CZ" sz="1000" dirty="0"/>
          </a:p>
        </p:txBody>
      </p: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A9DE012D-7EDB-B8DD-CCD1-FA0D5E214B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17822046"/>
              </p:ext>
            </p:extLst>
          </p:nvPr>
        </p:nvGraphicFramePr>
        <p:xfrm>
          <a:off x="1794496" y="1744794"/>
          <a:ext cx="2271372" cy="13140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7" name="Graf 16">
            <a:extLst>
              <a:ext uri="{FF2B5EF4-FFF2-40B4-BE49-F238E27FC236}">
                <a16:creationId xmlns:a16="http://schemas.microsoft.com/office/drawing/2014/main" id="{925BE6C6-7094-A99D-E3DC-FAAC8D1958F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99630689"/>
              </p:ext>
            </p:extLst>
          </p:nvPr>
        </p:nvGraphicFramePr>
        <p:xfrm>
          <a:off x="2833772" y="3869488"/>
          <a:ext cx="2271372" cy="13140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9" name="Graf 18">
            <a:extLst>
              <a:ext uri="{FF2B5EF4-FFF2-40B4-BE49-F238E27FC236}">
                <a16:creationId xmlns:a16="http://schemas.microsoft.com/office/drawing/2014/main" id="{52BBA54A-DFC5-9C5D-626B-B0444286A7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5937171"/>
              </p:ext>
            </p:extLst>
          </p:nvPr>
        </p:nvGraphicFramePr>
        <p:xfrm>
          <a:off x="5078132" y="1055975"/>
          <a:ext cx="2271372" cy="13140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0" name="Graf 19">
            <a:extLst>
              <a:ext uri="{FF2B5EF4-FFF2-40B4-BE49-F238E27FC236}">
                <a16:creationId xmlns:a16="http://schemas.microsoft.com/office/drawing/2014/main" id="{22560D13-A7C7-A0CB-356B-9C20CF5A777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826181"/>
              </p:ext>
            </p:extLst>
          </p:nvPr>
        </p:nvGraphicFramePr>
        <p:xfrm>
          <a:off x="3942448" y="2724095"/>
          <a:ext cx="2271372" cy="13140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4" name="TextovéPole 33">
            <a:extLst>
              <a:ext uri="{FF2B5EF4-FFF2-40B4-BE49-F238E27FC236}">
                <a16:creationId xmlns:a16="http://schemas.microsoft.com/office/drawing/2014/main" id="{05B3F973-2D3F-7D64-0B8D-C73892CCDB2B}"/>
              </a:ext>
            </a:extLst>
          </p:cNvPr>
          <p:cNvSpPr txBox="1"/>
          <p:nvPr/>
        </p:nvSpPr>
        <p:spPr>
          <a:xfrm>
            <a:off x="7055471" y="4984975"/>
            <a:ext cx="1994150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100" dirty="0"/>
              <a:t>ostatní kraje ČR mají zastoupení v průměru 1,2-4,4 %</a:t>
            </a:r>
            <a:endParaRPr lang="en-US" sz="1100" dirty="0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18A8F5F0-7A8D-A585-F5EB-270AE58342C3}"/>
              </a:ext>
            </a:extLst>
          </p:cNvPr>
          <p:cNvSpPr txBox="1"/>
          <p:nvPr/>
        </p:nvSpPr>
        <p:spPr>
          <a:xfrm>
            <a:off x="6342532" y="130970"/>
            <a:ext cx="2494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SKLADBA NÁVŠTĚVNÍKŮ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58862628-BD26-662A-C2A3-0319EC2740A1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</p:spTree>
    <p:extLst>
      <p:ext uri="{BB962C8B-B14F-4D97-AF65-F5344CB8AC3E}">
        <p14:creationId xmlns:p14="http://schemas.microsoft.com/office/powerpoint/2010/main" val="1977601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Skupina 20">
            <a:extLst>
              <a:ext uri="{FF2B5EF4-FFF2-40B4-BE49-F238E27FC236}">
                <a16:creationId xmlns:a16="http://schemas.microsoft.com/office/drawing/2014/main" id="{B446F179-3283-4455-1F63-5A97F629FCEA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23" name="Obrázek 22">
              <a:extLst>
                <a:ext uri="{FF2B5EF4-FFF2-40B4-BE49-F238E27FC236}">
                  <a16:creationId xmlns:a16="http://schemas.microsoft.com/office/drawing/2014/main" id="{F9E524B1-090A-DEAC-29C9-6915447BA97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24" name="Obdélník 23">
              <a:extLst>
                <a:ext uri="{FF2B5EF4-FFF2-40B4-BE49-F238E27FC236}">
                  <a16:creationId xmlns:a16="http://schemas.microsoft.com/office/drawing/2014/main" id="{6FD15DB7-47EC-24E6-7333-FBB97BC9FB6A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12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Návštěvníci Zlínska a </a:t>
            </a:r>
            <a:r>
              <a:rPr lang="cs-CZ" altLang="cs-CZ" b="1" dirty="0" err="1">
                <a:solidFill>
                  <a:schemeClr val="bg1"/>
                </a:solidFill>
              </a:rPr>
              <a:t>Luhačovicka</a:t>
            </a:r>
            <a:r>
              <a:rPr lang="cs-CZ" altLang="cs-CZ" b="1" dirty="0">
                <a:solidFill>
                  <a:schemeClr val="bg1"/>
                </a:solidFill>
              </a:rPr>
              <a:t> jsou relativně starší než ti z ostatních TO. Naopak relativně mladší je skladba návštěvníků Kroměřížska. 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QY. Věk návštěvníka.</a:t>
            </a:r>
            <a:r>
              <a:rPr lang="it-IT" sz="1000" dirty="0"/>
              <a:t> 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8DD45DAA-5786-479E-B1D7-BD2F0C874D77}"/>
              </a:ext>
            </a:extLst>
          </p:cNvPr>
          <p:cNvSpPr txBox="1"/>
          <p:nvPr/>
        </p:nvSpPr>
        <p:spPr>
          <a:xfrm>
            <a:off x="279483" y="5615665"/>
            <a:ext cx="17233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v</a:t>
            </a:r>
            <a:r>
              <a:rPr lang="cs-CZ" sz="800" dirty="0">
                <a:solidFill>
                  <a:srgbClr val="000000"/>
                </a:solidFill>
                <a:latin typeface="Calibri"/>
                <a:cs typeface="Calibri"/>
              </a:rPr>
              <a:t>šichni</a:t>
            </a:r>
            <a:r>
              <a:rPr lang="cs-CZ" sz="800" dirty="0"/>
              <a:t> respondenti (n=1 605)</a:t>
            </a:r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>
            <a:off x="4713500" y="3789098"/>
            <a:ext cx="16964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61560140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334D7BE9-C60F-D3FA-3E40-E5AA97AA9443}"/>
              </a:ext>
            </a:extLst>
          </p:cNvPr>
          <p:cNvSpPr txBox="1"/>
          <p:nvPr/>
        </p:nvSpPr>
        <p:spPr>
          <a:xfrm>
            <a:off x="6597046" y="2407610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45-59 let</a:t>
            </a:r>
            <a:endParaRPr lang="en-US" sz="1000" b="1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Z věkových kategorií návštěvníků Zlínského kraje (ZK) dominují ti ve věku </a:t>
            </a:r>
            <a:r>
              <a:rPr lang="cs-CZ" sz="1000" b="1" dirty="0"/>
              <a:t>30-44 let</a:t>
            </a:r>
            <a:r>
              <a:rPr lang="cs-CZ" sz="1000" dirty="0"/>
              <a:t> (42 %). Následují návštěvníci </a:t>
            </a:r>
            <a:r>
              <a:rPr lang="cs-CZ" sz="1000" b="1" dirty="0"/>
              <a:t>45-59 let </a:t>
            </a:r>
            <a:r>
              <a:rPr lang="cs-CZ" sz="1000" dirty="0"/>
              <a:t>(29 %). Senioři </a:t>
            </a:r>
            <a:r>
              <a:rPr lang="cs-CZ" sz="1000" b="1" dirty="0"/>
              <a:t>60+ let</a:t>
            </a:r>
            <a:r>
              <a:rPr lang="cs-CZ" sz="1000" dirty="0"/>
              <a:t> tvoří 16% podíl a naopak nejmladší kategorie </a:t>
            </a:r>
            <a:r>
              <a:rPr lang="cs-CZ" sz="1000" b="1" dirty="0"/>
              <a:t>15-29 let</a:t>
            </a:r>
            <a:r>
              <a:rPr lang="cs-CZ" sz="1000" dirty="0"/>
              <a:t> tvoří přes desetinu vzorku (12 %).</a:t>
            </a:r>
          </a:p>
          <a:p>
            <a:pPr algn="just"/>
            <a:endParaRPr lang="cs-CZ" sz="1000" dirty="0"/>
          </a:p>
          <a:p>
            <a:pPr algn="just"/>
            <a:r>
              <a:rPr lang="cs-CZ" sz="1000" dirty="0"/>
              <a:t>Tato věková struktura je prakticky shodná ve všech turistických oblastech kraje, přičemž za v průměru nejstarší lze označit návštěvníky </a:t>
            </a:r>
            <a:r>
              <a:rPr lang="cs-CZ" sz="1000" b="1" dirty="0">
                <a:solidFill>
                  <a:schemeClr val="accent1"/>
                </a:solidFill>
              </a:rPr>
              <a:t>Zlínska </a:t>
            </a:r>
            <a:br>
              <a:rPr lang="cs-CZ" sz="1000" b="1" dirty="0">
                <a:solidFill>
                  <a:schemeClr val="accent1"/>
                </a:solidFill>
              </a:rPr>
            </a:br>
            <a:r>
              <a:rPr lang="cs-CZ" sz="1000" b="1" dirty="0">
                <a:solidFill>
                  <a:schemeClr val="accent1"/>
                </a:solidFill>
              </a:rPr>
              <a:t>a </a:t>
            </a:r>
            <a:r>
              <a:rPr lang="cs-CZ" sz="1000" b="1" dirty="0" err="1">
                <a:solidFill>
                  <a:schemeClr val="accent1"/>
                </a:solidFill>
              </a:rPr>
              <a:t>Luhačovicka</a:t>
            </a:r>
            <a:r>
              <a:rPr lang="cs-CZ" sz="1000" dirty="0"/>
              <a:t>. Návštěvníků </a:t>
            </a:r>
            <a:r>
              <a:rPr lang="cs-CZ" sz="1000" b="1" dirty="0"/>
              <a:t>45+ let</a:t>
            </a:r>
            <a:r>
              <a:rPr lang="cs-CZ" sz="1000" dirty="0"/>
              <a:t> je zde 58 %. </a:t>
            </a:r>
          </a:p>
          <a:p>
            <a:pPr algn="just"/>
            <a:endParaRPr lang="cs-CZ" sz="1000" dirty="0"/>
          </a:p>
          <a:p>
            <a:pPr algn="just"/>
            <a:r>
              <a:rPr lang="cs-CZ" sz="1000" dirty="0"/>
              <a:t>Pokud se zaměříme na mladší kategorie, pak je najdeme zejména v oblasti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</a:t>
            </a:r>
            <a:r>
              <a:rPr lang="cs-CZ" sz="1000" dirty="0"/>
              <a:t>, kde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1000" dirty="0"/>
              <a:t>je v kategorii </a:t>
            </a:r>
            <a:r>
              <a:rPr lang="cs-CZ" sz="1000" b="1" dirty="0"/>
              <a:t>18-44 let </a:t>
            </a:r>
            <a:r>
              <a:rPr lang="cs-CZ" sz="1000" dirty="0"/>
              <a:t>až 67 % návštěvníků.</a:t>
            </a:r>
          </a:p>
          <a:p>
            <a:pPr algn="just"/>
            <a:endParaRPr lang="cs-CZ" sz="1000" dirty="0"/>
          </a:p>
          <a:p>
            <a:pPr algn="just"/>
            <a:r>
              <a:rPr lang="cs-CZ" sz="1000" dirty="0"/>
              <a:t>Mezi návštěvníky, kteří navštěvují ZK </a:t>
            </a:r>
            <a:r>
              <a:rPr lang="cs-CZ" sz="1000" b="1" dirty="0"/>
              <a:t>méně často než 1x za rok </a:t>
            </a:r>
            <a:r>
              <a:rPr lang="cs-CZ" sz="1000" dirty="0"/>
              <a:t>je významně vyšší podíl lidí ve věku </a:t>
            </a:r>
            <a:r>
              <a:rPr lang="cs-CZ" sz="1000" b="1" dirty="0"/>
              <a:t>45-59 let </a:t>
            </a:r>
            <a:r>
              <a:rPr lang="cs-CZ" sz="1000" dirty="0"/>
              <a:t>(39 %) i </a:t>
            </a:r>
            <a:r>
              <a:rPr lang="cs-CZ" sz="1000" b="1" dirty="0"/>
              <a:t>60+ let </a:t>
            </a:r>
            <a:r>
              <a:rPr lang="cs-CZ" sz="1000" dirty="0"/>
              <a:t>(26 %).</a:t>
            </a:r>
            <a:endParaRPr lang="en-US" sz="1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7DFCEE8A-9927-C187-ECAB-0E9A8CB73772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3ED87FA7-9A28-0FCA-FFB8-5594452B435E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VZESTUPNĚ (ZA KRAJ)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E7F7056E-16E3-499C-CD56-EDCD84C590CD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E323ECDE-3429-250A-5033-D1E961E1922D}"/>
              </a:ext>
            </a:extLst>
          </p:cNvPr>
          <p:cNvSpPr txBox="1"/>
          <p:nvPr/>
        </p:nvSpPr>
        <p:spPr>
          <a:xfrm>
            <a:off x="6861521" y="130970"/>
            <a:ext cx="1975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VĚK NÁVŠTĚVNÍKA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D80624DA-15FD-C822-9D79-8F4924F4FBCF}"/>
              </a:ext>
            </a:extLst>
          </p:cNvPr>
          <p:cNvSpPr/>
          <p:nvPr/>
        </p:nvSpPr>
        <p:spPr>
          <a:xfrm>
            <a:off x="2167714" y="2861129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238352A2-022E-E199-F8AF-EC03C89D2B32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sp>
        <p:nvSpPr>
          <p:cNvPr id="19" name="Ovál 18">
            <a:extLst>
              <a:ext uri="{FF2B5EF4-FFF2-40B4-BE49-F238E27FC236}">
                <a16:creationId xmlns:a16="http://schemas.microsoft.com/office/drawing/2014/main" id="{8B4B5937-018C-3C48-419F-C0614B957299}"/>
              </a:ext>
            </a:extLst>
          </p:cNvPr>
          <p:cNvSpPr/>
          <p:nvPr/>
        </p:nvSpPr>
        <p:spPr>
          <a:xfrm>
            <a:off x="2605341" y="3538738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C57067C7-8D94-B733-9E7C-5B2BD4EA8964}"/>
              </a:ext>
            </a:extLst>
          </p:cNvPr>
          <p:cNvSpPr txBox="1"/>
          <p:nvPr/>
        </p:nvSpPr>
        <p:spPr>
          <a:xfrm>
            <a:off x="5510369" y="1915751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30-44 let</a:t>
            </a:r>
            <a:endParaRPr 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247794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Skupina 23">
            <a:extLst>
              <a:ext uri="{FF2B5EF4-FFF2-40B4-BE49-F238E27FC236}">
                <a16:creationId xmlns:a16="http://schemas.microsoft.com/office/drawing/2014/main" id="{F691F2D3-8E62-135B-5C36-D204F8D54C72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25" name="Obrázek 24">
              <a:extLst>
                <a:ext uri="{FF2B5EF4-FFF2-40B4-BE49-F238E27FC236}">
                  <a16:creationId xmlns:a16="http://schemas.microsoft.com/office/drawing/2014/main" id="{0E608FE8-3A41-F590-3A07-9B9D5DD63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26" name="Obdélník 25">
              <a:extLst>
                <a:ext uri="{FF2B5EF4-FFF2-40B4-BE49-F238E27FC236}">
                  <a16:creationId xmlns:a16="http://schemas.microsoft.com/office/drawing/2014/main" id="{BEDD2548-E575-22A3-82A9-09CB46172574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13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Vyšší podíl VŠ vzdělání </a:t>
            </a:r>
            <a:br>
              <a:rPr lang="cs-CZ" altLang="cs-CZ" b="1" dirty="0">
                <a:solidFill>
                  <a:schemeClr val="bg1"/>
                </a:solidFill>
              </a:rPr>
            </a:br>
            <a:r>
              <a:rPr lang="cs-CZ" altLang="cs-CZ" b="1" dirty="0">
                <a:solidFill>
                  <a:schemeClr val="bg1"/>
                </a:solidFill>
              </a:rPr>
              <a:t>u návštěvníků Valašska.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QV. Vzdělání návštěvníka.</a:t>
            </a:r>
            <a:r>
              <a:rPr lang="it-IT" sz="1000" dirty="0"/>
              <a:t> 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8DD45DAA-5786-479E-B1D7-BD2F0C874D77}"/>
              </a:ext>
            </a:extLst>
          </p:cNvPr>
          <p:cNvSpPr txBox="1"/>
          <p:nvPr/>
        </p:nvSpPr>
        <p:spPr>
          <a:xfrm>
            <a:off x="279483" y="5615665"/>
            <a:ext cx="17233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v</a:t>
            </a:r>
            <a:r>
              <a:rPr lang="cs-CZ" sz="800" dirty="0">
                <a:solidFill>
                  <a:srgbClr val="000000"/>
                </a:solidFill>
                <a:latin typeface="Calibri"/>
                <a:cs typeface="Calibri"/>
              </a:rPr>
              <a:t>šichni</a:t>
            </a:r>
            <a:r>
              <a:rPr lang="cs-CZ" sz="800" dirty="0"/>
              <a:t> respondenti (n=1 605)</a:t>
            </a:r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>
            <a:off x="4713500" y="3789098"/>
            <a:ext cx="0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13497293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334D7BE9-C60F-D3FA-3E40-E5AA97AA9443}"/>
              </a:ext>
            </a:extLst>
          </p:cNvPr>
          <p:cNvSpPr txBox="1"/>
          <p:nvPr/>
        </p:nvSpPr>
        <p:spPr>
          <a:xfrm>
            <a:off x="7015712" y="1584316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VŠ</a:t>
            </a:r>
            <a:endParaRPr lang="en-US" sz="1000" b="1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Ze vzdělanostních kategorií návštěvníků Zlínského kraje (ZK) dominují (tak jako v celé populaci) </a:t>
            </a:r>
            <a:r>
              <a:rPr lang="cs-CZ" sz="1000" b="1" dirty="0"/>
              <a:t>středoškoláci s maturitou </a:t>
            </a:r>
            <a:r>
              <a:rPr lang="cs-CZ" sz="1000" dirty="0"/>
              <a:t>(70 %). Přičemž jejich podíl je statisticky významně vyšší zejména mezi návštěvníky </a:t>
            </a:r>
            <a:r>
              <a:rPr lang="cs-CZ" sz="1000" b="1" dirty="0">
                <a:solidFill>
                  <a:srgbClr val="C00000"/>
                </a:solidFill>
              </a:rPr>
              <a:t>Slovácka</a:t>
            </a:r>
            <a:r>
              <a:rPr lang="cs-CZ" sz="1000" dirty="0"/>
              <a:t> </a:t>
            </a:r>
            <a:br>
              <a:rPr lang="cs-CZ" sz="1000" dirty="0"/>
            </a:br>
            <a:r>
              <a:rPr lang="cs-CZ" sz="1000" dirty="0"/>
              <a:t>a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</a:t>
            </a:r>
            <a:r>
              <a:rPr lang="cs-CZ" sz="1000" dirty="0"/>
              <a:t>.</a:t>
            </a:r>
          </a:p>
          <a:p>
            <a:pPr algn="just"/>
            <a:endParaRPr lang="cs-CZ" sz="1000" dirty="0"/>
          </a:p>
          <a:p>
            <a:pPr algn="just"/>
            <a:r>
              <a:rPr lang="cs-CZ" sz="1000" dirty="0"/>
              <a:t>Statisticky významně vyšší podíl </a:t>
            </a:r>
            <a:r>
              <a:rPr lang="cs-CZ" sz="1000" b="1" dirty="0"/>
              <a:t>vysokoškolsky</a:t>
            </a:r>
            <a:r>
              <a:rPr lang="cs-CZ" sz="1000" dirty="0"/>
              <a:t> vzdělaných lidí najdeme mezi návštěvníky 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Valašska</a:t>
            </a:r>
            <a:r>
              <a:rPr lang="cs-CZ" sz="10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1000" dirty="0"/>
              <a:t>(27 %), tento nadprůměrný podíl je ale vyvážen podprůměrným podílem </a:t>
            </a:r>
            <a:r>
              <a:rPr lang="cs-CZ" sz="1000" b="1" dirty="0"/>
              <a:t>středoškoláků s maturitou</a:t>
            </a:r>
            <a:r>
              <a:rPr lang="cs-CZ" sz="1000" dirty="0"/>
              <a:t>.</a:t>
            </a:r>
          </a:p>
          <a:p>
            <a:pPr algn="just"/>
            <a:endParaRPr lang="cs-CZ" sz="1000" dirty="0"/>
          </a:p>
          <a:p>
            <a:pPr algn="just"/>
            <a:r>
              <a:rPr lang="cs-CZ" sz="1000" dirty="0"/>
              <a:t>U návštěvníků ZK, kteří tento region </a:t>
            </a:r>
            <a:r>
              <a:rPr lang="cs-CZ" sz="1000" b="1" dirty="0"/>
              <a:t>navštěvují minimálně 1x měsíčně </a:t>
            </a:r>
            <a:r>
              <a:rPr lang="cs-CZ" sz="1000" dirty="0"/>
              <a:t>je podíl lidí </a:t>
            </a:r>
            <a:r>
              <a:rPr lang="cs-CZ" sz="1000" b="1" dirty="0"/>
              <a:t>bez maturity </a:t>
            </a:r>
            <a:r>
              <a:rPr lang="cs-CZ" sz="1000" dirty="0"/>
              <a:t>21 % (vs. 10 % ZK). Zároveň u lidí se spíše </a:t>
            </a:r>
            <a:r>
              <a:rPr lang="cs-CZ" sz="1000" b="1" dirty="0"/>
              <a:t>podprůměrnými příjmy </a:t>
            </a:r>
            <a:r>
              <a:rPr lang="cs-CZ" sz="1000" dirty="0"/>
              <a:t>je statisticky významně vyšší podíl právě lidí </a:t>
            </a:r>
            <a:r>
              <a:rPr lang="cs-CZ" sz="1000" b="1" dirty="0"/>
              <a:t>bez maturity </a:t>
            </a:r>
            <a:r>
              <a:rPr lang="cs-CZ" sz="1000" dirty="0"/>
              <a:t>(36 %), na rozdíl od lidí s </a:t>
            </a:r>
            <a:r>
              <a:rPr lang="cs-CZ" sz="1000" b="1" dirty="0"/>
              <a:t>nadprůměrnými příjmy</a:t>
            </a:r>
            <a:r>
              <a:rPr lang="cs-CZ" sz="1000" dirty="0"/>
              <a:t>,</a:t>
            </a:r>
            <a:r>
              <a:rPr lang="cs-CZ" sz="1000" b="1" dirty="0"/>
              <a:t> </a:t>
            </a:r>
            <a:r>
              <a:rPr lang="cs-CZ" sz="1000" dirty="0"/>
              <a:t>mezi nimiž je naopak významně vyšší podíl </a:t>
            </a:r>
            <a:r>
              <a:rPr lang="cs-CZ" sz="1000" b="1" dirty="0"/>
              <a:t>vysokoškoláků</a:t>
            </a:r>
            <a:r>
              <a:rPr lang="cs-CZ" sz="1000" dirty="0"/>
              <a:t> (29 % vs. 20 % ZK).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7DFCEE8A-9927-C187-ECAB-0E9A8CB73772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3ED87FA7-9A28-0FCA-FFB8-5594452B435E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VZESTUPNĚ (ZA KRAJ)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E7F7056E-16E3-499C-CD56-EDCD84C590CD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E323ECDE-3429-250A-5033-D1E961E1922D}"/>
              </a:ext>
            </a:extLst>
          </p:cNvPr>
          <p:cNvSpPr txBox="1"/>
          <p:nvPr/>
        </p:nvSpPr>
        <p:spPr>
          <a:xfrm>
            <a:off x="6281233" y="130970"/>
            <a:ext cx="25556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VZDĚLÁNÍ NÁVŠTĚVNÍKA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334326DA-660C-BDFC-E143-2018847604A8}"/>
              </a:ext>
            </a:extLst>
          </p:cNvPr>
          <p:cNvSpPr txBox="1"/>
          <p:nvPr/>
        </p:nvSpPr>
        <p:spPr>
          <a:xfrm>
            <a:off x="6532269" y="2407144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maturita</a:t>
            </a:r>
            <a:endParaRPr lang="en-US" sz="1000" b="1" dirty="0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A7A8164E-ADD0-957B-CD53-9A0C9A0AE3A9}"/>
              </a:ext>
            </a:extLst>
          </p:cNvPr>
          <p:cNvSpPr/>
          <p:nvPr/>
        </p:nvSpPr>
        <p:spPr>
          <a:xfrm>
            <a:off x="3410689" y="3175844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ál 18">
            <a:extLst>
              <a:ext uri="{FF2B5EF4-FFF2-40B4-BE49-F238E27FC236}">
                <a16:creationId xmlns:a16="http://schemas.microsoft.com/office/drawing/2014/main" id="{1D6A5150-0FAD-EC54-F105-C26C6263BE6C}"/>
              </a:ext>
            </a:extLst>
          </p:cNvPr>
          <p:cNvSpPr/>
          <p:nvPr/>
        </p:nvSpPr>
        <p:spPr>
          <a:xfrm>
            <a:off x="2255124" y="2299355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58E8ECB2-7CDE-7A7C-8B9E-18B34EC1B3BB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sp>
        <p:nvSpPr>
          <p:cNvPr id="23" name="Ovál 22">
            <a:extLst>
              <a:ext uri="{FF2B5EF4-FFF2-40B4-BE49-F238E27FC236}">
                <a16:creationId xmlns:a16="http://schemas.microsoft.com/office/drawing/2014/main" id="{1696D5AE-E8BF-9745-EF4D-7BA552C5999E}"/>
              </a:ext>
            </a:extLst>
          </p:cNvPr>
          <p:cNvSpPr/>
          <p:nvPr/>
        </p:nvSpPr>
        <p:spPr>
          <a:xfrm>
            <a:off x="3420476" y="3026240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9829B443-EC95-2D3D-A3E9-B839598CD4AC}"/>
              </a:ext>
            </a:extLst>
          </p:cNvPr>
          <p:cNvSpPr txBox="1"/>
          <p:nvPr/>
        </p:nvSpPr>
        <p:spPr>
          <a:xfrm>
            <a:off x="5873619" y="2829348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maturita</a:t>
            </a:r>
            <a:endParaRPr 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144607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Skupina 22">
            <a:extLst>
              <a:ext uri="{FF2B5EF4-FFF2-40B4-BE49-F238E27FC236}">
                <a16:creationId xmlns:a16="http://schemas.microsoft.com/office/drawing/2014/main" id="{2E539101-2C23-892D-8CB4-E9044E694C35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24" name="Obrázek 23">
              <a:extLst>
                <a:ext uri="{FF2B5EF4-FFF2-40B4-BE49-F238E27FC236}">
                  <a16:creationId xmlns:a16="http://schemas.microsoft.com/office/drawing/2014/main" id="{011EE512-0F99-3A60-9B15-CB57DE40A1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25" name="Obdélník 24">
              <a:extLst>
                <a:ext uri="{FF2B5EF4-FFF2-40B4-BE49-F238E27FC236}">
                  <a16:creationId xmlns:a16="http://schemas.microsoft.com/office/drawing/2014/main" id="{06655A8A-BDD9-1A8A-C776-723EF184B51D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14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Nadprůměrný příjem </a:t>
            </a:r>
            <a:br>
              <a:rPr lang="cs-CZ" altLang="cs-CZ" b="1" dirty="0">
                <a:solidFill>
                  <a:schemeClr val="bg1"/>
                </a:solidFill>
              </a:rPr>
            </a:br>
            <a:r>
              <a:rPr lang="cs-CZ" altLang="cs-CZ" b="1" dirty="0">
                <a:solidFill>
                  <a:schemeClr val="bg1"/>
                </a:solidFill>
              </a:rPr>
              <a:t>u návštěvníků Kroměřížska.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QW. Příjem domácnosti návštěvníka.</a:t>
            </a:r>
            <a:r>
              <a:rPr lang="it-IT" sz="1000" dirty="0"/>
              <a:t> 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8DD45DAA-5786-479E-B1D7-BD2F0C874D77}"/>
              </a:ext>
            </a:extLst>
          </p:cNvPr>
          <p:cNvSpPr txBox="1"/>
          <p:nvPr/>
        </p:nvSpPr>
        <p:spPr>
          <a:xfrm>
            <a:off x="279483" y="5615665"/>
            <a:ext cx="17233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v</a:t>
            </a:r>
            <a:r>
              <a:rPr lang="cs-CZ" sz="800" dirty="0">
                <a:solidFill>
                  <a:srgbClr val="000000"/>
                </a:solidFill>
                <a:latin typeface="Calibri"/>
                <a:cs typeface="Calibri"/>
              </a:rPr>
              <a:t>šichni</a:t>
            </a:r>
            <a:r>
              <a:rPr lang="cs-CZ" sz="800" dirty="0"/>
              <a:t> respondenti (n=1 605)</a:t>
            </a:r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 flipH="1">
            <a:off x="4710206" y="3789098"/>
            <a:ext cx="3294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52911855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334D7BE9-C60F-D3FA-3E40-E5AA97AA9443}"/>
              </a:ext>
            </a:extLst>
          </p:cNvPr>
          <p:cNvSpPr txBox="1"/>
          <p:nvPr/>
        </p:nvSpPr>
        <p:spPr>
          <a:xfrm>
            <a:off x="5618363" y="1900997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nadprůměrný</a:t>
            </a:r>
            <a:endParaRPr lang="en-US" sz="1000" b="1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Z návštěvníků Zlínského kraje (ZK) dominují ti, kteří </a:t>
            </a:r>
            <a:r>
              <a:rPr lang="cs-CZ" sz="1000" b="1" dirty="0"/>
              <a:t>příjem domácnosti</a:t>
            </a:r>
            <a:r>
              <a:rPr lang="cs-CZ" sz="1000" dirty="0"/>
              <a:t> označují za přibližně </a:t>
            </a:r>
            <a:r>
              <a:rPr lang="cs-CZ" sz="1000" b="1" dirty="0"/>
              <a:t>průměrný </a:t>
            </a:r>
            <a:r>
              <a:rPr lang="cs-CZ" sz="1000" dirty="0"/>
              <a:t>(84 %), přičemž nejvyšší je podíl průměrných příjmů mezi návštěvníky </a:t>
            </a:r>
            <a:r>
              <a:rPr lang="cs-CZ" sz="1000" b="1" dirty="0">
                <a:solidFill>
                  <a:srgbClr val="C00000"/>
                </a:solidFill>
              </a:rPr>
              <a:t>Slovácka</a:t>
            </a:r>
            <a:r>
              <a:rPr lang="cs-CZ" sz="1000" dirty="0"/>
              <a:t> (92 %).</a:t>
            </a:r>
          </a:p>
          <a:p>
            <a:pPr algn="just"/>
            <a:endParaRPr lang="cs-CZ" sz="1000" dirty="0"/>
          </a:p>
          <a:p>
            <a:pPr algn="just"/>
            <a:r>
              <a:rPr lang="cs-CZ" sz="1000" dirty="0"/>
              <a:t>Podíl spíše </a:t>
            </a:r>
            <a:r>
              <a:rPr lang="cs-CZ" sz="1000" b="1" dirty="0"/>
              <a:t>podprůměrných</a:t>
            </a:r>
            <a:r>
              <a:rPr lang="cs-CZ" sz="1000" dirty="0"/>
              <a:t> příjmů domácnosti je pouze 3 %. Jako </a:t>
            </a:r>
            <a:r>
              <a:rPr lang="cs-CZ" sz="1000" b="1" dirty="0"/>
              <a:t>spíše podprůměrné </a:t>
            </a:r>
            <a:r>
              <a:rPr lang="cs-CZ" sz="1000" dirty="0"/>
              <a:t>označují příjmy své domácnosti zejména senioři </a:t>
            </a:r>
            <a:r>
              <a:rPr lang="cs-CZ" sz="1000" b="1" dirty="0"/>
              <a:t>60+ let </a:t>
            </a:r>
            <a:br>
              <a:rPr lang="cs-CZ" sz="1000" b="1" dirty="0"/>
            </a:br>
            <a:r>
              <a:rPr lang="cs-CZ" sz="1000" dirty="0"/>
              <a:t>(9 %), lidé </a:t>
            </a:r>
            <a:r>
              <a:rPr lang="cs-CZ" sz="1000" b="1" dirty="0"/>
              <a:t>bez maturity </a:t>
            </a:r>
            <a:r>
              <a:rPr lang="cs-CZ" sz="1000" dirty="0"/>
              <a:t>(11 %). </a:t>
            </a:r>
          </a:p>
          <a:p>
            <a:pPr algn="just"/>
            <a:endParaRPr lang="cs-CZ" sz="1000" dirty="0"/>
          </a:p>
          <a:p>
            <a:pPr algn="just"/>
            <a:r>
              <a:rPr lang="cs-CZ" sz="1000" dirty="0"/>
              <a:t>Podíl spíše </a:t>
            </a:r>
            <a:r>
              <a:rPr lang="cs-CZ" sz="1000" b="1" dirty="0"/>
              <a:t>nadprůměrných</a:t>
            </a:r>
            <a:r>
              <a:rPr lang="cs-CZ" sz="1000" dirty="0"/>
              <a:t> příjmů je významně vyšší mezi návštěvníky oblasti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 </a:t>
            </a:r>
            <a:r>
              <a:rPr lang="cs-CZ" sz="1000" dirty="0"/>
              <a:t>(26 % vs. 13 % za ZK) a dále také obecně mezi </a:t>
            </a:r>
            <a:r>
              <a:rPr lang="cs-CZ" sz="1000" b="1" dirty="0"/>
              <a:t>vysokoškolsky</a:t>
            </a:r>
            <a:r>
              <a:rPr lang="cs-CZ" sz="1000" dirty="0"/>
              <a:t> vzdělanými lidmi (18 %), mezi návštěvníky </a:t>
            </a:r>
            <a:r>
              <a:rPr lang="cs-CZ" sz="1000" b="1" dirty="0"/>
              <a:t>z Prahy</a:t>
            </a:r>
            <a:r>
              <a:rPr lang="cs-CZ" sz="1000" dirty="0"/>
              <a:t> (26 %).</a:t>
            </a:r>
          </a:p>
          <a:p>
            <a:pPr algn="just"/>
            <a:endParaRPr lang="cs-CZ" sz="1000" dirty="0"/>
          </a:p>
          <a:p>
            <a:pPr algn="just"/>
            <a:endParaRPr lang="cs-CZ" sz="1000" b="1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7DFCEE8A-9927-C187-ECAB-0E9A8CB73772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3ED87FA7-9A28-0FCA-FFB8-5594452B435E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VZESTUPNĚ (ZA KRAJ)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E7F7056E-16E3-499C-CD56-EDCD84C590CD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E323ECDE-3429-250A-5033-D1E961E1922D}"/>
              </a:ext>
            </a:extLst>
          </p:cNvPr>
          <p:cNvSpPr txBox="1"/>
          <p:nvPr/>
        </p:nvSpPr>
        <p:spPr>
          <a:xfrm>
            <a:off x="5127199" y="130970"/>
            <a:ext cx="3709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PŘÍJEM DOMÁCNOSTI NÁVŠTĚVNÍKA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8479B32D-90CD-1323-FB06-02BD7366788B}"/>
              </a:ext>
            </a:extLst>
          </p:cNvPr>
          <p:cNvSpPr txBox="1"/>
          <p:nvPr/>
        </p:nvSpPr>
        <p:spPr>
          <a:xfrm>
            <a:off x="6033750" y="2811842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průměrný</a:t>
            </a:r>
            <a:endParaRPr lang="en-US" sz="1000" b="1" dirty="0"/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8F39D1E6-44FE-5938-1E48-8BC9AB936116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</p:spTree>
    <p:extLst>
      <p:ext uri="{BB962C8B-B14F-4D97-AF65-F5344CB8AC3E}">
        <p14:creationId xmlns:p14="http://schemas.microsoft.com/office/powerpoint/2010/main" val="1068863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Skupina 28">
            <a:extLst>
              <a:ext uri="{FF2B5EF4-FFF2-40B4-BE49-F238E27FC236}">
                <a16:creationId xmlns:a16="http://schemas.microsoft.com/office/drawing/2014/main" id="{979C48C8-264C-417D-193A-49621766C849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30" name="Obrázek 29">
              <a:extLst>
                <a:ext uri="{FF2B5EF4-FFF2-40B4-BE49-F238E27FC236}">
                  <a16:creationId xmlns:a16="http://schemas.microsoft.com/office/drawing/2014/main" id="{729DC92D-D679-EAA2-88A4-72C481F36F3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31" name="Obdélník 30">
              <a:extLst>
                <a:ext uri="{FF2B5EF4-FFF2-40B4-BE49-F238E27FC236}">
                  <a16:creationId xmlns:a16="http://schemas.microsoft.com/office/drawing/2014/main" id="{DED93DF7-EBC0-18F1-48EF-B34209167B29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15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Do lokalit / regionů ZK se návštěvníci zpravidla vracejí několikrát ročně (Slovácko). Frekvence méně než jednou za rok se týká zejména oblasti Valašsko. Poprvé jsou návštěvníci zejména v TO Kroměřížsko.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pt-BR" sz="1000" dirty="0">
                <a:solidFill>
                  <a:srgbClr val="000000"/>
                </a:solidFill>
              </a:rPr>
              <a:t>Q7. Jak často navštěvujete tento region / město / lokalitu?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8DD45DAA-5786-479E-B1D7-BD2F0C874D77}"/>
              </a:ext>
            </a:extLst>
          </p:cNvPr>
          <p:cNvSpPr txBox="1"/>
          <p:nvPr/>
        </p:nvSpPr>
        <p:spPr>
          <a:xfrm>
            <a:off x="279483" y="5615665"/>
            <a:ext cx="17233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v</a:t>
            </a:r>
            <a:r>
              <a:rPr lang="cs-CZ" sz="800" dirty="0">
                <a:solidFill>
                  <a:srgbClr val="000000"/>
                </a:solidFill>
                <a:latin typeface="Calibri"/>
                <a:cs typeface="Calibri"/>
              </a:rPr>
              <a:t>šichni</a:t>
            </a:r>
            <a:r>
              <a:rPr lang="cs-CZ" sz="800" dirty="0"/>
              <a:t> respondenti (n=1 605)</a:t>
            </a:r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>
            <a:off x="4713500" y="3789098"/>
            <a:ext cx="0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4418770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334D7BE9-C60F-D3FA-3E40-E5AA97AA9443}"/>
              </a:ext>
            </a:extLst>
          </p:cNvPr>
          <p:cNvSpPr txBox="1"/>
          <p:nvPr/>
        </p:nvSpPr>
        <p:spPr>
          <a:xfrm>
            <a:off x="5519965" y="1896094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poprvé</a:t>
            </a:r>
            <a:endParaRPr lang="en-US" sz="1000" b="1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013EC4A1-E491-B081-D6E5-C917F0842773}"/>
              </a:ext>
            </a:extLst>
          </p:cNvPr>
          <p:cNvSpPr txBox="1"/>
          <p:nvPr/>
        </p:nvSpPr>
        <p:spPr>
          <a:xfrm>
            <a:off x="4948791" y="2190323"/>
            <a:ext cx="1657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1x za rok</a:t>
            </a:r>
            <a:endParaRPr lang="en-US" sz="1000" b="1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Do jednotlivých navštívených lokalit / regionů Zlínského kraje (ZK) se návštěvníci a turisté </a:t>
            </a:r>
            <a:r>
              <a:rPr lang="cs-CZ" sz="1000" b="1" dirty="0"/>
              <a:t>vracejí zpravidla několikrát ročně </a:t>
            </a:r>
            <a:r>
              <a:rPr lang="cs-CZ" sz="1000" dirty="0"/>
              <a:t>(53 %), a to pak zejména návštěvníci </a:t>
            </a:r>
            <a:r>
              <a:rPr lang="cs-CZ" sz="1000" b="1" dirty="0">
                <a:solidFill>
                  <a:srgbClr val="C00000"/>
                </a:solidFill>
              </a:rPr>
              <a:t>Slovácka</a:t>
            </a:r>
            <a:r>
              <a:rPr lang="cs-CZ" sz="1000" b="1" dirty="0">
                <a:solidFill>
                  <a:srgbClr val="7030A0"/>
                </a:solidFill>
              </a:rPr>
              <a:t> </a:t>
            </a:r>
            <a:r>
              <a:rPr lang="cs-CZ" sz="1000" dirty="0"/>
              <a:t>(63 %), lidé ve věku </a:t>
            </a:r>
            <a:r>
              <a:rPr lang="cs-CZ" sz="1000" b="1" dirty="0"/>
              <a:t>30-44 let </a:t>
            </a:r>
            <a:r>
              <a:rPr lang="cs-CZ" sz="1000" dirty="0"/>
              <a:t>(60 %), </a:t>
            </a:r>
            <a:br>
              <a:rPr lang="cs-CZ" sz="1000" dirty="0"/>
            </a:br>
            <a:r>
              <a:rPr lang="cs-CZ" sz="1000" b="1" dirty="0"/>
              <a:t>z Moravy </a:t>
            </a:r>
            <a:r>
              <a:rPr lang="cs-CZ" sz="1000" dirty="0"/>
              <a:t>(61 %), </a:t>
            </a:r>
            <a:r>
              <a:rPr lang="cs-CZ" sz="1000" b="1" dirty="0"/>
              <a:t>jednodenní návštěvníci </a:t>
            </a:r>
            <a:r>
              <a:rPr lang="cs-CZ" sz="1000" dirty="0"/>
              <a:t>(76 %), </a:t>
            </a:r>
            <a:r>
              <a:rPr lang="cs-CZ" sz="1000" b="1" dirty="0"/>
              <a:t>ti s nejnižší útratou </a:t>
            </a:r>
            <a:r>
              <a:rPr lang="cs-CZ" sz="1000" dirty="0"/>
              <a:t>do 2.500 Kč (76 %).  </a:t>
            </a:r>
          </a:p>
          <a:p>
            <a:pPr algn="just"/>
            <a:r>
              <a:rPr lang="cs-CZ" sz="1000" b="1" dirty="0"/>
              <a:t>Jedenkrát za rok </a:t>
            </a:r>
            <a:r>
              <a:rPr lang="cs-CZ" sz="1000" dirty="0"/>
              <a:t>nebo</a:t>
            </a:r>
            <a:r>
              <a:rPr lang="cs-CZ" sz="1000" b="1" dirty="0"/>
              <a:t> méně než jednou za rok </a:t>
            </a:r>
            <a:r>
              <a:rPr lang="cs-CZ" sz="1000" dirty="0"/>
              <a:t>se do ZK vrací 17 %, resp. 16 % návštěvníků / turistů.</a:t>
            </a:r>
            <a:r>
              <a:rPr lang="cs-CZ" sz="1000" b="1" dirty="0"/>
              <a:t>  </a:t>
            </a:r>
            <a:r>
              <a:rPr lang="cs-CZ" sz="1000" dirty="0"/>
              <a:t>Frekvence návštěv jednou za rok se týká zejména návštěvníků TO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Kroměřížsko</a:t>
            </a:r>
            <a:r>
              <a:rPr lang="cs-CZ" sz="1000" dirty="0"/>
              <a:t> (26 %) a méně než jednou za rok </a:t>
            </a:r>
            <a:br>
              <a:rPr lang="cs-CZ" sz="1000" dirty="0"/>
            </a:br>
            <a:r>
              <a:rPr lang="cs-CZ" sz="1000" dirty="0"/>
              <a:t>z oblasti 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Valašsko</a:t>
            </a:r>
            <a:r>
              <a:rPr lang="cs-CZ" sz="1000" b="1" dirty="0"/>
              <a:t> </a:t>
            </a:r>
            <a:r>
              <a:rPr lang="cs-CZ" sz="1000" dirty="0"/>
              <a:t>(22 %). </a:t>
            </a:r>
          </a:p>
          <a:p>
            <a:pPr algn="just"/>
            <a:r>
              <a:rPr lang="cs-CZ" sz="1000" b="1" dirty="0"/>
              <a:t>Minimálně 1x měsíčně </a:t>
            </a:r>
            <a:r>
              <a:rPr lang="cs-CZ" sz="1000" dirty="0"/>
              <a:t>oblasti Zlínského kraje navštěvuje 5 % návštěvníků. </a:t>
            </a:r>
          </a:p>
          <a:p>
            <a:pPr algn="just"/>
            <a:r>
              <a:rPr lang="cs-CZ" sz="1000" b="1" dirty="0"/>
              <a:t>Poprvé</a:t>
            </a:r>
            <a:r>
              <a:rPr lang="cs-CZ" sz="1000" dirty="0"/>
              <a:t> je v dané lokalitě nebo regionu ZK 10 % návštěvníků. V případě návštěvníků regionu</a:t>
            </a:r>
            <a:r>
              <a:rPr lang="cs-CZ" sz="1000" b="1" dirty="0"/>
              <a:t>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Kroměřížsko</a:t>
            </a:r>
            <a:r>
              <a:rPr lang="cs-CZ" sz="1000" dirty="0"/>
              <a:t> je to až 19 %, obecně u návštěvníků </a:t>
            </a:r>
            <a:br>
              <a:rPr lang="cs-CZ" sz="1000" dirty="0"/>
            </a:br>
            <a:r>
              <a:rPr lang="cs-CZ" sz="1000" b="1" dirty="0"/>
              <a:t>z Čech </a:t>
            </a:r>
            <a:r>
              <a:rPr lang="cs-CZ" sz="1000" dirty="0"/>
              <a:t>21 % a u </a:t>
            </a:r>
            <a:r>
              <a:rPr lang="cs-CZ" sz="1000" b="1" dirty="0"/>
              <a:t>Pražanů</a:t>
            </a:r>
            <a:r>
              <a:rPr lang="cs-CZ" sz="1000" dirty="0"/>
              <a:t> až 26 %.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61968F6B-2C50-9C7B-F0A0-5B718F971ACC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7C417AF0-2E36-D821-A6B3-9725DEC377CB}"/>
              </a:ext>
            </a:extLst>
          </p:cNvPr>
          <p:cNvSpPr txBox="1"/>
          <p:nvPr/>
        </p:nvSpPr>
        <p:spPr>
          <a:xfrm>
            <a:off x="6039414" y="2829348"/>
            <a:ext cx="13312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několikrát ročně</a:t>
            </a:r>
            <a:endParaRPr lang="en-US" sz="1000" b="1" dirty="0"/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90006FC3-17A9-C839-EFD3-246F6744E327}"/>
              </a:ext>
            </a:extLst>
          </p:cNvPr>
          <p:cNvSpPr txBox="1"/>
          <p:nvPr/>
        </p:nvSpPr>
        <p:spPr>
          <a:xfrm>
            <a:off x="6785924" y="1553013"/>
            <a:ext cx="1657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méně než 1x za rok</a:t>
            </a:r>
            <a:endParaRPr lang="en-US" sz="1000" b="1" dirty="0"/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8834E0D9-F0D0-9196-8E57-0A6C61944F91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VZESTUPNĚ (ZA KRAJ)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A93A9960-1B54-F188-C55B-1BB694C121CA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KRAJE*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767CD866-79B9-AAB3-9931-5F54159D5419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0142A0D3-65A3-7ACE-8F2A-E8D552AE7CCE}"/>
              </a:ext>
            </a:extLst>
          </p:cNvPr>
          <p:cNvSpPr txBox="1"/>
          <p:nvPr/>
        </p:nvSpPr>
        <p:spPr>
          <a:xfrm>
            <a:off x="6606642" y="130970"/>
            <a:ext cx="2230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FREKVENCE NÁVŠTĚV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21" name="Ovál 20">
            <a:extLst>
              <a:ext uri="{FF2B5EF4-FFF2-40B4-BE49-F238E27FC236}">
                <a16:creationId xmlns:a16="http://schemas.microsoft.com/office/drawing/2014/main" id="{D9445EE5-F766-AB63-F3BE-6383DDD06096}"/>
              </a:ext>
            </a:extLst>
          </p:cNvPr>
          <p:cNvSpPr/>
          <p:nvPr/>
        </p:nvSpPr>
        <p:spPr>
          <a:xfrm>
            <a:off x="3158328" y="2419917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AEBDE2F9-134E-4F79-CCA3-56D6F9FBB5E2}"/>
              </a:ext>
            </a:extLst>
          </p:cNvPr>
          <p:cNvSpPr/>
          <p:nvPr/>
        </p:nvSpPr>
        <p:spPr>
          <a:xfrm>
            <a:off x="2342364" y="3070472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ál 24">
            <a:extLst>
              <a:ext uri="{FF2B5EF4-FFF2-40B4-BE49-F238E27FC236}">
                <a16:creationId xmlns:a16="http://schemas.microsoft.com/office/drawing/2014/main" id="{7427EF78-742B-4148-2207-687A4419C1C4}"/>
              </a:ext>
            </a:extLst>
          </p:cNvPr>
          <p:cNvSpPr/>
          <p:nvPr/>
        </p:nvSpPr>
        <p:spPr>
          <a:xfrm>
            <a:off x="2202771" y="4614614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ál 25">
            <a:extLst>
              <a:ext uri="{FF2B5EF4-FFF2-40B4-BE49-F238E27FC236}">
                <a16:creationId xmlns:a16="http://schemas.microsoft.com/office/drawing/2014/main" id="{FF71DB74-C27C-DAA3-847D-9CE1CB6D1206}"/>
              </a:ext>
            </a:extLst>
          </p:cNvPr>
          <p:cNvSpPr/>
          <p:nvPr/>
        </p:nvSpPr>
        <p:spPr>
          <a:xfrm>
            <a:off x="2251604" y="4213489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569D5099-45AB-7225-E391-7B7C587DAE9F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</p:spTree>
    <p:extLst>
      <p:ext uri="{BB962C8B-B14F-4D97-AF65-F5344CB8AC3E}">
        <p14:creationId xmlns:p14="http://schemas.microsoft.com/office/powerpoint/2010/main" val="1643233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Skupina 24">
            <a:extLst>
              <a:ext uri="{FF2B5EF4-FFF2-40B4-BE49-F238E27FC236}">
                <a16:creationId xmlns:a16="http://schemas.microsoft.com/office/drawing/2014/main" id="{46A28D61-D93D-088D-9C96-2A4F9DA58BC8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26" name="Obrázek 25">
              <a:extLst>
                <a:ext uri="{FF2B5EF4-FFF2-40B4-BE49-F238E27FC236}">
                  <a16:creationId xmlns:a16="http://schemas.microsoft.com/office/drawing/2014/main" id="{8E48F782-DF77-229D-6ADC-7267A3805DB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27" name="Obdélník 26">
              <a:extLst>
                <a:ext uri="{FF2B5EF4-FFF2-40B4-BE49-F238E27FC236}">
                  <a16:creationId xmlns:a16="http://schemas.microsoft.com/office/drawing/2014/main" id="{C86E12C3-1DAE-1F8D-89C6-F6E1BC9AF663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16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Rozhodující je pro informaci o lokalitách / regionu Zlínského kraje vlastní zkušenost. V případě oblasti Kroměřížsko jsou významné i všechny další zdroje. 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Q2. Jak jste se o této lokalitě / regionu dozvěděl/a</a:t>
            </a:r>
            <a:r>
              <a:rPr lang="it-IT" sz="1000" dirty="0"/>
              <a:t>? 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8DD45DAA-5786-479E-B1D7-BD2F0C874D77}"/>
              </a:ext>
            </a:extLst>
          </p:cNvPr>
          <p:cNvSpPr txBox="1"/>
          <p:nvPr/>
        </p:nvSpPr>
        <p:spPr>
          <a:xfrm>
            <a:off x="279483" y="5615665"/>
            <a:ext cx="17233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v</a:t>
            </a:r>
            <a:r>
              <a:rPr lang="cs-CZ" sz="800" dirty="0">
                <a:solidFill>
                  <a:srgbClr val="000000"/>
                </a:solidFill>
                <a:latin typeface="Calibri"/>
                <a:cs typeface="Calibri"/>
              </a:rPr>
              <a:t>šichni</a:t>
            </a:r>
            <a:r>
              <a:rPr lang="cs-CZ" sz="800" dirty="0"/>
              <a:t> respondenti (n=1 605)</a:t>
            </a:r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>
            <a:off x="4713500" y="3789098"/>
            <a:ext cx="22623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42145271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334D7BE9-C60F-D3FA-3E40-E5AA97AA9443}"/>
              </a:ext>
            </a:extLst>
          </p:cNvPr>
          <p:cNvSpPr txBox="1"/>
          <p:nvPr/>
        </p:nvSpPr>
        <p:spPr>
          <a:xfrm>
            <a:off x="5282130" y="2160411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internet, tisk</a:t>
            </a:r>
            <a:endParaRPr lang="en-US" sz="1000" b="1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013EC4A1-E491-B081-D6E5-C917F0842773}"/>
              </a:ext>
            </a:extLst>
          </p:cNvPr>
          <p:cNvSpPr txBox="1"/>
          <p:nvPr/>
        </p:nvSpPr>
        <p:spPr>
          <a:xfrm>
            <a:off x="5026444" y="1850347"/>
            <a:ext cx="1657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od příbuzných a známých</a:t>
            </a:r>
            <a:endParaRPr lang="en-US" sz="1000" b="1" dirty="0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B6B07263-DA9A-D9CC-D403-3BC86D73D585}"/>
              </a:ext>
            </a:extLst>
          </p:cNvPr>
          <p:cNvSpPr txBox="1"/>
          <p:nvPr/>
        </p:nvSpPr>
        <p:spPr>
          <a:xfrm>
            <a:off x="5914823" y="2802485"/>
            <a:ext cx="12263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vlastní zkušenost</a:t>
            </a:r>
            <a:endParaRPr lang="en-US" sz="1000" b="1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629633"/>
            <a:ext cx="404928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O dané lokalitě / regionu Zlínského kraje (ZK) se návštěvníci dozvěděli nejčastěji již dříve a nyní čerpali z </a:t>
            </a:r>
            <a:r>
              <a:rPr lang="cs-CZ" sz="1000" b="1" dirty="0"/>
              <a:t>vlastní zkušenosti z minulé návštěvy </a:t>
            </a:r>
            <a:br>
              <a:rPr lang="cs-CZ" sz="1000" b="1" dirty="0"/>
            </a:br>
            <a:r>
              <a:rPr lang="cs-CZ" sz="1000" dirty="0"/>
              <a:t>(72 %). To platí pro všechny turistické oblasti kraje, nejvíce pak (statisticky významně častěji) pro oblast </a:t>
            </a:r>
            <a:r>
              <a:rPr lang="cs-CZ" sz="1000" b="1" dirty="0">
                <a:solidFill>
                  <a:srgbClr val="C00000"/>
                </a:solidFill>
              </a:rPr>
              <a:t>Slovácka</a:t>
            </a:r>
            <a:r>
              <a:rPr lang="cs-CZ" sz="1000" b="1" dirty="0">
                <a:solidFill>
                  <a:srgbClr val="7030A0"/>
                </a:solidFill>
              </a:rPr>
              <a:t> </a:t>
            </a:r>
            <a:r>
              <a:rPr lang="cs-CZ" sz="1000" dirty="0"/>
              <a:t>(98 %) a </a:t>
            </a:r>
            <a:r>
              <a:rPr lang="cs-CZ" sz="1000" b="1" dirty="0">
                <a:solidFill>
                  <a:schemeClr val="accent1"/>
                </a:solidFill>
              </a:rPr>
              <a:t>Zlínska a </a:t>
            </a:r>
            <a:r>
              <a:rPr lang="cs-CZ" sz="1000" b="1" dirty="0" err="1">
                <a:solidFill>
                  <a:schemeClr val="accent1"/>
                </a:solidFill>
              </a:rPr>
              <a:t>Luhačovicka</a:t>
            </a:r>
            <a:r>
              <a:rPr lang="cs-CZ" sz="1000" dirty="0"/>
              <a:t> </a:t>
            </a:r>
            <a:br>
              <a:rPr lang="cs-CZ" sz="1000" dirty="0"/>
            </a:br>
            <a:r>
              <a:rPr lang="cs-CZ" sz="1000" dirty="0"/>
              <a:t>(85 %), obecně pak pro návštěvníky </a:t>
            </a:r>
            <a:r>
              <a:rPr lang="cs-CZ" sz="1000" b="1" dirty="0"/>
              <a:t>z Moravy </a:t>
            </a:r>
            <a:r>
              <a:rPr lang="cs-CZ" sz="1000" dirty="0"/>
              <a:t>(84 %), </a:t>
            </a:r>
            <a:r>
              <a:rPr lang="cs-CZ" sz="1000" b="1" dirty="0"/>
              <a:t>jednodenní návštěvníky</a:t>
            </a:r>
            <a:r>
              <a:rPr lang="cs-CZ" sz="1000" dirty="0"/>
              <a:t> (94 %).  </a:t>
            </a:r>
          </a:p>
          <a:p>
            <a:pPr algn="just"/>
            <a:r>
              <a:rPr lang="cs-CZ" sz="1000" dirty="0"/>
              <a:t>Pro oblast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 </a:t>
            </a:r>
            <a:r>
              <a:rPr lang="cs-CZ" sz="1000" b="1" dirty="0"/>
              <a:t>a 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Valašska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1000" dirty="0"/>
              <a:t>„funguje“ </a:t>
            </a:r>
            <a:r>
              <a:rPr lang="cs-CZ" sz="1000" b="1" dirty="0"/>
              <a:t>doporučení příbuzných, známých a přátel </a:t>
            </a:r>
            <a:r>
              <a:rPr lang="cs-CZ" sz="1000" dirty="0"/>
              <a:t>(34 %, resp. 32 % vs. 22 % ZK), u lidí ve věku </a:t>
            </a:r>
            <a:r>
              <a:rPr lang="cs-CZ" sz="1000" b="1" dirty="0"/>
              <a:t>18-29 let </a:t>
            </a:r>
            <a:br>
              <a:rPr lang="cs-CZ" sz="1000" dirty="0"/>
            </a:br>
            <a:r>
              <a:rPr lang="cs-CZ" sz="1000" dirty="0"/>
              <a:t>(35 %), </a:t>
            </a:r>
            <a:r>
              <a:rPr lang="cs-CZ" sz="1000" b="1" dirty="0"/>
              <a:t>bez maturity </a:t>
            </a:r>
            <a:r>
              <a:rPr lang="cs-CZ" sz="1000" dirty="0"/>
              <a:t>(37 %), </a:t>
            </a:r>
            <a:r>
              <a:rPr lang="cs-CZ" sz="1000" b="1" dirty="0"/>
              <a:t>s podprůměrným příjmem </a:t>
            </a:r>
            <a:r>
              <a:rPr lang="cs-CZ" sz="1000" dirty="0"/>
              <a:t>(54 %). Významně více než v jiných regionech je na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Kroměřížsku</a:t>
            </a:r>
            <a:r>
              <a:rPr lang="cs-CZ" sz="1000" dirty="0"/>
              <a:t> kraje jako zdroj informací využíván  </a:t>
            </a:r>
            <a:r>
              <a:rPr lang="cs-CZ" sz="1000" b="1" dirty="0"/>
              <a:t>internet </a:t>
            </a:r>
            <a:r>
              <a:rPr lang="cs-CZ" sz="1000" dirty="0"/>
              <a:t>(25 % vs. 14 % ZK), informace z práce, ze školy (14 % vs. 5 % ZK) a také</a:t>
            </a:r>
            <a:r>
              <a:rPr lang="cs-CZ" sz="1000" b="1" dirty="0"/>
              <a:t> tisk/TV </a:t>
            </a:r>
            <a:r>
              <a:rPr lang="cs-CZ" sz="1000" dirty="0"/>
              <a:t>(6 % vs. 2 % ZK). </a:t>
            </a:r>
            <a:r>
              <a:rPr lang="cs-CZ" sz="1000" b="1" dirty="0"/>
              <a:t>Internet</a:t>
            </a:r>
            <a:r>
              <a:rPr lang="cs-CZ" sz="1000" dirty="0"/>
              <a:t> je i v tomto případě doménou těch nejmladších </a:t>
            </a:r>
            <a:r>
              <a:rPr lang="cs-CZ" sz="1000" b="1" dirty="0"/>
              <a:t>18-29 let </a:t>
            </a:r>
            <a:r>
              <a:rPr lang="cs-CZ" sz="1000" dirty="0"/>
              <a:t>(23 %), návštěvníků </a:t>
            </a:r>
            <a:r>
              <a:rPr lang="cs-CZ" sz="1000" b="1" dirty="0"/>
              <a:t>z Čech, resp. Prahy</a:t>
            </a:r>
            <a:r>
              <a:rPr lang="cs-CZ" sz="1000" dirty="0"/>
              <a:t> (28 %, resp. 26 %), těch, kteří jsou v ZK </a:t>
            </a:r>
            <a:r>
              <a:rPr lang="cs-CZ" sz="1000" b="1" dirty="0"/>
              <a:t>poprvé</a:t>
            </a:r>
            <a:r>
              <a:rPr lang="cs-CZ" sz="1000" dirty="0"/>
              <a:t> (41 %) nebo </a:t>
            </a:r>
            <a:r>
              <a:rPr lang="cs-CZ" sz="1000" b="1" dirty="0"/>
              <a:t>méně často než 1x za rok</a:t>
            </a:r>
            <a:r>
              <a:rPr lang="cs-CZ" sz="1000" dirty="0"/>
              <a:t> (25 %).</a:t>
            </a:r>
            <a:endParaRPr lang="en-US" sz="1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7DFCEE8A-9927-C187-ECAB-0E9A8CB73772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3ED87FA7-9A28-0FCA-FFB8-5594452B435E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PODLE ODPOVĚDÍ ZA KRAJ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E7F7056E-16E3-499C-CD56-EDCD84C590CD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67DF343E-B53D-F3F6-B355-472E0B474DF9}"/>
              </a:ext>
            </a:extLst>
          </p:cNvPr>
          <p:cNvSpPr txBox="1"/>
          <p:nvPr/>
        </p:nvSpPr>
        <p:spPr>
          <a:xfrm>
            <a:off x="4197457" y="130970"/>
            <a:ext cx="4639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INFORMAČNÍ ZDROJ – ODKUD SE DOZVĚDĚL/A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19" name="Ovál 18">
            <a:extLst>
              <a:ext uri="{FF2B5EF4-FFF2-40B4-BE49-F238E27FC236}">
                <a16:creationId xmlns:a16="http://schemas.microsoft.com/office/drawing/2014/main" id="{AFEC6EDE-03CD-7E8E-1D64-6AC350B46313}"/>
              </a:ext>
            </a:extLst>
          </p:cNvPr>
          <p:cNvSpPr/>
          <p:nvPr/>
        </p:nvSpPr>
        <p:spPr>
          <a:xfrm>
            <a:off x="2440621" y="3121673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ál 20">
            <a:extLst>
              <a:ext uri="{FF2B5EF4-FFF2-40B4-BE49-F238E27FC236}">
                <a16:creationId xmlns:a16="http://schemas.microsoft.com/office/drawing/2014/main" id="{B1A770E9-B983-B7B6-929F-BFE7319DAF60}"/>
              </a:ext>
            </a:extLst>
          </p:cNvPr>
          <p:cNvSpPr/>
          <p:nvPr/>
        </p:nvSpPr>
        <p:spPr>
          <a:xfrm>
            <a:off x="2740187" y="2235087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ál 22">
            <a:extLst>
              <a:ext uri="{FF2B5EF4-FFF2-40B4-BE49-F238E27FC236}">
                <a16:creationId xmlns:a16="http://schemas.microsoft.com/office/drawing/2014/main" id="{6FAF8799-CB27-018A-5449-E3C87B8BD040}"/>
              </a:ext>
            </a:extLst>
          </p:cNvPr>
          <p:cNvSpPr/>
          <p:nvPr/>
        </p:nvSpPr>
        <p:spPr>
          <a:xfrm>
            <a:off x="2769298" y="1987916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73444B7A-5722-BE20-02C1-BFDB505EE508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sp>
        <p:nvSpPr>
          <p:cNvPr id="29" name="Ovál 28">
            <a:extLst>
              <a:ext uri="{FF2B5EF4-FFF2-40B4-BE49-F238E27FC236}">
                <a16:creationId xmlns:a16="http://schemas.microsoft.com/office/drawing/2014/main" id="{589ED903-1265-C423-6BD0-566CFCC72C32}"/>
              </a:ext>
            </a:extLst>
          </p:cNvPr>
          <p:cNvSpPr/>
          <p:nvPr/>
        </p:nvSpPr>
        <p:spPr>
          <a:xfrm>
            <a:off x="2257877" y="3664167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ál 29">
            <a:extLst>
              <a:ext uri="{FF2B5EF4-FFF2-40B4-BE49-F238E27FC236}">
                <a16:creationId xmlns:a16="http://schemas.microsoft.com/office/drawing/2014/main" id="{1E458A37-6D6F-786B-D784-EC2935088963}"/>
              </a:ext>
            </a:extLst>
          </p:cNvPr>
          <p:cNvSpPr/>
          <p:nvPr/>
        </p:nvSpPr>
        <p:spPr>
          <a:xfrm>
            <a:off x="2606761" y="2546508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ál 30">
            <a:extLst>
              <a:ext uri="{FF2B5EF4-FFF2-40B4-BE49-F238E27FC236}">
                <a16:creationId xmlns:a16="http://schemas.microsoft.com/office/drawing/2014/main" id="{B4AACF94-30D8-2BCA-C7A5-74C6B50E8FE7}"/>
              </a:ext>
            </a:extLst>
          </p:cNvPr>
          <p:cNvSpPr/>
          <p:nvPr/>
        </p:nvSpPr>
        <p:spPr>
          <a:xfrm>
            <a:off x="2251604" y="4222401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ál 31">
            <a:extLst>
              <a:ext uri="{FF2B5EF4-FFF2-40B4-BE49-F238E27FC236}">
                <a16:creationId xmlns:a16="http://schemas.microsoft.com/office/drawing/2014/main" id="{648DE56A-D762-A59C-6398-75F226BA057B}"/>
              </a:ext>
            </a:extLst>
          </p:cNvPr>
          <p:cNvSpPr/>
          <p:nvPr/>
        </p:nvSpPr>
        <p:spPr>
          <a:xfrm>
            <a:off x="3915323" y="1521659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ál 32">
            <a:extLst>
              <a:ext uri="{FF2B5EF4-FFF2-40B4-BE49-F238E27FC236}">
                <a16:creationId xmlns:a16="http://schemas.microsoft.com/office/drawing/2014/main" id="{F58BA372-8151-E4A5-D5BC-EB7C998161E8}"/>
              </a:ext>
            </a:extLst>
          </p:cNvPr>
          <p:cNvSpPr/>
          <p:nvPr/>
        </p:nvSpPr>
        <p:spPr>
          <a:xfrm>
            <a:off x="3702899" y="1628174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B2BAFBE5-A8FC-A73F-C6E9-68669573CEB7}"/>
              </a:ext>
            </a:extLst>
          </p:cNvPr>
          <p:cNvSpPr txBox="1"/>
          <p:nvPr/>
        </p:nvSpPr>
        <p:spPr>
          <a:xfrm>
            <a:off x="6496963" y="2401016"/>
            <a:ext cx="12263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vlastní zkušenost</a:t>
            </a:r>
            <a:endParaRPr lang="en-US" sz="1000" b="1" dirty="0"/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0DAA55D8-3DB8-DF13-3EF1-29F11529A2D9}"/>
              </a:ext>
            </a:extLst>
          </p:cNvPr>
          <p:cNvSpPr txBox="1"/>
          <p:nvPr/>
        </p:nvSpPr>
        <p:spPr>
          <a:xfrm>
            <a:off x="6885026" y="1617393"/>
            <a:ext cx="1657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od příbuzných a známých</a:t>
            </a:r>
            <a:endParaRPr lang="en-US" sz="1000" b="1" dirty="0"/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8B22693E-4E8B-4085-1295-54FA13B4BA9B}"/>
              </a:ext>
            </a:extLst>
          </p:cNvPr>
          <p:cNvSpPr txBox="1"/>
          <p:nvPr/>
        </p:nvSpPr>
        <p:spPr>
          <a:xfrm>
            <a:off x="5825468" y="1684342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CK, škola / práce</a:t>
            </a:r>
            <a:endParaRPr 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3014677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Skupina 24">
            <a:extLst>
              <a:ext uri="{FF2B5EF4-FFF2-40B4-BE49-F238E27FC236}">
                <a16:creationId xmlns:a16="http://schemas.microsoft.com/office/drawing/2014/main" id="{46A28D61-D93D-088D-9C96-2A4F9DA58BC8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26" name="Obrázek 25">
              <a:extLst>
                <a:ext uri="{FF2B5EF4-FFF2-40B4-BE49-F238E27FC236}">
                  <a16:creationId xmlns:a16="http://schemas.microsoft.com/office/drawing/2014/main" id="{8E48F782-DF77-229D-6ADC-7267A3805DB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27" name="Obdélník 26">
              <a:extLst>
                <a:ext uri="{FF2B5EF4-FFF2-40B4-BE49-F238E27FC236}">
                  <a16:creationId xmlns:a16="http://schemas.microsoft.com/office/drawing/2014/main" id="{C86E12C3-1DAE-1F8D-89C6-F6E1BC9AF663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17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Rozhodující je pro plánování cesty do Zlínského kraje vlastní zkušenost a pak také doporučení. V případě oblasti Kroměřížsko také webový portál. 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QB. Z jakého zdroje jste čerpal/a informace při plánování cesty?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8DD45DAA-5786-479E-B1D7-BD2F0C874D77}"/>
              </a:ext>
            </a:extLst>
          </p:cNvPr>
          <p:cNvSpPr txBox="1"/>
          <p:nvPr/>
        </p:nvSpPr>
        <p:spPr>
          <a:xfrm>
            <a:off x="279483" y="5615665"/>
            <a:ext cx="17233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v</a:t>
            </a:r>
            <a:r>
              <a:rPr lang="cs-CZ" sz="800" dirty="0">
                <a:solidFill>
                  <a:srgbClr val="000000"/>
                </a:solidFill>
                <a:latin typeface="Calibri"/>
                <a:cs typeface="Calibri"/>
              </a:rPr>
              <a:t>šichni</a:t>
            </a:r>
            <a:r>
              <a:rPr lang="cs-CZ" sz="800" dirty="0"/>
              <a:t> respondenti (n=1 605)</a:t>
            </a:r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 flipH="1">
            <a:off x="4710206" y="3789098"/>
            <a:ext cx="3294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32378172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ovéPole 7">
            <a:extLst>
              <a:ext uri="{FF2B5EF4-FFF2-40B4-BE49-F238E27FC236}">
                <a16:creationId xmlns:a16="http://schemas.microsoft.com/office/drawing/2014/main" id="{013EC4A1-E491-B081-D6E5-C917F0842773}"/>
              </a:ext>
            </a:extLst>
          </p:cNvPr>
          <p:cNvSpPr txBox="1"/>
          <p:nvPr/>
        </p:nvSpPr>
        <p:spPr>
          <a:xfrm>
            <a:off x="5333567" y="1877293"/>
            <a:ext cx="1657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web. portál</a:t>
            </a:r>
            <a:endParaRPr lang="en-US" sz="1000" b="1" dirty="0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B6B07263-DA9A-D9CC-D403-3BC86D73D585}"/>
              </a:ext>
            </a:extLst>
          </p:cNvPr>
          <p:cNvSpPr txBox="1"/>
          <p:nvPr/>
        </p:nvSpPr>
        <p:spPr>
          <a:xfrm>
            <a:off x="5914823" y="2802485"/>
            <a:ext cx="12263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vlastní zkušenost</a:t>
            </a:r>
            <a:endParaRPr lang="en-US" sz="1000" b="1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Rozhodující pro plánování cesty a pobytu ve Zlínském kraji (ZK) je </a:t>
            </a:r>
            <a:r>
              <a:rPr lang="cs-CZ" sz="1000" b="1" dirty="0"/>
              <a:t>vlastní zkušenost z minulé návštěvy </a:t>
            </a:r>
            <a:r>
              <a:rPr lang="cs-CZ" sz="1000" dirty="0"/>
              <a:t>(78 %). To platí pro všechny turistické oblasti kraje, nejvíce pak (statisticky významně častěji) pro oblasti </a:t>
            </a:r>
            <a:r>
              <a:rPr lang="cs-CZ" sz="1000" b="1" dirty="0">
                <a:solidFill>
                  <a:srgbClr val="C00000"/>
                </a:solidFill>
              </a:rPr>
              <a:t>Slovácka</a:t>
            </a:r>
            <a:r>
              <a:rPr lang="cs-CZ" sz="1000" b="1" dirty="0">
                <a:solidFill>
                  <a:srgbClr val="7030A0"/>
                </a:solidFill>
              </a:rPr>
              <a:t> </a:t>
            </a:r>
            <a:br>
              <a:rPr lang="cs-CZ" sz="1000" b="1" dirty="0">
                <a:solidFill>
                  <a:srgbClr val="7030A0"/>
                </a:solidFill>
              </a:rPr>
            </a:br>
            <a:r>
              <a:rPr lang="cs-CZ" sz="1000" dirty="0"/>
              <a:t>(92 %) a </a:t>
            </a:r>
            <a:r>
              <a:rPr lang="cs-CZ" sz="1000" b="1" dirty="0">
                <a:solidFill>
                  <a:schemeClr val="accent1"/>
                </a:solidFill>
              </a:rPr>
              <a:t>Zlínska a </a:t>
            </a:r>
            <a:r>
              <a:rPr lang="cs-CZ" sz="1000" b="1" dirty="0" err="1">
                <a:solidFill>
                  <a:schemeClr val="accent1"/>
                </a:solidFill>
              </a:rPr>
              <a:t>Luhačovicka</a:t>
            </a:r>
            <a:r>
              <a:rPr lang="cs-CZ" sz="1000" b="1" dirty="0">
                <a:solidFill>
                  <a:schemeClr val="accent1"/>
                </a:solidFill>
              </a:rPr>
              <a:t> </a:t>
            </a:r>
            <a:r>
              <a:rPr lang="cs-CZ" sz="1000" dirty="0"/>
              <a:t>(88 %). Naopak vlastní zkušenost hraje výrazně menší roli mezi návštěvníky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</a:t>
            </a:r>
            <a:r>
              <a:rPr lang="cs-CZ" sz="1000" dirty="0"/>
              <a:t> (59 %).</a:t>
            </a:r>
          </a:p>
          <a:p>
            <a:pPr algn="just"/>
            <a:r>
              <a:rPr lang="cs-CZ" sz="1000" dirty="0"/>
              <a:t>38 % návštěvníků využívá při plánování cesty do ZK nejrůznější </a:t>
            </a:r>
            <a:r>
              <a:rPr lang="cs-CZ" sz="1000" b="1" dirty="0"/>
              <a:t>doporučení </a:t>
            </a:r>
            <a:r>
              <a:rPr lang="cs-CZ" sz="1000" dirty="0"/>
              <a:t>ze svého okolí, to se týká zejména lidí </a:t>
            </a:r>
            <a:r>
              <a:rPr lang="cs-CZ" sz="1000" b="1" dirty="0"/>
              <a:t>bez maturity</a:t>
            </a:r>
            <a:r>
              <a:rPr lang="cs-CZ" sz="1000" dirty="0"/>
              <a:t> (53 %), </a:t>
            </a:r>
            <a:r>
              <a:rPr lang="cs-CZ" sz="1000" b="1" dirty="0"/>
              <a:t>z Čech</a:t>
            </a:r>
            <a:r>
              <a:rPr lang="cs-CZ" sz="1000" dirty="0"/>
              <a:t> (47 %), resp. </a:t>
            </a:r>
            <a:r>
              <a:rPr lang="cs-CZ" sz="1000" b="1" dirty="0"/>
              <a:t>z Prahy</a:t>
            </a:r>
            <a:r>
              <a:rPr lang="cs-CZ" sz="1000" dirty="0"/>
              <a:t> (55 %). Zejména pro oblast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 </a:t>
            </a:r>
            <a:r>
              <a:rPr lang="cs-CZ" sz="1000" dirty="0"/>
              <a:t>„funguje“ významně více než v jiných regionech kraje jako zdroj informací </a:t>
            </a:r>
            <a:r>
              <a:rPr lang="cs-CZ" sz="1000" b="1" dirty="0"/>
              <a:t>webový portál </a:t>
            </a:r>
            <a:r>
              <a:rPr lang="cs-CZ" sz="1000" dirty="0"/>
              <a:t>(18 % vs. 9 % ZK). Webový portál je zdroj informací častěji také u lidí ve věkové kategorii </a:t>
            </a:r>
            <a:r>
              <a:rPr lang="cs-CZ" sz="1000" b="1" dirty="0"/>
              <a:t>18-29 let </a:t>
            </a:r>
            <a:r>
              <a:rPr lang="cs-CZ" sz="1000" dirty="0"/>
              <a:t>(16 %), u návštěvníků </a:t>
            </a:r>
            <a:r>
              <a:rPr lang="cs-CZ" sz="1000" b="1" dirty="0"/>
              <a:t>z Čech</a:t>
            </a:r>
            <a:r>
              <a:rPr lang="cs-CZ" sz="1000" dirty="0"/>
              <a:t> (19 %), kteří jsou v ZK </a:t>
            </a:r>
            <a:r>
              <a:rPr lang="cs-CZ" sz="1000" b="1" dirty="0"/>
              <a:t>poprvé</a:t>
            </a:r>
            <a:r>
              <a:rPr lang="cs-CZ" sz="1000" dirty="0"/>
              <a:t>  (30 %) nebo přijíždějí </a:t>
            </a:r>
            <a:r>
              <a:rPr lang="cs-CZ" sz="1000" b="1" dirty="0"/>
              <a:t>velmi zřídka </a:t>
            </a:r>
            <a:r>
              <a:rPr lang="cs-CZ" sz="1000" dirty="0"/>
              <a:t>(19 %), u </a:t>
            </a:r>
            <a:r>
              <a:rPr lang="cs-CZ" sz="1000" b="1" dirty="0"/>
              <a:t>turistů </a:t>
            </a:r>
            <a:r>
              <a:rPr lang="cs-CZ" sz="1000" dirty="0"/>
              <a:t>(14 %). </a:t>
            </a:r>
          </a:p>
          <a:p>
            <a:pPr algn="just"/>
            <a:r>
              <a:rPr lang="cs-CZ" sz="1000" dirty="0"/>
              <a:t>S </a:t>
            </a:r>
            <a:r>
              <a:rPr lang="cs-CZ" sz="1000" b="1" dirty="0"/>
              <a:t>tištěným turistickým průvodcem </a:t>
            </a:r>
            <a:r>
              <a:rPr lang="cs-CZ" sz="1000" dirty="0"/>
              <a:t>plánovala cestu do ZK pouze </a:t>
            </a:r>
            <a:br>
              <a:rPr lang="cs-CZ" sz="1000" dirty="0"/>
            </a:br>
            <a:r>
              <a:rPr lang="cs-CZ" sz="1000" dirty="0"/>
              <a:t>4 % návštěvníků, lidé s nadprůměrným příjmem 8 %.</a:t>
            </a:r>
            <a:endParaRPr lang="en-US" sz="1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7DFCEE8A-9927-C187-ECAB-0E9A8CB73772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3ED87FA7-9A28-0FCA-FFB8-5594452B435E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PODLE ODPOVĚDÍ ZA KRAJ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E7F7056E-16E3-499C-CD56-EDCD84C590CD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67DF343E-B53D-F3F6-B355-472E0B474DF9}"/>
              </a:ext>
            </a:extLst>
          </p:cNvPr>
          <p:cNvSpPr txBox="1"/>
          <p:nvPr/>
        </p:nvSpPr>
        <p:spPr>
          <a:xfrm>
            <a:off x="4429700" y="130970"/>
            <a:ext cx="44071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INFORMAČNÍ ZDROJ PRO PLÁNOVÁNÍ CESTY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23" name="Ovál 22">
            <a:extLst>
              <a:ext uri="{FF2B5EF4-FFF2-40B4-BE49-F238E27FC236}">
                <a16:creationId xmlns:a16="http://schemas.microsoft.com/office/drawing/2014/main" id="{6FAF8799-CB27-018A-5449-E3C87B8BD040}"/>
              </a:ext>
            </a:extLst>
          </p:cNvPr>
          <p:cNvSpPr/>
          <p:nvPr/>
        </p:nvSpPr>
        <p:spPr>
          <a:xfrm>
            <a:off x="3712749" y="1874705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73444B7A-5722-BE20-02C1-BFDB505EE508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sp>
        <p:nvSpPr>
          <p:cNvPr id="31" name="Ovál 30">
            <a:extLst>
              <a:ext uri="{FF2B5EF4-FFF2-40B4-BE49-F238E27FC236}">
                <a16:creationId xmlns:a16="http://schemas.microsoft.com/office/drawing/2014/main" id="{B4AACF94-30D8-2BCA-C7A5-74C6B50E8FE7}"/>
              </a:ext>
            </a:extLst>
          </p:cNvPr>
          <p:cNvSpPr/>
          <p:nvPr/>
        </p:nvSpPr>
        <p:spPr>
          <a:xfrm>
            <a:off x="2295146" y="3525714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ál 32">
            <a:extLst>
              <a:ext uri="{FF2B5EF4-FFF2-40B4-BE49-F238E27FC236}">
                <a16:creationId xmlns:a16="http://schemas.microsoft.com/office/drawing/2014/main" id="{F58BA372-8151-E4A5-D5BC-EB7C998161E8}"/>
              </a:ext>
            </a:extLst>
          </p:cNvPr>
          <p:cNvSpPr/>
          <p:nvPr/>
        </p:nvSpPr>
        <p:spPr>
          <a:xfrm>
            <a:off x="3800545" y="1740503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B2BAFBE5-A8FC-A73F-C6E9-68669573CEB7}"/>
              </a:ext>
            </a:extLst>
          </p:cNvPr>
          <p:cNvSpPr txBox="1"/>
          <p:nvPr/>
        </p:nvSpPr>
        <p:spPr>
          <a:xfrm>
            <a:off x="6496963" y="2401016"/>
            <a:ext cx="12263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vlastní zkušenost</a:t>
            </a:r>
            <a:endParaRPr 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2010311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Skupina 24">
            <a:extLst>
              <a:ext uri="{FF2B5EF4-FFF2-40B4-BE49-F238E27FC236}">
                <a16:creationId xmlns:a16="http://schemas.microsoft.com/office/drawing/2014/main" id="{46A28D61-D93D-088D-9C96-2A4F9DA58BC8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26" name="Obrázek 25">
              <a:extLst>
                <a:ext uri="{FF2B5EF4-FFF2-40B4-BE49-F238E27FC236}">
                  <a16:creationId xmlns:a16="http://schemas.microsoft.com/office/drawing/2014/main" id="{8E48F782-DF77-229D-6ADC-7267A3805DB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27" name="Obdélník 26">
              <a:extLst>
                <a:ext uri="{FF2B5EF4-FFF2-40B4-BE49-F238E27FC236}">
                  <a16:creationId xmlns:a16="http://schemas.microsoft.com/office/drawing/2014/main" id="{C86E12C3-1DAE-1F8D-89C6-F6E1BC9AF663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18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Ti, kteří používají jako zdroj informací o Zlínském kraji internet používají zejména příslušné internetové / webové stránky. Pětina využívá Facebook. V případě oblasti Kroměřížsko také Instagram. 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228, ti, kteří jako zdroj informací použili internet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Q2a. Kde na internetu</a:t>
            </a:r>
            <a:r>
              <a:rPr lang="it-IT" sz="1000" dirty="0"/>
              <a:t>? 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8DD45DAA-5786-479E-B1D7-BD2F0C874D77}"/>
              </a:ext>
            </a:extLst>
          </p:cNvPr>
          <p:cNvSpPr txBox="1"/>
          <p:nvPr/>
        </p:nvSpPr>
        <p:spPr>
          <a:xfrm>
            <a:off x="279483" y="5615665"/>
            <a:ext cx="290262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ti, kteří jako zdroj informací použili internet (n=228)</a:t>
            </a:r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>
            <a:off x="4713500" y="3789098"/>
            <a:ext cx="22623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4841055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334D7BE9-C60F-D3FA-3E40-E5AA97AA9443}"/>
              </a:ext>
            </a:extLst>
          </p:cNvPr>
          <p:cNvSpPr txBox="1"/>
          <p:nvPr/>
        </p:nvSpPr>
        <p:spPr>
          <a:xfrm>
            <a:off x="5282130" y="2160411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 err="1"/>
              <a:t>instagram</a:t>
            </a:r>
            <a:endParaRPr lang="en-US" sz="1000" b="1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Z těch návštěvníků, kteří jako zdroj informací o lokalitě nebo oblasti  Zlínského kraje (ZK), použili jakýmkoliv způsobem internet, jich 87 % použilo nějaké </a:t>
            </a:r>
            <a:r>
              <a:rPr lang="cs-CZ" sz="1000" b="1" dirty="0"/>
              <a:t>internetové (webové) stránky</a:t>
            </a:r>
            <a:r>
              <a:rPr lang="cs-CZ" sz="1000" dirty="0"/>
              <a:t>.</a:t>
            </a:r>
          </a:p>
          <a:p>
            <a:pPr algn="just"/>
            <a:endParaRPr lang="cs-CZ" sz="1000" dirty="0"/>
          </a:p>
          <a:p>
            <a:pPr algn="just"/>
            <a:r>
              <a:rPr lang="cs-CZ" sz="1000" b="1" dirty="0"/>
              <a:t>Facebook</a:t>
            </a:r>
            <a:r>
              <a:rPr lang="cs-CZ" sz="1000" dirty="0"/>
              <a:t> využilo 21 % návštěvníků ZK. Jedná se zejména o lidi ve věku </a:t>
            </a:r>
            <a:br>
              <a:rPr lang="cs-CZ" sz="1000" dirty="0"/>
            </a:br>
            <a:r>
              <a:rPr lang="cs-CZ" sz="1000" b="1" dirty="0"/>
              <a:t>18-29 let</a:t>
            </a:r>
            <a:r>
              <a:rPr lang="cs-CZ" sz="1000" dirty="0"/>
              <a:t> (39 %).</a:t>
            </a:r>
          </a:p>
          <a:p>
            <a:pPr algn="just"/>
            <a:endParaRPr lang="cs-CZ" sz="1000" dirty="0"/>
          </a:p>
          <a:p>
            <a:pPr algn="just"/>
            <a:r>
              <a:rPr lang="cs-CZ" sz="1000" dirty="0"/>
              <a:t>Na </a:t>
            </a:r>
            <a:r>
              <a:rPr lang="cs-CZ" sz="1000" b="1" dirty="0"/>
              <a:t>Instagramu</a:t>
            </a:r>
            <a:r>
              <a:rPr lang="cs-CZ" sz="1000" dirty="0"/>
              <a:t> hledalo nebo se pro svou cestu do ZK inspirovalo celkově </a:t>
            </a:r>
            <a:br>
              <a:rPr lang="cs-CZ" sz="1000" dirty="0"/>
            </a:br>
            <a:r>
              <a:rPr lang="cs-CZ" sz="1000" dirty="0"/>
              <a:t>12 % návštěvníků. Významně častěji Instagram použili návštěvníci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</a:t>
            </a:r>
            <a:r>
              <a:rPr lang="cs-CZ" sz="1000" dirty="0"/>
              <a:t> (25 %), a to zejména ti, kteří tuto oblast navštívili </a:t>
            </a:r>
            <a:r>
              <a:rPr lang="cs-CZ" sz="1000" b="1" dirty="0"/>
              <a:t>v  letní sezóně</a:t>
            </a:r>
            <a:r>
              <a:rPr lang="cs-CZ" sz="1000" dirty="0"/>
              <a:t> (31 %) a obecně ti, kteří přijeli do ZK </a:t>
            </a:r>
            <a:r>
              <a:rPr lang="cs-CZ" sz="1000" b="1" dirty="0"/>
              <a:t>z Prahy </a:t>
            </a:r>
            <a:r>
              <a:rPr lang="cs-CZ" sz="1000" dirty="0"/>
              <a:t>(30 %).   </a:t>
            </a:r>
            <a:endParaRPr lang="en-US" sz="1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7DFCEE8A-9927-C187-ECAB-0E9A8CB73772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3ED87FA7-9A28-0FCA-FFB8-5594452B435E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PODLE ODPOVĚDÍ ZA KRAJ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E7F7056E-16E3-499C-CD56-EDCD84C590CD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67DF343E-B53D-F3F6-B355-472E0B474DF9}"/>
              </a:ext>
            </a:extLst>
          </p:cNvPr>
          <p:cNvSpPr txBox="1"/>
          <p:nvPr/>
        </p:nvSpPr>
        <p:spPr>
          <a:xfrm>
            <a:off x="7704828" y="130970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INTERNET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73444B7A-5722-BE20-02C1-BFDB505EE508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sp>
        <p:nvSpPr>
          <p:cNvPr id="30" name="Ovál 29">
            <a:extLst>
              <a:ext uri="{FF2B5EF4-FFF2-40B4-BE49-F238E27FC236}">
                <a16:creationId xmlns:a16="http://schemas.microsoft.com/office/drawing/2014/main" id="{1E458A37-6D6F-786B-D784-EC2935088963}"/>
              </a:ext>
            </a:extLst>
          </p:cNvPr>
          <p:cNvSpPr/>
          <p:nvPr/>
        </p:nvSpPr>
        <p:spPr>
          <a:xfrm>
            <a:off x="2248955" y="2818776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0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Skupina 24">
            <a:extLst>
              <a:ext uri="{FF2B5EF4-FFF2-40B4-BE49-F238E27FC236}">
                <a16:creationId xmlns:a16="http://schemas.microsoft.com/office/drawing/2014/main" id="{46A28D61-D93D-088D-9C96-2A4F9DA58BC8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26" name="Obrázek 25">
              <a:extLst>
                <a:ext uri="{FF2B5EF4-FFF2-40B4-BE49-F238E27FC236}">
                  <a16:creationId xmlns:a16="http://schemas.microsoft.com/office/drawing/2014/main" id="{8E48F782-DF77-229D-6ADC-7267A3805DB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27" name="Obdélník 26">
              <a:extLst>
                <a:ext uri="{FF2B5EF4-FFF2-40B4-BE49-F238E27FC236}">
                  <a16:creationId xmlns:a16="http://schemas.microsoft.com/office/drawing/2014/main" id="{C86E12C3-1DAE-1F8D-89C6-F6E1BC9AF663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19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Dovolená / výlet do Zlínského kraje je organizován zpravidla individuálně. V případě oblasti Kroměřížsko je významnější i podíl CK/CA. 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Q3. Jakým způsobem byla tato dovolená / výlet organizován/a</a:t>
            </a:r>
            <a:r>
              <a:rPr lang="it-IT" sz="1000" dirty="0"/>
              <a:t>? 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8DD45DAA-5786-479E-B1D7-BD2F0C874D77}"/>
              </a:ext>
            </a:extLst>
          </p:cNvPr>
          <p:cNvSpPr txBox="1"/>
          <p:nvPr/>
        </p:nvSpPr>
        <p:spPr>
          <a:xfrm>
            <a:off x="279483" y="5615665"/>
            <a:ext cx="17233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v</a:t>
            </a:r>
            <a:r>
              <a:rPr lang="cs-CZ" sz="800" dirty="0">
                <a:solidFill>
                  <a:srgbClr val="000000"/>
                </a:solidFill>
                <a:latin typeface="Calibri"/>
                <a:cs typeface="Calibri"/>
              </a:rPr>
              <a:t>šichni</a:t>
            </a:r>
            <a:r>
              <a:rPr lang="cs-CZ" sz="800" dirty="0"/>
              <a:t> respondenti (n=1 605)</a:t>
            </a:r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>
            <a:off x="4713500" y="3789098"/>
            <a:ext cx="22623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65494894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334D7BE9-C60F-D3FA-3E40-E5AA97AA9443}"/>
              </a:ext>
            </a:extLst>
          </p:cNvPr>
          <p:cNvSpPr txBox="1"/>
          <p:nvPr/>
        </p:nvSpPr>
        <p:spPr>
          <a:xfrm>
            <a:off x="5282130" y="2160411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internet, tisk</a:t>
            </a:r>
            <a:endParaRPr lang="en-US" sz="1000" b="1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013EC4A1-E491-B081-D6E5-C917F0842773}"/>
              </a:ext>
            </a:extLst>
          </p:cNvPr>
          <p:cNvSpPr txBox="1"/>
          <p:nvPr/>
        </p:nvSpPr>
        <p:spPr>
          <a:xfrm>
            <a:off x="5026444" y="1850347"/>
            <a:ext cx="1657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od příbuzných a známých</a:t>
            </a:r>
            <a:endParaRPr lang="en-US" sz="1000" b="1" dirty="0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B6B07263-DA9A-D9CC-D403-3BC86D73D585}"/>
              </a:ext>
            </a:extLst>
          </p:cNvPr>
          <p:cNvSpPr txBox="1"/>
          <p:nvPr/>
        </p:nvSpPr>
        <p:spPr>
          <a:xfrm>
            <a:off x="5914823" y="2802485"/>
            <a:ext cx="12263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vlastní zkušenost</a:t>
            </a:r>
            <a:endParaRPr lang="en-US" sz="1000" b="1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Návštěvu Zlínského kraje (ZK) si 9 návštěvníků z 10 organizovalo samostatně. U návštěvníků </a:t>
            </a:r>
            <a:r>
              <a:rPr lang="cs-CZ" sz="1000" b="1" dirty="0">
                <a:solidFill>
                  <a:srgbClr val="C00000"/>
                </a:solidFill>
              </a:rPr>
              <a:t>Slovácka</a:t>
            </a:r>
            <a:r>
              <a:rPr lang="cs-CZ" sz="1000" dirty="0"/>
              <a:t> to bylo 10 z 10 (100 %).</a:t>
            </a:r>
          </a:p>
          <a:p>
            <a:pPr algn="just"/>
            <a:endParaRPr lang="cs-CZ" sz="1000" dirty="0"/>
          </a:p>
          <a:p>
            <a:pPr algn="just"/>
            <a:r>
              <a:rPr lang="cs-CZ" sz="1000" dirty="0"/>
              <a:t>Kromě Slovácka se u zhruba 5 % návštěvníků ostatních TO objevilo organizování </a:t>
            </a:r>
            <a:r>
              <a:rPr lang="cs-CZ" sz="1000" b="1" dirty="0"/>
              <a:t>přímo zaměstnavatelem </a:t>
            </a:r>
            <a:r>
              <a:rPr lang="cs-CZ" sz="1000" dirty="0"/>
              <a:t>a u dalších 3 %  zajištění </a:t>
            </a:r>
            <a:r>
              <a:rPr lang="cs-CZ" sz="1000" b="1" dirty="0"/>
              <a:t>prostřednictvím CK/CA</a:t>
            </a:r>
            <a:r>
              <a:rPr lang="cs-CZ" sz="1000" dirty="0"/>
              <a:t>. Právě organizované zájezdy byly častější </a:t>
            </a:r>
            <a:br>
              <a:rPr lang="cs-CZ" sz="1000" dirty="0"/>
            </a:br>
            <a:r>
              <a:rPr lang="cs-CZ" sz="1000" dirty="0"/>
              <a:t>u návštěvníků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</a:t>
            </a:r>
            <a:r>
              <a:rPr lang="cs-CZ" sz="1000" dirty="0"/>
              <a:t> (8 %), a to zejména </a:t>
            </a:r>
            <a:r>
              <a:rPr lang="cs-CZ" sz="1000" b="1" dirty="0"/>
              <a:t>v letní sezóně</a:t>
            </a:r>
            <a:r>
              <a:rPr lang="cs-CZ" sz="1000" dirty="0"/>
              <a:t> (12 %),</a:t>
            </a:r>
            <a:br>
              <a:rPr lang="cs-CZ" sz="1000" dirty="0"/>
            </a:br>
            <a:r>
              <a:rPr lang="cs-CZ" sz="1000" dirty="0"/>
              <a:t>u </a:t>
            </a:r>
            <a:r>
              <a:rPr lang="cs-CZ" sz="1000" b="1" dirty="0"/>
              <a:t>letních návštěvníků 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Valašska</a:t>
            </a:r>
            <a:r>
              <a:rPr lang="cs-CZ" sz="1000" dirty="0"/>
              <a:t> (7 %) a rovněž </a:t>
            </a:r>
            <a:r>
              <a:rPr lang="cs-CZ" sz="1000" b="1" dirty="0"/>
              <a:t>seniorů 60+ let </a:t>
            </a:r>
            <a:r>
              <a:rPr lang="cs-CZ" sz="1000" dirty="0"/>
              <a:t>(7 %), </a:t>
            </a:r>
            <a:br>
              <a:rPr lang="cs-CZ" sz="1000" dirty="0"/>
            </a:br>
            <a:r>
              <a:rPr lang="cs-CZ" sz="1000" dirty="0"/>
              <a:t>u návštěvníků </a:t>
            </a:r>
            <a:r>
              <a:rPr lang="cs-CZ" sz="1000" b="1" dirty="0"/>
              <a:t>z Čech </a:t>
            </a:r>
            <a:r>
              <a:rPr lang="cs-CZ" sz="1000" dirty="0"/>
              <a:t>(7 %), resp. </a:t>
            </a:r>
            <a:r>
              <a:rPr lang="cs-CZ" sz="1000" b="1" dirty="0"/>
              <a:t>z Prahy</a:t>
            </a:r>
            <a:r>
              <a:rPr lang="cs-CZ" sz="1000" dirty="0"/>
              <a:t> (8 %) a také u těch, kteří ZK navštívili poprvé (14 %).</a:t>
            </a:r>
          </a:p>
          <a:p>
            <a:pPr algn="just"/>
            <a:endParaRPr lang="cs-CZ" sz="1000" dirty="0"/>
          </a:p>
          <a:p>
            <a:pPr algn="just"/>
            <a:r>
              <a:rPr lang="cs-CZ" sz="1000" dirty="0"/>
              <a:t>Mezi </a:t>
            </a:r>
            <a:r>
              <a:rPr lang="cs-CZ" sz="1000" b="1" dirty="0"/>
              <a:t>vysokoškolsky vzdělanými </a:t>
            </a:r>
            <a:r>
              <a:rPr lang="cs-CZ" sz="1000" dirty="0"/>
              <a:t>návštěvníky ZK  a mezi </a:t>
            </a:r>
            <a:r>
              <a:rPr lang="cs-CZ" sz="1000" b="1" dirty="0"/>
              <a:t>letními návštěvníky 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Valašska</a:t>
            </a:r>
            <a:r>
              <a:rPr lang="cs-CZ" sz="1000" dirty="0"/>
              <a:t> je významně vyšší podíl těch, kteří měli návštěvu ZK zajištěnu </a:t>
            </a:r>
            <a:r>
              <a:rPr lang="cs-CZ" sz="1000" b="1" dirty="0"/>
              <a:t>prostřednictvím zaměstnavatele </a:t>
            </a:r>
            <a:r>
              <a:rPr lang="cs-CZ" sz="1000" dirty="0"/>
              <a:t>(shodně 12 %). </a:t>
            </a:r>
            <a:endParaRPr lang="en-US" sz="1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7DFCEE8A-9927-C187-ECAB-0E9A8CB73772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3ED87FA7-9A28-0FCA-FFB8-5594452B435E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PODLE ODPOVĚDÍ ZA KRAJ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E7F7056E-16E3-499C-CD56-EDCD84C590CD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67DF343E-B53D-F3F6-B355-472E0B474DF9}"/>
              </a:ext>
            </a:extLst>
          </p:cNvPr>
          <p:cNvSpPr txBox="1"/>
          <p:nvPr/>
        </p:nvSpPr>
        <p:spPr>
          <a:xfrm>
            <a:off x="5340527" y="130970"/>
            <a:ext cx="3496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ORGANIZACE DOVOLENÉ / VÝLETU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73444B7A-5722-BE20-02C1-BFDB505EE508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sp>
        <p:nvSpPr>
          <p:cNvPr id="29" name="Ovál 28">
            <a:extLst>
              <a:ext uri="{FF2B5EF4-FFF2-40B4-BE49-F238E27FC236}">
                <a16:creationId xmlns:a16="http://schemas.microsoft.com/office/drawing/2014/main" id="{589ED903-1265-C423-6BD0-566CFCC72C32}"/>
              </a:ext>
            </a:extLst>
          </p:cNvPr>
          <p:cNvSpPr/>
          <p:nvPr/>
        </p:nvSpPr>
        <p:spPr>
          <a:xfrm>
            <a:off x="2251604" y="4887047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ál 31">
            <a:extLst>
              <a:ext uri="{FF2B5EF4-FFF2-40B4-BE49-F238E27FC236}">
                <a16:creationId xmlns:a16="http://schemas.microsoft.com/office/drawing/2014/main" id="{648DE56A-D762-A59C-6398-75F226BA057B}"/>
              </a:ext>
            </a:extLst>
          </p:cNvPr>
          <p:cNvSpPr/>
          <p:nvPr/>
        </p:nvSpPr>
        <p:spPr>
          <a:xfrm>
            <a:off x="3931687" y="1585410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B2BAFBE5-A8FC-A73F-C6E9-68669573CEB7}"/>
              </a:ext>
            </a:extLst>
          </p:cNvPr>
          <p:cNvSpPr txBox="1"/>
          <p:nvPr/>
        </p:nvSpPr>
        <p:spPr>
          <a:xfrm>
            <a:off x="6496963" y="2401016"/>
            <a:ext cx="12263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vlastní zkušenost</a:t>
            </a:r>
            <a:endParaRPr lang="en-US" sz="1000" b="1" dirty="0"/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0DAA55D8-3DB8-DF13-3EF1-29F11529A2D9}"/>
              </a:ext>
            </a:extLst>
          </p:cNvPr>
          <p:cNvSpPr txBox="1"/>
          <p:nvPr/>
        </p:nvSpPr>
        <p:spPr>
          <a:xfrm>
            <a:off x="6885026" y="1617393"/>
            <a:ext cx="1657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od příbuzných a známých</a:t>
            </a:r>
            <a:endParaRPr lang="en-US" sz="1000" b="1" dirty="0"/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8B22693E-4E8B-4085-1295-54FA13B4BA9B}"/>
              </a:ext>
            </a:extLst>
          </p:cNvPr>
          <p:cNvSpPr txBox="1"/>
          <p:nvPr/>
        </p:nvSpPr>
        <p:spPr>
          <a:xfrm>
            <a:off x="5825468" y="1684342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CK, škola / práce</a:t>
            </a:r>
            <a:endParaRPr lang="en-US" sz="1000" b="1" dirty="0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CD32F724-EF75-AEA2-BF04-C68A8594609D}"/>
              </a:ext>
            </a:extLst>
          </p:cNvPr>
          <p:cNvSpPr/>
          <p:nvPr/>
        </p:nvSpPr>
        <p:spPr>
          <a:xfrm>
            <a:off x="2311409" y="2759039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04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Skupina 24">
            <a:extLst>
              <a:ext uri="{FF2B5EF4-FFF2-40B4-BE49-F238E27FC236}">
                <a16:creationId xmlns:a16="http://schemas.microsoft.com/office/drawing/2014/main" id="{B1A1B5D4-3F8C-A716-C46C-8D68CF9FA63E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26" name="Obrázek 25">
              <a:extLst>
                <a:ext uri="{FF2B5EF4-FFF2-40B4-BE49-F238E27FC236}">
                  <a16:creationId xmlns:a16="http://schemas.microsoft.com/office/drawing/2014/main" id="{EB530219-B4F3-A42F-57E8-1A84824E20C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27" name="Obdélník 26">
              <a:extLst>
                <a:ext uri="{FF2B5EF4-FFF2-40B4-BE49-F238E27FC236}">
                  <a16:creationId xmlns:a16="http://schemas.microsoft.com/office/drawing/2014/main" id="{0777E343-F6E7-7DC1-2628-C9D945C704D1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20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Doprava osobním automobil nebo motocyklem je rozhodující. V případě oblasti Kroměřížsko zájezdový, linkový autobus nebo vlak. 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Q4. Jakým dopravním prostředkem jste se do této lokality / do tohoto regionu dopravil/a?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8DD45DAA-5786-479E-B1D7-BD2F0C874D77}"/>
              </a:ext>
            </a:extLst>
          </p:cNvPr>
          <p:cNvSpPr txBox="1"/>
          <p:nvPr/>
        </p:nvSpPr>
        <p:spPr>
          <a:xfrm>
            <a:off x="279483" y="5615665"/>
            <a:ext cx="17233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v</a:t>
            </a:r>
            <a:r>
              <a:rPr lang="cs-CZ" sz="800" dirty="0">
                <a:solidFill>
                  <a:srgbClr val="000000"/>
                </a:solidFill>
                <a:latin typeface="Calibri"/>
                <a:cs typeface="Calibri"/>
              </a:rPr>
              <a:t>šichni</a:t>
            </a:r>
            <a:r>
              <a:rPr lang="cs-CZ" sz="800" dirty="0"/>
              <a:t> respondenti (n=1 605)</a:t>
            </a:r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 flipH="1">
            <a:off x="4710206" y="3789098"/>
            <a:ext cx="3294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92580536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334D7BE9-C60F-D3FA-3E40-E5AA97AA9443}"/>
              </a:ext>
            </a:extLst>
          </p:cNvPr>
          <p:cNvSpPr txBox="1"/>
          <p:nvPr/>
        </p:nvSpPr>
        <p:spPr>
          <a:xfrm>
            <a:off x="6177452" y="2689029"/>
            <a:ext cx="10866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osobní automobil, motocykl</a:t>
            </a:r>
            <a:endParaRPr lang="en-US" sz="1000" b="1" dirty="0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B6B07263-DA9A-D9CC-D403-3BC86D73D585}"/>
              </a:ext>
            </a:extLst>
          </p:cNvPr>
          <p:cNvSpPr txBox="1"/>
          <p:nvPr/>
        </p:nvSpPr>
        <p:spPr>
          <a:xfrm>
            <a:off x="5529532" y="1762250"/>
            <a:ext cx="12263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autobus (linkový, zájezdový)</a:t>
            </a:r>
            <a:endParaRPr lang="en-US" sz="1000" b="1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Rozhodujícím dopravním prostředkem pro návštěvu lokality / regionu Zlínského kraje (ZK) je </a:t>
            </a:r>
            <a:r>
              <a:rPr lang="cs-CZ" sz="1000" b="1" dirty="0"/>
              <a:t>osobní automobil nebo motocykl </a:t>
            </a:r>
            <a:r>
              <a:rPr lang="cs-CZ" sz="1000" dirty="0"/>
              <a:t>(86 %). To platí pro všechny turistické oblasti kraje, nejvíce pak (statisticky významně častěji) pro oblast </a:t>
            </a:r>
            <a:r>
              <a:rPr lang="cs-CZ" sz="1000" b="1" dirty="0">
                <a:solidFill>
                  <a:srgbClr val="C00000"/>
                </a:solidFill>
              </a:rPr>
              <a:t>Slovácko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1000" dirty="0"/>
              <a:t>(96 %), obecně pro návštěvníky </a:t>
            </a:r>
            <a:r>
              <a:rPr lang="cs-CZ" sz="1000" b="1" dirty="0"/>
              <a:t>z Moravy </a:t>
            </a:r>
            <a:r>
              <a:rPr lang="cs-CZ" sz="1000" dirty="0"/>
              <a:t>(92 %), ty, kteří ZK navštěvují </a:t>
            </a:r>
            <a:r>
              <a:rPr lang="cs-CZ" sz="1000" b="1" dirty="0"/>
              <a:t>několikrát ročně </a:t>
            </a:r>
            <a:r>
              <a:rPr lang="cs-CZ" sz="1000" dirty="0"/>
              <a:t>(91 %) a pro </a:t>
            </a:r>
            <a:r>
              <a:rPr lang="cs-CZ" sz="1000" b="1" dirty="0"/>
              <a:t>jednodenní</a:t>
            </a:r>
            <a:r>
              <a:rPr lang="cs-CZ" sz="1000" dirty="0"/>
              <a:t> návštěvníky (92 %).</a:t>
            </a:r>
          </a:p>
          <a:p>
            <a:pPr algn="just"/>
            <a:r>
              <a:rPr lang="cs-CZ" sz="1000" dirty="0"/>
              <a:t>Pro dopravu do turistických lokalit v oblasti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</a:t>
            </a:r>
            <a:r>
              <a:rPr lang="cs-CZ" sz="1000" b="1" dirty="0">
                <a:solidFill>
                  <a:srgbClr val="7030A0"/>
                </a:solidFill>
              </a:rPr>
              <a:t> </a:t>
            </a:r>
            <a:r>
              <a:rPr lang="cs-CZ" sz="1000" dirty="0"/>
              <a:t>jsou</a:t>
            </a:r>
            <a:r>
              <a:rPr lang="cs-CZ" sz="1000" b="1" dirty="0">
                <a:solidFill>
                  <a:srgbClr val="7030A0"/>
                </a:solidFill>
              </a:rPr>
              <a:t> </a:t>
            </a:r>
            <a:r>
              <a:rPr lang="cs-CZ" sz="1000" dirty="0"/>
              <a:t>významně častěji než v jiných regionech kraje využívány také prostředky veřejné resp. hromadné dopravy, </a:t>
            </a:r>
            <a:r>
              <a:rPr lang="cs-CZ" sz="1000" b="1" dirty="0"/>
              <a:t>zájezdový autobus </a:t>
            </a:r>
            <a:r>
              <a:rPr lang="cs-CZ" sz="1000" dirty="0"/>
              <a:t>(11 % vs. 3 % Zk), </a:t>
            </a:r>
            <a:r>
              <a:rPr lang="cs-CZ" sz="1000" b="1" dirty="0"/>
              <a:t>linkový autobus </a:t>
            </a:r>
            <a:r>
              <a:rPr lang="cs-CZ" sz="1000" dirty="0"/>
              <a:t>(6 % vs. 2 % ZK) a </a:t>
            </a:r>
            <a:r>
              <a:rPr lang="cs-CZ" sz="1000" b="1" dirty="0"/>
              <a:t>vlak</a:t>
            </a:r>
            <a:r>
              <a:rPr lang="cs-CZ" sz="1000" dirty="0"/>
              <a:t> (11 % vs. 7 % ZK). </a:t>
            </a:r>
          </a:p>
          <a:p>
            <a:pPr algn="just"/>
            <a:r>
              <a:rPr lang="cs-CZ" sz="1000" b="1" dirty="0"/>
              <a:t>Zájezdový autobus </a:t>
            </a:r>
            <a:r>
              <a:rPr lang="cs-CZ" sz="1000" dirty="0"/>
              <a:t>a </a:t>
            </a:r>
            <a:r>
              <a:rPr lang="cs-CZ" sz="1000" b="1" dirty="0"/>
              <a:t>vlak</a:t>
            </a:r>
            <a:r>
              <a:rPr lang="cs-CZ" sz="1000" dirty="0"/>
              <a:t> jsou dopravní prostředky významně častěji volené </a:t>
            </a:r>
            <a:r>
              <a:rPr lang="cs-CZ" sz="1000" b="1" dirty="0"/>
              <a:t>seniory 60+ let </a:t>
            </a:r>
            <a:r>
              <a:rPr lang="cs-CZ" sz="1000" dirty="0"/>
              <a:t>(7 %, resp. 15 %), lidmi se spíše </a:t>
            </a:r>
            <a:r>
              <a:rPr lang="cs-CZ" sz="1000" b="1" dirty="0"/>
              <a:t>podprůměrnými příjmy</a:t>
            </a:r>
            <a:r>
              <a:rPr lang="cs-CZ" sz="1000" dirty="0"/>
              <a:t> (14 %, resp. 34 %), </a:t>
            </a:r>
            <a:r>
              <a:rPr lang="cs-CZ" sz="1000" b="1" dirty="0"/>
              <a:t>z Čech</a:t>
            </a:r>
            <a:r>
              <a:rPr lang="cs-CZ" sz="1000" dirty="0"/>
              <a:t> (7 %, resp. 11 %), </a:t>
            </a:r>
            <a:r>
              <a:rPr lang="cs-CZ" sz="1000" b="1" dirty="0"/>
              <a:t>z Prahy </a:t>
            </a:r>
            <a:r>
              <a:rPr lang="cs-CZ" sz="1000" dirty="0"/>
              <a:t>(10 %, resp. </a:t>
            </a:r>
            <a:br>
              <a:rPr lang="cs-CZ" sz="1000" dirty="0"/>
            </a:br>
            <a:r>
              <a:rPr lang="cs-CZ" sz="1000" dirty="0"/>
              <a:t>23 %), návštěvníky přijíždějícími do ZK </a:t>
            </a:r>
            <a:r>
              <a:rPr lang="cs-CZ" sz="1000" b="1" dirty="0"/>
              <a:t>poprvé</a:t>
            </a:r>
            <a:r>
              <a:rPr lang="cs-CZ" sz="1000" dirty="0"/>
              <a:t> (7 % resp. 17 %).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61968F6B-2C50-9C7B-F0A0-5B718F971ACC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F6DC0C96-4F59-3FAA-07F3-77DB1A1D9516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PODLE ODPOVĚDÍ ZA KRAJ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94D427D6-6108-DC58-3492-60DCCE18F819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63A17B15-9E0F-DC3A-81B6-38F9387BCEA8}"/>
              </a:ext>
            </a:extLst>
          </p:cNvPr>
          <p:cNvSpPr txBox="1"/>
          <p:nvPr/>
        </p:nvSpPr>
        <p:spPr>
          <a:xfrm>
            <a:off x="7706560" y="130970"/>
            <a:ext cx="11303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DOPRAVA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20" name="Ovál 19">
            <a:extLst>
              <a:ext uri="{FF2B5EF4-FFF2-40B4-BE49-F238E27FC236}">
                <a16:creationId xmlns:a16="http://schemas.microsoft.com/office/drawing/2014/main" id="{E2D2AF47-22FF-C4EB-86E5-912C2AE30FA0}"/>
              </a:ext>
            </a:extLst>
          </p:cNvPr>
          <p:cNvSpPr/>
          <p:nvPr/>
        </p:nvSpPr>
        <p:spPr>
          <a:xfrm>
            <a:off x="2105546" y="2762216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ál 20">
            <a:extLst>
              <a:ext uri="{FF2B5EF4-FFF2-40B4-BE49-F238E27FC236}">
                <a16:creationId xmlns:a16="http://schemas.microsoft.com/office/drawing/2014/main" id="{45494FBC-E459-9859-4A4D-0655AF3B193A}"/>
              </a:ext>
            </a:extLst>
          </p:cNvPr>
          <p:cNvSpPr/>
          <p:nvPr/>
        </p:nvSpPr>
        <p:spPr>
          <a:xfrm>
            <a:off x="1965811" y="3419516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ál 22">
            <a:extLst>
              <a:ext uri="{FF2B5EF4-FFF2-40B4-BE49-F238E27FC236}">
                <a16:creationId xmlns:a16="http://schemas.microsoft.com/office/drawing/2014/main" id="{0034F72A-28BB-94E0-5AA5-F414FAB17083}"/>
              </a:ext>
            </a:extLst>
          </p:cNvPr>
          <p:cNvSpPr/>
          <p:nvPr/>
        </p:nvSpPr>
        <p:spPr>
          <a:xfrm>
            <a:off x="3865361" y="1583368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9EC03DA6-F8BE-D29A-2D7B-C614D2936431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</p:spTree>
    <p:extLst>
      <p:ext uri="{BB962C8B-B14F-4D97-AF65-F5344CB8AC3E}">
        <p14:creationId xmlns:p14="http://schemas.microsoft.com/office/powerpoint/2010/main" val="250788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Skupina 22">
            <a:extLst>
              <a:ext uri="{FF2B5EF4-FFF2-40B4-BE49-F238E27FC236}">
                <a16:creationId xmlns:a16="http://schemas.microsoft.com/office/drawing/2014/main" id="{CD6F6E4F-27A6-337F-B134-137AE6C13D86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24" name="Obrázek 23">
              <a:extLst>
                <a:ext uri="{FF2B5EF4-FFF2-40B4-BE49-F238E27FC236}">
                  <a16:creationId xmlns:a16="http://schemas.microsoft.com/office/drawing/2014/main" id="{F35DAAB4-974A-ACA6-C0F2-01F0076ADD9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25" name="Obdélník 24">
              <a:extLst>
                <a:ext uri="{FF2B5EF4-FFF2-40B4-BE49-F238E27FC236}">
                  <a16:creationId xmlns:a16="http://schemas.microsoft.com/office/drawing/2014/main" id="{E748F165-2681-0C51-3C80-25CFEBE0A3A8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21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Nejčastěji jsou oblasti Zlínského kraje navštěvovány </a:t>
            </a:r>
            <a:br>
              <a:rPr lang="cs-CZ" altLang="cs-CZ" b="1" dirty="0">
                <a:solidFill>
                  <a:schemeClr val="bg1"/>
                </a:solidFill>
              </a:rPr>
            </a:br>
            <a:r>
              <a:rPr lang="cs-CZ" altLang="cs-CZ" b="1" dirty="0">
                <a:solidFill>
                  <a:schemeClr val="bg1"/>
                </a:solidFill>
              </a:rPr>
              <a:t>s partnerem/partnerkou (Slovácko), dále pak s rodinou (Valašsko) a nebo individuálně (Zlínsko a </a:t>
            </a:r>
            <a:r>
              <a:rPr lang="cs-CZ" altLang="cs-CZ" b="1" dirty="0" err="1">
                <a:solidFill>
                  <a:schemeClr val="bg1"/>
                </a:solidFill>
              </a:rPr>
              <a:t>Luhačovicko</a:t>
            </a:r>
            <a:r>
              <a:rPr lang="cs-CZ" altLang="cs-CZ" b="1" dirty="0">
                <a:solidFill>
                  <a:schemeClr val="bg1"/>
                </a:solidFill>
              </a:rPr>
              <a:t>). 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pt-BR" sz="1000" dirty="0">
                <a:solidFill>
                  <a:srgbClr val="000000"/>
                </a:solidFill>
              </a:rPr>
              <a:t>Q5. S kým jste sem přijel/a?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8DD45DAA-5786-479E-B1D7-BD2F0C874D77}"/>
              </a:ext>
            </a:extLst>
          </p:cNvPr>
          <p:cNvSpPr txBox="1"/>
          <p:nvPr/>
        </p:nvSpPr>
        <p:spPr>
          <a:xfrm>
            <a:off x="279483" y="5615665"/>
            <a:ext cx="17233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v</a:t>
            </a:r>
            <a:r>
              <a:rPr lang="cs-CZ" sz="800" dirty="0">
                <a:solidFill>
                  <a:srgbClr val="000000"/>
                </a:solidFill>
                <a:latin typeface="Calibri"/>
                <a:cs typeface="Calibri"/>
              </a:rPr>
              <a:t>šichni</a:t>
            </a:r>
            <a:r>
              <a:rPr lang="cs-CZ" sz="800" dirty="0"/>
              <a:t> respondenti (n=1 605)</a:t>
            </a:r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>
            <a:off x="4713500" y="3789098"/>
            <a:ext cx="16964" cy="2155099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83611800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334D7BE9-C60F-D3FA-3E40-E5AA97AA9443}"/>
              </a:ext>
            </a:extLst>
          </p:cNvPr>
          <p:cNvSpPr txBox="1"/>
          <p:nvPr/>
        </p:nvSpPr>
        <p:spPr>
          <a:xfrm>
            <a:off x="6995017" y="1550036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s rodinou</a:t>
            </a:r>
            <a:endParaRPr lang="en-US" sz="1000" b="1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013EC4A1-E491-B081-D6E5-C917F0842773}"/>
              </a:ext>
            </a:extLst>
          </p:cNvPr>
          <p:cNvSpPr txBox="1"/>
          <p:nvPr/>
        </p:nvSpPr>
        <p:spPr>
          <a:xfrm>
            <a:off x="6166091" y="2395723"/>
            <a:ext cx="1657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sám/sama</a:t>
            </a:r>
            <a:endParaRPr lang="en-US" sz="1000" b="1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Nejčastěji jsou lokality / regiony Zlínského kraje (ZK) navštěvovány </a:t>
            </a:r>
            <a:br>
              <a:rPr lang="cs-CZ" sz="1000" dirty="0"/>
            </a:br>
            <a:r>
              <a:rPr lang="cs-CZ" sz="1000" dirty="0"/>
              <a:t>v páru </a:t>
            </a:r>
            <a:r>
              <a:rPr lang="cs-CZ" sz="1000" b="1" dirty="0"/>
              <a:t>s partnerem / partnerkou </a:t>
            </a:r>
            <a:r>
              <a:rPr lang="cs-CZ" sz="1000" dirty="0"/>
              <a:t>(47 %),</a:t>
            </a:r>
            <a:r>
              <a:rPr lang="cs-CZ" sz="1000" b="1" dirty="0"/>
              <a:t> </a:t>
            </a:r>
            <a:r>
              <a:rPr lang="cs-CZ" sz="1000" dirty="0"/>
              <a:t>na </a:t>
            </a:r>
            <a:r>
              <a:rPr lang="cs-CZ" sz="1000" b="1" dirty="0">
                <a:solidFill>
                  <a:srgbClr val="C00000"/>
                </a:solidFill>
              </a:rPr>
              <a:t>Slovácku</a:t>
            </a:r>
            <a:r>
              <a:rPr lang="cs-CZ" sz="1000" dirty="0"/>
              <a:t> až 59 %</a:t>
            </a:r>
            <a:r>
              <a:rPr lang="cs-CZ" sz="1000" b="1" dirty="0"/>
              <a:t>.</a:t>
            </a:r>
          </a:p>
          <a:p>
            <a:pPr algn="just"/>
            <a:r>
              <a:rPr lang="cs-CZ" sz="1000" dirty="0"/>
              <a:t>Do lokalit / regionů Zlínského kraje jezdí také </a:t>
            </a:r>
            <a:r>
              <a:rPr lang="cs-CZ" sz="1000" b="1" dirty="0"/>
              <a:t>rodiny s dětmi </a:t>
            </a:r>
            <a:r>
              <a:rPr lang="cs-CZ" sz="1000" dirty="0"/>
              <a:t>(22 %), na 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Valašsko</a:t>
            </a:r>
            <a:r>
              <a:rPr lang="cs-CZ" sz="1000" dirty="0"/>
              <a:t> až 31 %. S rodinou přijíždějí spíše lidé ve věku 30-44 let (38 %), útrata za pobyt 10.000+ Kč (35 %). </a:t>
            </a:r>
            <a:r>
              <a:rPr lang="cs-CZ" sz="1000" b="1" dirty="0">
                <a:solidFill>
                  <a:schemeClr val="accent1"/>
                </a:solidFill>
              </a:rPr>
              <a:t>Zlínsko a </a:t>
            </a:r>
            <a:r>
              <a:rPr lang="cs-CZ" sz="1000" b="1" dirty="0" err="1">
                <a:solidFill>
                  <a:schemeClr val="accent1"/>
                </a:solidFill>
              </a:rPr>
              <a:t>Luhačovicko</a:t>
            </a:r>
            <a:r>
              <a:rPr lang="cs-CZ" sz="1000" dirty="0"/>
              <a:t> více než ostatní oblasti kraje je navštěvováno  individuálně – bez doprovodu </a:t>
            </a:r>
            <a:r>
              <a:rPr lang="cs-CZ" sz="1000" b="1" dirty="0"/>
              <a:t>sám / sama</a:t>
            </a:r>
            <a:r>
              <a:rPr lang="cs-CZ" sz="1000" dirty="0"/>
              <a:t> (24 % vs. 17 % ZK). Individuálně jezdí do ZK častěji </a:t>
            </a:r>
            <a:r>
              <a:rPr lang="cs-CZ" sz="1000" b="1" dirty="0"/>
              <a:t>muži </a:t>
            </a:r>
            <a:r>
              <a:rPr lang="cs-CZ" sz="1000" dirty="0"/>
              <a:t>(23 %), </a:t>
            </a:r>
            <a:r>
              <a:rPr lang="cs-CZ" sz="1000" b="1" dirty="0"/>
              <a:t>senioři 60+ let </a:t>
            </a:r>
            <a:r>
              <a:rPr lang="cs-CZ" sz="1000" dirty="0"/>
              <a:t>(26 %), lidé se spíše </a:t>
            </a:r>
            <a:r>
              <a:rPr lang="cs-CZ" sz="1000" b="1" dirty="0"/>
              <a:t>podprůměrným příjmem </a:t>
            </a:r>
            <a:r>
              <a:rPr lang="cs-CZ" sz="1000" dirty="0"/>
              <a:t>(40 %), kteří se do lokalit/y ZK vrací </a:t>
            </a:r>
            <a:r>
              <a:rPr lang="cs-CZ" sz="1000" b="1" dirty="0"/>
              <a:t>min. 1x měsíčně</a:t>
            </a:r>
            <a:r>
              <a:rPr lang="cs-CZ" sz="1000" dirty="0"/>
              <a:t> (41 %), lidé s útratami do 2.500 Kč </a:t>
            </a:r>
            <a:br>
              <a:rPr lang="cs-CZ" sz="1000" dirty="0"/>
            </a:br>
            <a:r>
              <a:rPr lang="cs-CZ" sz="1000" dirty="0"/>
              <a:t>(26 %). </a:t>
            </a:r>
            <a:r>
              <a:rPr lang="cs-CZ" sz="1000" b="1" dirty="0"/>
              <a:t>S přáteli</a:t>
            </a:r>
            <a:r>
              <a:rPr lang="cs-CZ" sz="1000" dirty="0"/>
              <a:t> je navštěvován ZK zhruba desetinou  (9 %) návštěvníků, z lidí 18-29 let je to 17 %, z těch, kteří jsou zde </a:t>
            </a:r>
            <a:r>
              <a:rPr lang="cs-CZ" sz="1000" b="1" dirty="0"/>
              <a:t>poprvé</a:t>
            </a:r>
            <a:r>
              <a:rPr lang="cs-CZ" sz="1000" dirty="0"/>
              <a:t> a těch, kteří ZK navštěvují </a:t>
            </a:r>
            <a:r>
              <a:rPr lang="cs-CZ" sz="1000" b="1" dirty="0"/>
              <a:t>méně než 1x za rok </a:t>
            </a:r>
            <a:r>
              <a:rPr lang="cs-CZ" sz="1000" dirty="0"/>
              <a:t>(shodně 15 %). Pokud někdo přicestoval do ZK </a:t>
            </a:r>
            <a:r>
              <a:rPr lang="cs-CZ" sz="1000" b="1" dirty="0"/>
              <a:t>s větší skupinou turistů </a:t>
            </a:r>
            <a:r>
              <a:rPr lang="cs-CZ" sz="1000" dirty="0"/>
              <a:t>bylo to na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Kroměřížsko</a:t>
            </a:r>
            <a:r>
              <a:rPr lang="cs-CZ" sz="1000" dirty="0"/>
              <a:t> (5 %), lidé </a:t>
            </a:r>
            <a:r>
              <a:rPr lang="cs-CZ" sz="1000" b="1" dirty="0"/>
              <a:t>60+ let </a:t>
            </a:r>
            <a:r>
              <a:rPr lang="cs-CZ" sz="1000" dirty="0"/>
              <a:t>(6 %), </a:t>
            </a:r>
            <a:r>
              <a:rPr lang="cs-CZ" sz="1000" b="1" dirty="0"/>
              <a:t>z Prahy </a:t>
            </a:r>
            <a:r>
              <a:rPr lang="cs-CZ" sz="1000" dirty="0"/>
              <a:t>(7 %), v ZK </a:t>
            </a:r>
            <a:r>
              <a:rPr lang="cs-CZ" sz="1000" b="1" dirty="0"/>
              <a:t>poprvé</a:t>
            </a:r>
            <a:r>
              <a:rPr lang="cs-CZ" sz="1000" dirty="0"/>
              <a:t> (7 %).</a:t>
            </a:r>
            <a:endParaRPr lang="en-US" sz="1000" dirty="0"/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61968F6B-2C50-9C7B-F0A0-5B718F971ACC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28ED2A6C-3EB3-F39F-BB70-1ADB7BC5EA70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PODLE ODPOVĚDÍ ZA KRAJ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4B4D7655-3E08-C89E-FB6B-4A2686B23669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38E660DD-CE96-1944-3992-57F3FC2AE27A}"/>
              </a:ext>
            </a:extLst>
          </p:cNvPr>
          <p:cNvSpPr txBox="1"/>
          <p:nvPr/>
        </p:nvSpPr>
        <p:spPr>
          <a:xfrm>
            <a:off x="7326519" y="130970"/>
            <a:ext cx="15103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S KÝM PŘIJELI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A23410CA-6BD7-B423-6366-9CF6103285C5}"/>
              </a:ext>
            </a:extLst>
          </p:cNvPr>
          <p:cNvSpPr/>
          <p:nvPr/>
        </p:nvSpPr>
        <p:spPr>
          <a:xfrm>
            <a:off x="2564118" y="2961218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ál 19">
            <a:extLst>
              <a:ext uri="{FF2B5EF4-FFF2-40B4-BE49-F238E27FC236}">
                <a16:creationId xmlns:a16="http://schemas.microsoft.com/office/drawing/2014/main" id="{73F36CD1-8D40-F7C0-7476-37D1D599F454}"/>
              </a:ext>
            </a:extLst>
          </p:cNvPr>
          <p:cNvSpPr/>
          <p:nvPr/>
        </p:nvSpPr>
        <p:spPr>
          <a:xfrm>
            <a:off x="3211636" y="1572195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7D9887DA-708E-B443-A82A-EF281938E64D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sp>
        <p:nvSpPr>
          <p:cNvPr id="26" name="Ovál 25">
            <a:extLst>
              <a:ext uri="{FF2B5EF4-FFF2-40B4-BE49-F238E27FC236}">
                <a16:creationId xmlns:a16="http://schemas.microsoft.com/office/drawing/2014/main" id="{6644928C-745C-8918-83EB-BAD1AD7C6619}"/>
              </a:ext>
            </a:extLst>
          </p:cNvPr>
          <p:cNvSpPr/>
          <p:nvPr/>
        </p:nvSpPr>
        <p:spPr>
          <a:xfrm>
            <a:off x="2682899" y="2423958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ál 26">
            <a:extLst>
              <a:ext uri="{FF2B5EF4-FFF2-40B4-BE49-F238E27FC236}">
                <a16:creationId xmlns:a16="http://schemas.microsoft.com/office/drawing/2014/main" id="{E6AC90F1-F7FD-1F7F-1252-114372095379}"/>
              </a:ext>
            </a:extLst>
          </p:cNvPr>
          <p:cNvSpPr/>
          <p:nvPr/>
        </p:nvSpPr>
        <p:spPr>
          <a:xfrm>
            <a:off x="2192438" y="4721502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75A57C63-A0DF-A9AF-4615-65FBCB40E51C}"/>
              </a:ext>
            </a:extLst>
          </p:cNvPr>
          <p:cNvSpPr txBox="1"/>
          <p:nvPr/>
        </p:nvSpPr>
        <p:spPr>
          <a:xfrm>
            <a:off x="5736966" y="2824901"/>
            <a:ext cx="1657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s partnerem/</a:t>
            </a:r>
            <a:r>
              <a:rPr lang="cs-CZ" sz="1000" b="1" dirty="0" err="1"/>
              <a:t>kou</a:t>
            </a:r>
            <a:endParaRPr lang="en-US" sz="1000" b="1" dirty="0"/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6B7971B3-C846-F91E-42C3-E8083F1E87BE}"/>
              </a:ext>
            </a:extLst>
          </p:cNvPr>
          <p:cNvSpPr txBox="1"/>
          <p:nvPr/>
        </p:nvSpPr>
        <p:spPr>
          <a:xfrm>
            <a:off x="5288032" y="1870621"/>
            <a:ext cx="1657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se skupinou</a:t>
            </a:r>
            <a:endParaRPr 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3424963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Skupina 28">
            <a:extLst>
              <a:ext uri="{FF2B5EF4-FFF2-40B4-BE49-F238E27FC236}">
                <a16:creationId xmlns:a16="http://schemas.microsoft.com/office/drawing/2014/main" id="{EF18C130-15FE-A172-505E-48BE670C4D67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30" name="Obrázek 29">
              <a:extLst>
                <a:ext uri="{FF2B5EF4-FFF2-40B4-BE49-F238E27FC236}">
                  <a16:creationId xmlns:a16="http://schemas.microsoft.com/office/drawing/2014/main" id="{4CBB0D94-4B6F-3A45-0FC5-D8CF1C57149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31" name="Obdélník 30">
              <a:extLst>
                <a:ext uri="{FF2B5EF4-FFF2-40B4-BE49-F238E27FC236}">
                  <a16:creationId xmlns:a16="http://schemas.microsoft.com/office/drawing/2014/main" id="{55F519AF-7B2C-7F0B-9DC5-E42D6AC88202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22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Nejčastějším důvodem návštěvy TO ZK jsou rekreace </a:t>
            </a:r>
            <a:br>
              <a:rPr lang="cs-CZ" altLang="cs-CZ" b="1" dirty="0">
                <a:solidFill>
                  <a:schemeClr val="bg1"/>
                </a:solidFill>
              </a:rPr>
            </a:br>
            <a:r>
              <a:rPr lang="cs-CZ" altLang="cs-CZ" b="1" dirty="0">
                <a:solidFill>
                  <a:schemeClr val="bg1"/>
                </a:solidFill>
              </a:rPr>
              <a:t>a zábava (Valašsko, Slovácko). Na Kroměřížsku dominují ostatní důvody tj. poznávací, zdravotní, nákupní atd.  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Q1. Jaký byl hlavní důvod Vaší návštěvy této lokality / regionu / České republiky? Segmentace návštěvníků „A“.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 flipH="1">
            <a:off x="4710206" y="3789098"/>
            <a:ext cx="3294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06461319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„A“ segmentace návštěvníků Zlínského kraje (ZK) dle hlavního důvodu návštěvy ukazuje na nejvyšší podíl segmentu </a:t>
            </a:r>
            <a:r>
              <a:rPr lang="cs-CZ" sz="1000" b="1" dirty="0"/>
              <a:t>rekreace a zábavy</a:t>
            </a:r>
            <a:r>
              <a:rPr lang="cs-CZ" sz="1000" dirty="0"/>
              <a:t> (70 %). Podíl návštěvníků z tohoto segmentu je významně vyšší zejména v oblasti 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Valašska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1000" dirty="0"/>
              <a:t>(83 %) </a:t>
            </a:r>
            <a:r>
              <a:rPr lang="cs-CZ" sz="1000" b="1" dirty="0"/>
              <a:t>a </a:t>
            </a:r>
            <a:r>
              <a:rPr lang="cs-CZ" sz="1000" b="1" dirty="0">
                <a:solidFill>
                  <a:srgbClr val="C00000"/>
                </a:solidFill>
              </a:rPr>
              <a:t>Slovácka</a:t>
            </a:r>
            <a:r>
              <a:rPr lang="cs-CZ" sz="1000" b="1" dirty="0">
                <a:solidFill>
                  <a:srgbClr val="7030A0"/>
                </a:solidFill>
              </a:rPr>
              <a:t> </a:t>
            </a:r>
            <a:r>
              <a:rPr lang="cs-CZ" sz="1000" dirty="0"/>
              <a:t>(80 %). </a:t>
            </a:r>
          </a:p>
          <a:p>
            <a:pPr algn="just"/>
            <a:endParaRPr lang="cs-CZ" sz="1000" b="1" dirty="0">
              <a:solidFill>
                <a:srgbClr val="0070C0"/>
              </a:solidFill>
            </a:endParaRPr>
          </a:p>
          <a:p>
            <a:pPr algn="just"/>
            <a:r>
              <a:rPr lang="cs-CZ" sz="1000" dirty="0"/>
              <a:t>Segment </a:t>
            </a:r>
            <a:r>
              <a:rPr lang="cs-CZ" sz="1000" b="1" dirty="0"/>
              <a:t>pracovních cest </a:t>
            </a:r>
            <a:r>
              <a:rPr lang="cs-CZ" sz="1000" dirty="0"/>
              <a:t>tvoří v ZK 9 % . </a:t>
            </a:r>
          </a:p>
          <a:p>
            <a:pPr algn="just"/>
            <a:endParaRPr lang="cs-CZ" sz="1000" dirty="0"/>
          </a:p>
          <a:p>
            <a:pPr algn="just"/>
            <a:r>
              <a:rPr lang="cs-CZ" sz="1000" b="1" dirty="0"/>
              <a:t>Ostatní</a:t>
            </a:r>
            <a:r>
              <a:rPr lang="cs-CZ" sz="1000" dirty="0"/>
              <a:t> důvody (tedy např. poznávací pobyty, zdravotní pobyty, nákupy atd.) návštěvy ZK tvoří 22 %, ale  v oblasti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Kroměřížsko</a:t>
            </a:r>
            <a:r>
              <a:rPr lang="cs-CZ" sz="1000" dirty="0"/>
              <a:t> je uvádí až 42 % návštěvníků. </a:t>
            </a:r>
            <a:endParaRPr lang="en-US" sz="1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7DFCEE8A-9927-C187-ECAB-0E9A8CB73772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3ED87FA7-9A28-0FCA-FFB8-5594452B435E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PODLE ODPOVĚDÍ ZA KRAJ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E7F7056E-16E3-499C-CD56-EDCD84C590CD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2D0DBBB1-1CC5-BF73-90F5-FCB2A76663B1}"/>
              </a:ext>
            </a:extLst>
          </p:cNvPr>
          <p:cNvSpPr txBox="1"/>
          <p:nvPr/>
        </p:nvSpPr>
        <p:spPr>
          <a:xfrm>
            <a:off x="5529532" y="1917432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nákupy</a:t>
            </a:r>
            <a:endParaRPr lang="en-US" sz="1000" b="1" dirty="0"/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75F1FB76-C4C1-A9AD-3E92-380AEDD8AFD5}"/>
              </a:ext>
            </a:extLst>
          </p:cNvPr>
          <p:cNvSpPr txBox="1"/>
          <p:nvPr/>
        </p:nvSpPr>
        <p:spPr>
          <a:xfrm>
            <a:off x="279483" y="5615665"/>
            <a:ext cx="17233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v</a:t>
            </a:r>
            <a:r>
              <a:rPr lang="cs-CZ" sz="800" dirty="0">
                <a:solidFill>
                  <a:srgbClr val="000000"/>
                </a:solidFill>
                <a:latin typeface="Calibri"/>
                <a:cs typeface="Calibri"/>
              </a:rPr>
              <a:t>šichni</a:t>
            </a:r>
            <a:r>
              <a:rPr lang="cs-CZ" sz="800" dirty="0"/>
              <a:t> respondenti (n=1 555)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55112AC1-B25D-76BB-E7D5-42A7CE277646}"/>
              </a:ext>
            </a:extLst>
          </p:cNvPr>
          <p:cNvSpPr txBox="1"/>
          <p:nvPr/>
        </p:nvSpPr>
        <p:spPr>
          <a:xfrm>
            <a:off x="6069179" y="2839858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rekreace/zábava</a:t>
            </a:r>
            <a:endParaRPr lang="en-US" sz="1000" b="1" dirty="0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28A399B9-F8BD-D850-25EB-925D8081CA19}"/>
              </a:ext>
            </a:extLst>
          </p:cNvPr>
          <p:cNvSpPr txBox="1"/>
          <p:nvPr/>
        </p:nvSpPr>
        <p:spPr>
          <a:xfrm>
            <a:off x="7075681" y="1606988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rekreace/zábava</a:t>
            </a:r>
            <a:endParaRPr lang="en-US" sz="1000" b="1" dirty="0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1013C11E-2918-9671-519C-972A51BEB9FB}"/>
              </a:ext>
            </a:extLst>
          </p:cNvPr>
          <p:cNvSpPr txBox="1"/>
          <p:nvPr/>
        </p:nvSpPr>
        <p:spPr>
          <a:xfrm>
            <a:off x="5314494" y="130970"/>
            <a:ext cx="35223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chemeClr val="tx2"/>
                </a:solidFill>
              </a:rPr>
              <a:t>DŮVOD NÁVŠTĚVY – SEGMENT „A“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2AF8280E-9597-AFB4-2C2F-842366F4B170}"/>
              </a:ext>
            </a:extLst>
          </p:cNvPr>
          <p:cNvSpPr/>
          <p:nvPr/>
        </p:nvSpPr>
        <p:spPr>
          <a:xfrm>
            <a:off x="2764450" y="2997804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Ovál 24">
            <a:extLst>
              <a:ext uri="{FF2B5EF4-FFF2-40B4-BE49-F238E27FC236}">
                <a16:creationId xmlns:a16="http://schemas.microsoft.com/office/drawing/2014/main" id="{528BADEB-FDA1-7EB2-92BE-04E1D4FAE197}"/>
              </a:ext>
            </a:extLst>
          </p:cNvPr>
          <p:cNvSpPr/>
          <p:nvPr/>
        </p:nvSpPr>
        <p:spPr>
          <a:xfrm>
            <a:off x="3526963" y="1893658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ál 25">
            <a:extLst>
              <a:ext uri="{FF2B5EF4-FFF2-40B4-BE49-F238E27FC236}">
                <a16:creationId xmlns:a16="http://schemas.microsoft.com/office/drawing/2014/main" id="{41482D02-2E74-D54C-7E4E-C895A21BA9D8}"/>
              </a:ext>
            </a:extLst>
          </p:cNvPr>
          <p:cNvSpPr/>
          <p:nvPr/>
        </p:nvSpPr>
        <p:spPr>
          <a:xfrm>
            <a:off x="3622593" y="2311223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3F969AA6-4738-C001-8041-75C399D6BA2F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</p:spTree>
    <p:extLst>
      <p:ext uri="{BB962C8B-B14F-4D97-AF65-F5344CB8AC3E}">
        <p14:creationId xmlns:p14="http://schemas.microsoft.com/office/powerpoint/2010/main" val="55613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Skupina 30">
            <a:extLst>
              <a:ext uri="{FF2B5EF4-FFF2-40B4-BE49-F238E27FC236}">
                <a16:creationId xmlns:a16="http://schemas.microsoft.com/office/drawing/2014/main" id="{497F556E-429E-3517-2DA3-65AB679B928E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32" name="Obrázek 31">
              <a:extLst>
                <a:ext uri="{FF2B5EF4-FFF2-40B4-BE49-F238E27FC236}">
                  <a16:creationId xmlns:a16="http://schemas.microsoft.com/office/drawing/2014/main" id="{8630B8EF-103D-ABCC-73E5-556A6BFB489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33" name="Obdélník 32">
              <a:extLst>
                <a:ext uri="{FF2B5EF4-FFF2-40B4-BE49-F238E27FC236}">
                  <a16:creationId xmlns:a16="http://schemas.microsoft.com/office/drawing/2014/main" id="{73A7ED1F-DCC5-5DC4-3936-4F3FEED67EA2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23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2/5 návštěvníků jezdí do ZK za kulturou (Kroměřížsko), </a:t>
            </a:r>
          </a:p>
          <a:p>
            <a:pPr algn="r"/>
            <a:r>
              <a:rPr lang="cs-CZ" altLang="cs-CZ" b="1" dirty="0">
                <a:solidFill>
                  <a:schemeClr val="bg1"/>
                </a:solidFill>
              </a:rPr>
              <a:t>téměř 30 % patří do segmentu MICE (Slovácko), </a:t>
            </a:r>
          </a:p>
          <a:p>
            <a:pPr algn="r"/>
            <a:r>
              <a:rPr lang="cs-CZ" altLang="cs-CZ" b="1" dirty="0">
                <a:solidFill>
                  <a:schemeClr val="bg1"/>
                </a:solidFill>
              </a:rPr>
              <a:t>1/5 je zaměřena na wellness (Zlínsko a </a:t>
            </a:r>
            <a:r>
              <a:rPr lang="cs-CZ" altLang="cs-CZ" b="1" dirty="0" err="1">
                <a:solidFill>
                  <a:schemeClr val="bg1"/>
                </a:solidFill>
              </a:rPr>
              <a:t>Luhačovicko</a:t>
            </a:r>
            <a:r>
              <a:rPr lang="cs-CZ" altLang="cs-CZ" b="1" dirty="0">
                <a:solidFill>
                  <a:schemeClr val="bg1"/>
                </a:solidFill>
              </a:rPr>
              <a:t>) </a:t>
            </a:r>
          </a:p>
          <a:p>
            <a:pPr algn="r"/>
            <a:r>
              <a:rPr lang="cs-CZ" altLang="cs-CZ" b="1" dirty="0">
                <a:solidFill>
                  <a:schemeClr val="bg1"/>
                </a:solidFill>
              </a:rPr>
              <a:t>a 1/10 na aktivní - turistický / sportovní prožitek (Valašsko).  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498, ti, kteří patří do daného segmentu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Q1. Jaký byl hlavní důvod Vaší návštěvy této lokality / regionu / České republiky? Segmentace návštěvníků „B“.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8DD45DAA-5786-479E-B1D7-BD2F0C874D77}"/>
              </a:ext>
            </a:extLst>
          </p:cNvPr>
          <p:cNvSpPr txBox="1"/>
          <p:nvPr/>
        </p:nvSpPr>
        <p:spPr>
          <a:xfrm>
            <a:off x="279483" y="5615665"/>
            <a:ext cx="22662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ti, kteří patři do daného segmentu (n=498)</a:t>
            </a:r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>
            <a:off x="4713500" y="3719428"/>
            <a:ext cx="0" cy="2224769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42430701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334D7BE9-C60F-D3FA-3E40-E5AA97AA9443}"/>
              </a:ext>
            </a:extLst>
          </p:cNvPr>
          <p:cNvSpPr txBox="1"/>
          <p:nvPr/>
        </p:nvSpPr>
        <p:spPr>
          <a:xfrm>
            <a:off x="6510132" y="2387872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WELLNESS</a:t>
            </a:r>
            <a:endParaRPr lang="en-US" sz="1000" b="1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626168"/>
            <a:ext cx="407757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„B“ segmentace návštěvníků Zlínského kraje (ZK) dle důvodu návštěvy ukazuje na nejvyšší podíl segmentu </a:t>
            </a:r>
            <a:r>
              <a:rPr lang="cs-CZ" sz="1000" b="1" dirty="0"/>
              <a:t>CULTURE</a:t>
            </a:r>
            <a:r>
              <a:rPr lang="cs-CZ" sz="1000" dirty="0"/>
              <a:t> (tedy ti, kteří cestují za kulturními zážitky) (41 %) „tažený jednoznačně TO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Kroměřížsko</a:t>
            </a:r>
            <a:r>
              <a:rPr lang="cs-CZ" sz="1000" dirty="0"/>
              <a:t> (79 %). Důvody ZK spojené s kulturou jsou významně častější mezi </a:t>
            </a:r>
            <a:r>
              <a:rPr lang="cs-CZ" sz="1000" b="1" dirty="0"/>
              <a:t>ženami</a:t>
            </a:r>
            <a:r>
              <a:rPr lang="cs-CZ" sz="1000" dirty="0"/>
              <a:t> (55 % </a:t>
            </a:r>
            <a:br>
              <a:rPr lang="cs-CZ" sz="1000" dirty="0"/>
            </a:br>
            <a:r>
              <a:rPr lang="cs-CZ" sz="1000" dirty="0"/>
              <a:t>vs. muži 28 %), mezi nejmladší generací </a:t>
            </a:r>
            <a:r>
              <a:rPr lang="cs-CZ" sz="1000" b="1" dirty="0"/>
              <a:t>18-29 let </a:t>
            </a:r>
            <a:r>
              <a:rPr lang="cs-CZ" sz="1000" dirty="0"/>
              <a:t>(69 %), mezi </a:t>
            </a:r>
            <a:r>
              <a:rPr lang="cs-CZ" sz="1000" b="1" dirty="0"/>
              <a:t>Pražany</a:t>
            </a:r>
            <a:r>
              <a:rPr lang="cs-CZ" sz="1000" dirty="0"/>
              <a:t> (58 %) a návštěvníky, kteří jsou zde </a:t>
            </a:r>
            <a:r>
              <a:rPr lang="cs-CZ" sz="1000" b="1" dirty="0"/>
              <a:t>poprvé</a:t>
            </a:r>
            <a:r>
              <a:rPr lang="cs-CZ" sz="1000" dirty="0"/>
              <a:t> (60 %). Segment </a:t>
            </a:r>
            <a:r>
              <a:rPr lang="cs-CZ" sz="1000" b="1" dirty="0"/>
              <a:t>MICE </a:t>
            </a:r>
            <a:r>
              <a:rPr lang="cs-CZ" sz="1000" dirty="0"/>
              <a:t>(tedy incentivní a kongresová turistika) tvoří v ZK 28 %. V oblasti </a:t>
            </a:r>
            <a:r>
              <a:rPr lang="cs-CZ" sz="1000" b="1" dirty="0">
                <a:solidFill>
                  <a:srgbClr val="C00000"/>
                </a:solidFill>
              </a:rPr>
              <a:t>Slovácko</a:t>
            </a:r>
            <a:r>
              <a:rPr lang="cs-CZ" sz="1000" dirty="0"/>
              <a:t> je podíl MICE až 52 %, mezi lidmi</a:t>
            </a:r>
            <a:r>
              <a:rPr lang="cs-CZ" sz="1000" b="1" dirty="0"/>
              <a:t> 45-59 let</a:t>
            </a:r>
            <a:r>
              <a:rPr lang="cs-CZ" sz="1000" dirty="0"/>
              <a:t> (45 %), mezi </a:t>
            </a:r>
            <a:r>
              <a:rPr lang="cs-CZ" sz="1000" b="1" dirty="0"/>
              <a:t>jednodenními návštěvníky</a:t>
            </a:r>
            <a:r>
              <a:rPr lang="cs-CZ" sz="1000" dirty="0"/>
              <a:t> (53 %), těmi, kteří danou oblast navštěvuje frekventovaně – min. 1x měsíčně (55 %), několikrát ročně (49 %). </a:t>
            </a:r>
            <a:r>
              <a:rPr lang="cs-CZ" sz="1000" b="1" dirty="0"/>
              <a:t>WELLNESS </a:t>
            </a:r>
            <a:r>
              <a:rPr lang="cs-CZ" sz="1000" dirty="0"/>
              <a:t>je segment, který se v ZK týká 21 % návštěvníků, ale v samotné TO </a:t>
            </a:r>
            <a:r>
              <a:rPr lang="cs-CZ" sz="1000" b="1" dirty="0">
                <a:solidFill>
                  <a:schemeClr val="accent1"/>
                </a:solidFill>
              </a:rPr>
              <a:t>Zlínsko a </a:t>
            </a:r>
            <a:r>
              <a:rPr lang="cs-CZ" sz="1000" b="1" dirty="0" err="1">
                <a:solidFill>
                  <a:schemeClr val="accent1"/>
                </a:solidFill>
              </a:rPr>
              <a:t>Luhačovicko</a:t>
            </a:r>
            <a:r>
              <a:rPr lang="cs-CZ" sz="1000" dirty="0"/>
              <a:t> až 57 %, mezi seniory 60+ let 56 %, mezi turisty 29 %. Podíl návštěvníků </a:t>
            </a:r>
            <a:r>
              <a:rPr lang="cs-CZ" sz="1000" b="1" dirty="0"/>
              <a:t>ACTIVE</a:t>
            </a:r>
            <a:r>
              <a:rPr lang="cs-CZ" sz="1000" dirty="0"/>
              <a:t>, kteří cestovali do kraje přijeli z důvodu fyzické aktivity (turistiky, sportu apod.) je významně vyšší v oblasti 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Valašska</a:t>
            </a:r>
            <a:r>
              <a:rPr lang="cs-CZ" sz="1000" b="1" dirty="0">
                <a:solidFill>
                  <a:srgbClr val="7030A0"/>
                </a:solidFill>
              </a:rPr>
              <a:t> </a:t>
            </a:r>
            <a:r>
              <a:rPr lang="cs-CZ" sz="1000" dirty="0"/>
              <a:t>(34 % vs. 11 % ZK), obecně mezi mladými </a:t>
            </a:r>
            <a:r>
              <a:rPr lang="cs-CZ" sz="1000" b="1" dirty="0"/>
              <a:t>18-29 let </a:t>
            </a:r>
            <a:r>
              <a:rPr lang="cs-CZ" sz="1000" dirty="0"/>
              <a:t>(23 %), těmi s nejvyššími útratami nad 10.000 Kč (24 %). 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7DFCEE8A-9927-C187-ECAB-0E9A8CB73772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3ED87FA7-9A28-0FCA-FFB8-5594452B435E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PODLE ODPOVĚDÍ ZA KRAJ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E7F7056E-16E3-499C-CD56-EDCD84C590CD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99D209D4-758B-B0C7-9336-19F2F49DE20E}"/>
              </a:ext>
            </a:extLst>
          </p:cNvPr>
          <p:cNvSpPr txBox="1"/>
          <p:nvPr/>
        </p:nvSpPr>
        <p:spPr>
          <a:xfrm>
            <a:off x="5776201" y="2597478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MICE</a:t>
            </a:r>
            <a:endParaRPr lang="en-US" sz="1000" b="1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ED274DF-8258-A4D0-60B6-355FBEB7383A}"/>
              </a:ext>
            </a:extLst>
          </p:cNvPr>
          <p:cNvSpPr txBox="1"/>
          <p:nvPr/>
        </p:nvSpPr>
        <p:spPr>
          <a:xfrm>
            <a:off x="7005341" y="1566244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ACTIVE</a:t>
            </a:r>
            <a:endParaRPr lang="en-US" sz="1000" b="1" dirty="0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0EBDAC50-2A91-6322-B44E-604BAB500C6F}"/>
              </a:ext>
            </a:extLst>
          </p:cNvPr>
          <p:cNvSpPr txBox="1"/>
          <p:nvPr/>
        </p:nvSpPr>
        <p:spPr>
          <a:xfrm>
            <a:off x="5529532" y="1898961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CULTURE</a:t>
            </a:r>
            <a:endParaRPr lang="en-US" sz="1000" b="1" dirty="0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49DFB973-5653-19EF-882D-ADC06AA98C13}"/>
              </a:ext>
            </a:extLst>
          </p:cNvPr>
          <p:cNvSpPr txBox="1"/>
          <p:nvPr/>
        </p:nvSpPr>
        <p:spPr>
          <a:xfrm>
            <a:off x="5314494" y="130970"/>
            <a:ext cx="35223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chemeClr val="tx2"/>
                </a:solidFill>
              </a:rPr>
              <a:t>DŮVOD NÁVŠTĚVY – SEGMENT „B“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23" name="Ovál 22">
            <a:extLst>
              <a:ext uri="{FF2B5EF4-FFF2-40B4-BE49-F238E27FC236}">
                <a16:creationId xmlns:a16="http://schemas.microsoft.com/office/drawing/2014/main" id="{B5C0FAB7-2AF8-DEF3-13CB-EA60361529F5}"/>
              </a:ext>
            </a:extLst>
          </p:cNvPr>
          <p:cNvSpPr/>
          <p:nvPr/>
        </p:nvSpPr>
        <p:spPr>
          <a:xfrm>
            <a:off x="2720526" y="3821680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FC4842EE-5C24-0306-7098-9586D94DD117}"/>
              </a:ext>
            </a:extLst>
          </p:cNvPr>
          <p:cNvSpPr/>
          <p:nvPr/>
        </p:nvSpPr>
        <p:spPr>
          <a:xfrm>
            <a:off x="2081331" y="4931852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ál 26">
            <a:extLst>
              <a:ext uri="{FF2B5EF4-FFF2-40B4-BE49-F238E27FC236}">
                <a16:creationId xmlns:a16="http://schemas.microsoft.com/office/drawing/2014/main" id="{B5E6F699-34F4-E029-1E89-3406FAF1D8E2}"/>
              </a:ext>
            </a:extLst>
          </p:cNvPr>
          <p:cNvSpPr/>
          <p:nvPr/>
        </p:nvSpPr>
        <p:spPr>
          <a:xfrm>
            <a:off x="2592565" y="2702598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ál 28">
            <a:extLst>
              <a:ext uri="{FF2B5EF4-FFF2-40B4-BE49-F238E27FC236}">
                <a16:creationId xmlns:a16="http://schemas.microsoft.com/office/drawing/2014/main" id="{2E9CE098-5006-922A-D596-FB440B13A771}"/>
              </a:ext>
            </a:extLst>
          </p:cNvPr>
          <p:cNvSpPr/>
          <p:nvPr/>
        </p:nvSpPr>
        <p:spPr>
          <a:xfrm>
            <a:off x="3345880" y="1584725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AA9C25DD-CF3C-E1CE-A277-DF627E0AA65C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</p:spTree>
    <p:extLst>
      <p:ext uri="{BB962C8B-B14F-4D97-AF65-F5344CB8AC3E}">
        <p14:creationId xmlns:p14="http://schemas.microsoft.com/office/powerpoint/2010/main" val="147131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kupina 19">
            <a:extLst>
              <a:ext uri="{FF2B5EF4-FFF2-40B4-BE49-F238E27FC236}">
                <a16:creationId xmlns:a16="http://schemas.microsoft.com/office/drawing/2014/main" id="{F5144C20-DE0F-D068-3E3E-3DA74847A02A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32" name="Obrázek 31">
              <a:extLst>
                <a:ext uri="{FF2B5EF4-FFF2-40B4-BE49-F238E27FC236}">
                  <a16:creationId xmlns:a16="http://schemas.microsoft.com/office/drawing/2014/main" id="{9BF600E4-327B-1049-6520-98F3B57CD1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33" name="Obdélník 32">
              <a:extLst>
                <a:ext uri="{FF2B5EF4-FFF2-40B4-BE49-F238E27FC236}">
                  <a16:creationId xmlns:a16="http://schemas.microsoft.com/office/drawing/2014/main" id="{7147B8B8-84C7-B40A-453B-F123D7205F72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24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Hlavními aktivitami návštěvníků ZK je pěší turistika (Valašsko), </a:t>
            </a:r>
          </a:p>
          <a:p>
            <a:pPr algn="r"/>
            <a:r>
              <a:rPr lang="cs-CZ" altLang="cs-CZ" b="1" dirty="0">
                <a:solidFill>
                  <a:schemeClr val="bg1"/>
                </a:solidFill>
              </a:rPr>
              <a:t>návštěva kulturních památek (Kroměřížsko), </a:t>
            </a:r>
          </a:p>
          <a:p>
            <a:pPr algn="r"/>
            <a:r>
              <a:rPr lang="cs-CZ" altLang="cs-CZ" b="1" dirty="0">
                <a:solidFill>
                  <a:schemeClr val="bg1"/>
                </a:solidFill>
              </a:rPr>
              <a:t>návštěva přírodních památek, návštěva příbuzných a známých </a:t>
            </a:r>
          </a:p>
          <a:p>
            <a:pPr algn="r"/>
            <a:r>
              <a:rPr lang="cs-CZ" altLang="cs-CZ" b="1" dirty="0">
                <a:solidFill>
                  <a:schemeClr val="bg1"/>
                </a:solidFill>
              </a:rPr>
              <a:t>a lázně / wellness (Zlínsko a </a:t>
            </a:r>
            <a:r>
              <a:rPr lang="cs-CZ" altLang="cs-CZ" b="1" dirty="0" err="1">
                <a:solidFill>
                  <a:schemeClr val="bg1"/>
                </a:solidFill>
              </a:rPr>
              <a:t>Luhačovicko</a:t>
            </a:r>
            <a:r>
              <a:rPr lang="cs-CZ" altLang="cs-CZ" b="1" dirty="0">
                <a:solidFill>
                  <a:schemeClr val="bg1"/>
                </a:solidFill>
              </a:rPr>
              <a:t>).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pt-BR" sz="1000" dirty="0">
                <a:solidFill>
                  <a:srgbClr val="000000"/>
                </a:solidFill>
              </a:rPr>
              <a:t>Q6. Jaké aktivity jste během tohoto Vašeho pobytu v lokalitě / turistickém regionu provozoval/a?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8DD45DAA-5786-479E-B1D7-BD2F0C874D77}"/>
              </a:ext>
            </a:extLst>
          </p:cNvPr>
          <p:cNvSpPr txBox="1"/>
          <p:nvPr/>
        </p:nvSpPr>
        <p:spPr>
          <a:xfrm>
            <a:off x="279483" y="5615665"/>
            <a:ext cx="17233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v</a:t>
            </a:r>
            <a:r>
              <a:rPr lang="cs-CZ" sz="800" dirty="0">
                <a:solidFill>
                  <a:srgbClr val="000000"/>
                </a:solidFill>
                <a:latin typeface="Calibri"/>
                <a:cs typeface="Calibri"/>
              </a:rPr>
              <a:t>šichni</a:t>
            </a:r>
            <a:r>
              <a:rPr lang="cs-CZ" sz="800" dirty="0"/>
              <a:t> respondenti (n=1 605)</a:t>
            </a:r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 flipH="1">
            <a:off x="4710206" y="3789098"/>
            <a:ext cx="3294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8747737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334D7BE9-C60F-D3FA-3E40-E5AA97AA9443}"/>
              </a:ext>
            </a:extLst>
          </p:cNvPr>
          <p:cNvSpPr txBox="1"/>
          <p:nvPr/>
        </p:nvSpPr>
        <p:spPr>
          <a:xfrm>
            <a:off x="7021530" y="1522722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pěší turistika</a:t>
            </a:r>
            <a:endParaRPr lang="en-US" sz="1000" b="1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013EC4A1-E491-B081-D6E5-C917F0842773}"/>
              </a:ext>
            </a:extLst>
          </p:cNvPr>
          <p:cNvSpPr txBox="1"/>
          <p:nvPr/>
        </p:nvSpPr>
        <p:spPr>
          <a:xfrm>
            <a:off x="6252690" y="2414176"/>
            <a:ext cx="1657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lázně, wellness</a:t>
            </a:r>
            <a:endParaRPr lang="en-US" sz="1000" b="1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Nejčastější aktivitou při návštěvě lokalit / regionů Zlínského kraje (ZK) je </a:t>
            </a:r>
            <a:r>
              <a:rPr lang="cs-CZ" sz="1000" b="1" dirty="0"/>
              <a:t>pěší turistika </a:t>
            </a:r>
            <a:r>
              <a:rPr lang="cs-CZ" sz="1000" dirty="0"/>
              <a:t>(46 %), a to zejména mezi návštěvníky oblasti 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Valašska</a:t>
            </a:r>
            <a:r>
              <a:rPr lang="cs-CZ" sz="1000" dirty="0"/>
              <a:t> </a:t>
            </a:r>
            <a:br>
              <a:rPr lang="cs-CZ" sz="1000" dirty="0"/>
            </a:br>
            <a:r>
              <a:rPr lang="cs-CZ" sz="1000" dirty="0"/>
              <a:t>(65 %), obecně mezi </a:t>
            </a:r>
            <a:r>
              <a:rPr lang="cs-CZ" sz="1000" b="1" dirty="0"/>
              <a:t>vysokoškoláky</a:t>
            </a:r>
            <a:r>
              <a:rPr lang="cs-CZ" sz="1000" dirty="0"/>
              <a:t> (57 %), mezi těmi, kteří danou lokalitu navštěvují </a:t>
            </a:r>
            <a:r>
              <a:rPr lang="cs-CZ" sz="1000" b="1" dirty="0"/>
              <a:t>1x za rok </a:t>
            </a:r>
            <a:r>
              <a:rPr lang="cs-CZ" sz="1000" dirty="0"/>
              <a:t>(59 %) nebo </a:t>
            </a:r>
            <a:r>
              <a:rPr lang="cs-CZ" sz="1000" b="1" dirty="0"/>
              <a:t>méně často </a:t>
            </a:r>
            <a:r>
              <a:rPr lang="cs-CZ" sz="1000" dirty="0"/>
              <a:t>(65 %) a těmi, kteří mají </a:t>
            </a:r>
            <a:r>
              <a:rPr lang="cs-CZ" sz="1000" b="1" dirty="0"/>
              <a:t>nejvyšší útratu za pobyt více než 10.000 Kč</a:t>
            </a:r>
            <a:r>
              <a:rPr lang="cs-CZ" sz="1000" dirty="0"/>
              <a:t> (63 %). </a:t>
            </a:r>
          </a:p>
          <a:p>
            <a:pPr algn="just"/>
            <a:r>
              <a:rPr lang="cs-CZ" sz="1000" dirty="0"/>
              <a:t>Do lokalit / regionů Zlínského kraje jezdí návštěvníci také hojně za </a:t>
            </a:r>
            <a:r>
              <a:rPr lang="cs-CZ" sz="1000" b="1" dirty="0"/>
              <a:t>kulturními památkami </a:t>
            </a:r>
            <a:r>
              <a:rPr lang="cs-CZ" sz="1000" dirty="0"/>
              <a:t>(45 %). To se týká především návštěvníků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 </a:t>
            </a:r>
            <a:r>
              <a:rPr lang="cs-CZ" sz="1000" dirty="0"/>
              <a:t>(72 %), obecně návštěvníků </a:t>
            </a:r>
            <a:r>
              <a:rPr lang="cs-CZ" sz="1000" b="1" dirty="0"/>
              <a:t>z Čech</a:t>
            </a:r>
            <a:r>
              <a:rPr lang="cs-CZ" sz="1000" dirty="0"/>
              <a:t>, resp. </a:t>
            </a:r>
            <a:r>
              <a:rPr lang="cs-CZ" sz="1000" b="1" dirty="0"/>
              <a:t>z Prahy </a:t>
            </a:r>
            <a:r>
              <a:rPr lang="cs-CZ" sz="1000" dirty="0"/>
              <a:t>(shodně </a:t>
            </a:r>
            <a:br>
              <a:rPr lang="cs-CZ" sz="1000" dirty="0"/>
            </a:br>
            <a:r>
              <a:rPr lang="cs-CZ" sz="1000" dirty="0"/>
              <a:t>66 %), těch, kteří ZK navštěvují zřídka – </a:t>
            </a:r>
            <a:r>
              <a:rPr lang="cs-CZ" sz="1000" b="1" dirty="0"/>
              <a:t>1x za rok </a:t>
            </a:r>
            <a:r>
              <a:rPr lang="cs-CZ" sz="1000" dirty="0"/>
              <a:t>(56 %), ještě </a:t>
            </a:r>
            <a:r>
              <a:rPr lang="cs-CZ" sz="1000" b="1" dirty="0"/>
              <a:t>méně často </a:t>
            </a:r>
            <a:r>
              <a:rPr lang="cs-CZ" sz="1000" dirty="0"/>
              <a:t>(66 %) nebo jsou zde </a:t>
            </a:r>
            <a:r>
              <a:rPr lang="cs-CZ" sz="1000" b="1" dirty="0"/>
              <a:t>poprvé</a:t>
            </a:r>
            <a:r>
              <a:rPr lang="cs-CZ" sz="1000" dirty="0"/>
              <a:t> (67 %). </a:t>
            </a:r>
          </a:p>
          <a:p>
            <a:pPr algn="just"/>
            <a:r>
              <a:rPr lang="cs-CZ" sz="1000" b="1" dirty="0"/>
              <a:t>Návštěva přírodních památek </a:t>
            </a:r>
            <a:r>
              <a:rPr lang="cs-CZ" sz="1000" dirty="0"/>
              <a:t>je aktivitou pro 37 % návštěvníků ZK,  pro </a:t>
            </a:r>
            <a:br>
              <a:rPr lang="cs-CZ" sz="1000" dirty="0"/>
            </a:br>
            <a:r>
              <a:rPr lang="cs-CZ" sz="1000" dirty="0"/>
              <a:t>46 % vysokoškoláků. </a:t>
            </a:r>
            <a:r>
              <a:rPr lang="cs-CZ" sz="1000" b="1" dirty="0"/>
              <a:t>Navštívit své příbuzné a známé </a:t>
            </a:r>
            <a:r>
              <a:rPr lang="cs-CZ" sz="1000" dirty="0"/>
              <a:t>přijíždí 23 % návštěvníků kraje a 32 % návštěvníků </a:t>
            </a:r>
            <a:r>
              <a:rPr lang="cs-CZ" sz="1000" b="1" dirty="0">
                <a:solidFill>
                  <a:schemeClr val="accent1"/>
                </a:solidFill>
              </a:rPr>
              <a:t>Zlínska a </a:t>
            </a:r>
            <a:r>
              <a:rPr lang="cs-CZ" sz="1000" b="1" dirty="0" err="1">
                <a:solidFill>
                  <a:schemeClr val="accent1"/>
                </a:solidFill>
              </a:rPr>
              <a:t>Luhačovicka</a:t>
            </a:r>
            <a:r>
              <a:rPr lang="cs-CZ" sz="1000" b="1" dirty="0">
                <a:solidFill>
                  <a:srgbClr val="0070C0"/>
                </a:solidFill>
              </a:rPr>
              <a:t> </a:t>
            </a:r>
            <a:r>
              <a:rPr lang="cs-CZ" sz="1000" dirty="0"/>
              <a:t>uvádí, že navštívili </a:t>
            </a:r>
            <a:r>
              <a:rPr lang="cs-CZ" sz="1000" b="1" dirty="0"/>
              <a:t>lázně / wellness </a:t>
            </a:r>
            <a:r>
              <a:rPr lang="cs-CZ" sz="1000" dirty="0"/>
              <a:t>(vs. 19 % celkem za ZK). 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61968F6B-2C50-9C7B-F0A0-5B718F971ACC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90277E03-497E-C2F2-0EEA-0419EFE6C1FE}"/>
              </a:ext>
            </a:extLst>
          </p:cNvPr>
          <p:cNvSpPr txBox="1"/>
          <p:nvPr/>
        </p:nvSpPr>
        <p:spPr>
          <a:xfrm>
            <a:off x="779838" y="1230089"/>
            <a:ext cx="1421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TOP 5</a:t>
            </a:r>
            <a:endParaRPr lang="en-US" b="1" dirty="0"/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90006FC3-17A9-C839-EFD3-246F6744E327}"/>
              </a:ext>
            </a:extLst>
          </p:cNvPr>
          <p:cNvSpPr txBox="1"/>
          <p:nvPr/>
        </p:nvSpPr>
        <p:spPr>
          <a:xfrm>
            <a:off x="5249964" y="1858236"/>
            <a:ext cx="1657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kulturní památky</a:t>
            </a:r>
            <a:endParaRPr lang="en-US" sz="1000" b="1" dirty="0"/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F44B86B5-417A-4C0D-11A1-936D16AA2D6C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PODLE ODPOVĚDÍ ZA KRAJ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F8DD0CA3-BA90-4254-4CD4-320D68326698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35341A7B-21C6-C518-620F-94F490BCA19D}"/>
              </a:ext>
            </a:extLst>
          </p:cNvPr>
          <p:cNvSpPr txBox="1"/>
          <p:nvPr/>
        </p:nvSpPr>
        <p:spPr>
          <a:xfrm>
            <a:off x="7780169" y="130970"/>
            <a:ext cx="1056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AKTIVITY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25" name="Ovál 24">
            <a:extLst>
              <a:ext uri="{FF2B5EF4-FFF2-40B4-BE49-F238E27FC236}">
                <a16:creationId xmlns:a16="http://schemas.microsoft.com/office/drawing/2014/main" id="{15ED80FF-CE23-DB5B-312C-669DB8CF86D2}"/>
              </a:ext>
            </a:extLst>
          </p:cNvPr>
          <p:cNvSpPr/>
          <p:nvPr/>
        </p:nvSpPr>
        <p:spPr>
          <a:xfrm>
            <a:off x="2570840" y="4854057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ál 26">
            <a:extLst>
              <a:ext uri="{FF2B5EF4-FFF2-40B4-BE49-F238E27FC236}">
                <a16:creationId xmlns:a16="http://schemas.microsoft.com/office/drawing/2014/main" id="{9A75B27D-DBD4-E59C-48D1-D4509C97C010}"/>
              </a:ext>
            </a:extLst>
          </p:cNvPr>
          <p:cNvSpPr/>
          <p:nvPr/>
        </p:nvSpPr>
        <p:spPr>
          <a:xfrm>
            <a:off x="3397732" y="2304204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ál 28">
            <a:extLst>
              <a:ext uri="{FF2B5EF4-FFF2-40B4-BE49-F238E27FC236}">
                <a16:creationId xmlns:a16="http://schemas.microsoft.com/office/drawing/2014/main" id="{C79E1BBE-E917-213E-ACCA-5C5144E7EC78}"/>
              </a:ext>
            </a:extLst>
          </p:cNvPr>
          <p:cNvSpPr/>
          <p:nvPr/>
        </p:nvSpPr>
        <p:spPr>
          <a:xfrm>
            <a:off x="3279321" y="1886642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6B16E6DA-583B-0C73-C871-1D3A2FCCD2F1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</p:spTree>
    <p:extLst>
      <p:ext uri="{BB962C8B-B14F-4D97-AF65-F5344CB8AC3E}">
        <p14:creationId xmlns:p14="http://schemas.microsoft.com/office/powerpoint/2010/main" val="191482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kupina 19">
            <a:extLst>
              <a:ext uri="{FF2B5EF4-FFF2-40B4-BE49-F238E27FC236}">
                <a16:creationId xmlns:a16="http://schemas.microsoft.com/office/drawing/2014/main" id="{F5144C20-DE0F-D068-3E3E-3DA74847A02A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32" name="Obrázek 31">
              <a:extLst>
                <a:ext uri="{FF2B5EF4-FFF2-40B4-BE49-F238E27FC236}">
                  <a16:creationId xmlns:a16="http://schemas.microsoft.com/office/drawing/2014/main" id="{9BF600E4-327B-1049-6520-98F3B57CD1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33" name="Obdélník 32">
              <a:extLst>
                <a:ext uri="{FF2B5EF4-FFF2-40B4-BE49-F238E27FC236}">
                  <a16:creationId xmlns:a16="http://schemas.microsoft.com/office/drawing/2014/main" id="{7147B8B8-84C7-B40A-453B-F123D7205F72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25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Zaměření cílů a aktivit se mezi letní </a:t>
            </a:r>
            <a:br>
              <a:rPr lang="cs-CZ" altLang="cs-CZ" b="1" dirty="0">
                <a:solidFill>
                  <a:schemeClr val="bg1"/>
                </a:solidFill>
              </a:rPr>
            </a:br>
            <a:r>
              <a:rPr lang="cs-CZ" altLang="cs-CZ" b="1" dirty="0">
                <a:solidFill>
                  <a:schemeClr val="bg1"/>
                </a:solidFill>
              </a:rPr>
              <a:t>a (pod)zimní sezónou odlišují jen mírně.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pt-BR" sz="1000" dirty="0">
                <a:solidFill>
                  <a:srgbClr val="000000"/>
                </a:solidFill>
              </a:rPr>
              <a:t>Q6. Jaké aktivity jste během tohoto Vašeho pobytu v lokalitě / turistickém regionu provozoval/a?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8DD45DAA-5786-479E-B1D7-BD2F0C874D77}"/>
              </a:ext>
            </a:extLst>
          </p:cNvPr>
          <p:cNvSpPr txBox="1"/>
          <p:nvPr/>
        </p:nvSpPr>
        <p:spPr>
          <a:xfrm>
            <a:off x="279483" y="5615665"/>
            <a:ext cx="17233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v</a:t>
            </a:r>
            <a:r>
              <a:rPr lang="cs-CZ" sz="800" dirty="0">
                <a:solidFill>
                  <a:srgbClr val="000000"/>
                </a:solidFill>
                <a:latin typeface="Calibri"/>
                <a:cs typeface="Calibri"/>
              </a:rPr>
              <a:t>šichni</a:t>
            </a:r>
            <a:r>
              <a:rPr lang="cs-CZ" sz="800" dirty="0"/>
              <a:t> respondenti (n=1 605)</a:t>
            </a:r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 flipH="1">
            <a:off x="4710206" y="3789098"/>
            <a:ext cx="3294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46817202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334D7BE9-C60F-D3FA-3E40-E5AA97AA9443}"/>
              </a:ext>
            </a:extLst>
          </p:cNvPr>
          <p:cNvSpPr txBox="1"/>
          <p:nvPr/>
        </p:nvSpPr>
        <p:spPr>
          <a:xfrm>
            <a:off x="6624467" y="1352216"/>
            <a:ext cx="173842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cykloturistika, koupání</a:t>
            </a:r>
            <a:endParaRPr lang="en-US" sz="1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013EC4A1-E491-B081-D6E5-C917F0842773}"/>
              </a:ext>
            </a:extLst>
          </p:cNvPr>
          <p:cNvSpPr txBox="1"/>
          <p:nvPr/>
        </p:nvSpPr>
        <p:spPr>
          <a:xfrm>
            <a:off x="6863378" y="2572422"/>
            <a:ext cx="1657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lázně, wellness</a:t>
            </a:r>
            <a:endParaRPr lang="en-US" sz="1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Mezi TOP 10 letních aktivit návštěvníků Zlínského kraje patří zejména </a:t>
            </a:r>
            <a:r>
              <a:rPr lang="cs-CZ" sz="1000" b="1" dirty="0"/>
              <a:t>návštěva kulturních památek </a:t>
            </a:r>
            <a:r>
              <a:rPr lang="cs-CZ" sz="1000" dirty="0"/>
              <a:t>(48 %), </a:t>
            </a:r>
            <a:r>
              <a:rPr lang="cs-CZ" sz="1000" b="1" dirty="0"/>
              <a:t>pěší turistika </a:t>
            </a:r>
            <a:r>
              <a:rPr lang="cs-CZ" sz="1000" dirty="0"/>
              <a:t>(38 %), </a:t>
            </a:r>
            <a:r>
              <a:rPr lang="cs-CZ" sz="1000" b="1" dirty="0"/>
              <a:t>návštěva přírodních památek</a:t>
            </a:r>
            <a:r>
              <a:rPr lang="cs-CZ" sz="1000" dirty="0"/>
              <a:t> (25 %), </a:t>
            </a:r>
            <a:r>
              <a:rPr lang="cs-CZ" sz="1000" b="1" dirty="0"/>
              <a:t>návštěva příbuzných a známých </a:t>
            </a:r>
            <a:r>
              <a:rPr lang="cs-CZ" sz="1000" dirty="0"/>
              <a:t>(24 %) </a:t>
            </a:r>
            <a:br>
              <a:rPr lang="cs-CZ" sz="1000" dirty="0"/>
            </a:br>
            <a:r>
              <a:rPr lang="cs-CZ" sz="1000" dirty="0"/>
              <a:t>a </a:t>
            </a:r>
            <a:r>
              <a:rPr lang="cs-CZ" sz="1000" b="1" dirty="0"/>
              <a:t>návštěva lázní a wellness </a:t>
            </a:r>
            <a:r>
              <a:rPr lang="cs-CZ" sz="1000" dirty="0"/>
              <a:t>(24 %). Do TOP 10 letních aktivit patří ještě </a:t>
            </a:r>
            <a:r>
              <a:rPr lang="cs-CZ" sz="1000" b="1" dirty="0"/>
              <a:t>gastronomie, společenský život a zábava, návštěva technických památek, cykloturistika a koupání / vodní sporty </a:t>
            </a:r>
            <a:r>
              <a:rPr lang="cs-CZ" sz="1000" dirty="0"/>
              <a:t>(12 % - 17 %). </a:t>
            </a:r>
          </a:p>
          <a:p>
            <a:pPr algn="just"/>
            <a:endParaRPr lang="cs-CZ" sz="1000" dirty="0"/>
          </a:p>
          <a:p>
            <a:pPr algn="just"/>
            <a:r>
              <a:rPr lang="cs-CZ" sz="1000" dirty="0"/>
              <a:t>Aktivity sezóny září – říjen jsou zaměřeny opět na </a:t>
            </a:r>
            <a:r>
              <a:rPr lang="cs-CZ" sz="1000" b="1" dirty="0"/>
              <a:t>pěší turistiku </a:t>
            </a:r>
            <a:r>
              <a:rPr lang="cs-CZ" sz="1000" dirty="0"/>
              <a:t>(54 %), </a:t>
            </a:r>
            <a:r>
              <a:rPr lang="cs-CZ" sz="1000" b="1" dirty="0"/>
              <a:t>návštěvu přírodních </a:t>
            </a:r>
            <a:r>
              <a:rPr lang="cs-CZ" sz="1000" dirty="0"/>
              <a:t>(49 %) a </a:t>
            </a:r>
            <a:r>
              <a:rPr lang="cs-CZ" sz="1000" b="1" dirty="0"/>
              <a:t>kulturních památek </a:t>
            </a:r>
            <a:r>
              <a:rPr lang="cs-CZ" sz="1000" dirty="0"/>
              <a:t>(42 %). Dále pak </a:t>
            </a:r>
            <a:br>
              <a:rPr lang="cs-CZ" sz="1000" dirty="0"/>
            </a:br>
            <a:r>
              <a:rPr lang="cs-CZ" sz="1000" dirty="0"/>
              <a:t>s určitým odstupem </a:t>
            </a:r>
            <a:r>
              <a:rPr lang="cs-CZ" sz="1000" b="1" dirty="0"/>
              <a:t>návštěvy příbuzných a známých </a:t>
            </a:r>
            <a:r>
              <a:rPr lang="cs-CZ" sz="1000" dirty="0"/>
              <a:t>(21 %), </a:t>
            </a:r>
            <a:r>
              <a:rPr lang="cs-CZ" sz="1000" b="1" dirty="0"/>
              <a:t>návštěvu technických památek </a:t>
            </a:r>
            <a:r>
              <a:rPr lang="cs-CZ" sz="1000" dirty="0"/>
              <a:t>(20 %). </a:t>
            </a:r>
            <a:r>
              <a:rPr lang="cs-CZ" sz="1000" b="1" dirty="0"/>
              <a:t>Lázně / wellness, gastronomie, společenský život a zábava, a cykloturistika</a:t>
            </a:r>
            <a:r>
              <a:rPr lang="cs-CZ" sz="1000" dirty="0"/>
              <a:t> oproti letní sezóně ztrácejí na významu </a:t>
            </a:r>
            <a:br>
              <a:rPr lang="cs-CZ" sz="1000" dirty="0"/>
            </a:br>
            <a:r>
              <a:rPr lang="cs-CZ" sz="1000" dirty="0"/>
              <a:t>a koupání / vodní sporty již v tomto období není ve výsledcích zastoupeno.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61968F6B-2C50-9C7B-F0A0-5B718F971ACC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90006FC3-17A9-C839-EFD3-246F6744E327}"/>
              </a:ext>
            </a:extLst>
          </p:cNvPr>
          <p:cNvSpPr txBox="1"/>
          <p:nvPr/>
        </p:nvSpPr>
        <p:spPr>
          <a:xfrm>
            <a:off x="6823718" y="1519698"/>
            <a:ext cx="1657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technické</a:t>
            </a:r>
            <a:r>
              <a:rPr lang="cs-CZ" sz="1000" b="1" dirty="0"/>
              <a:t> památky</a:t>
            </a:r>
            <a:endParaRPr lang="en-US" sz="1000" b="1" dirty="0"/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F44B86B5-417A-4C0D-11A1-936D16AA2D6C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PODLE ODPOVĚDÍ ZA KRAJ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F8DD0CA3-BA90-4254-4CD4-320D68326698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35341A7B-21C6-C518-620F-94F490BCA19D}"/>
              </a:ext>
            </a:extLst>
          </p:cNvPr>
          <p:cNvSpPr txBox="1"/>
          <p:nvPr/>
        </p:nvSpPr>
        <p:spPr>
          <a:xfrm>
            <a:off x="6934489" y="130970"/>
            <a:ext cx="19023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AKTIVITY LS vs. ZS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25" name="Ovál 24">
            <a:extLst>
              <a:ext uri="{FF2B5EF4-FFF2-40B4-BE49-F238E27FC236}">
                <a16:creationId xmlns:a16="http://schemas.microsoft.com/office/drawing/2014/main" id="{15ED80FF-CE23-DB5B-312C-669DB8CF86D2}"/>
              </a:ext>
            </a:extLst>
          </p:cNvPr>
          <p:cNvSpPr/>
          <p:nvPr/>
        </p:nvSpPr>
        <p:spPr>
          <a:xfrm>
            <a:off x="2201134" y="4988730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ál 26">
            <a:extLst>
              <a:ext uri="{FF2B5EF4-FFF2-40B4-BE49-F238E27FC236}">
                <a16:creationId xmlns:a16="http://schemas.microsoft.com/office/drawing/2014/main" id="{9A75B27D-DBD4-E59C-48D1-D4509C97C010}"/>
              </a:ext>
            </a:extLst>
          </p:cNvPr>
          <p:cNvSpPr/>
          <p:nvPr/>
        </p:nvSpPr>
        <p:spPr>
          <a:xfrm>
            <a:off x="2205034" y="4590201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ál 28">
            <a:extLst>
              <a:ext uri="{FF2B5EF4-FFF2-40B4-BE49-F238E27FC236}">
                <a16:creationId xmlns:a16="http://schemas.microsoft.com/office/drawing/2014/main" id="{C79E1BBE-E917-213E-ACCA-5C5144E7EC78}"/>
              </a:ext>
            </a:extLst>
          </p:cNvPr>
          <p:cNvSpPr/>
          <p:nvPr/>
        </p:nvSpPr>
        <p:spPr>
          <a:xfrm>
            <a:off x="3044291" y="1776805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6B16E6DA-583B-0C73-C871-1D3A2FCCD2F1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1B499DB3-17B4-2540-042F-914F321CE172}"/>
              </a:ext>
            </a:extLst>
          </p:cNvPr>
          <p:cNvSpPr/>
          <p:nvPr/>
        </p:nvSpPr>
        <p:spPr>
          <a:xfrm>
            <a:off x="2296871" y="3439951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83D7148C-7951-4A50-B3CD-E01FE99B83DE}"/>
              </a:ext>
            </a:extLst>
          </p:cNvPr>
          <p:cNvSpPr/>
          <p:nvPr/>
        </p:nvSpPr>
        <p:spPr>
          <a:xfrm>
            <a:off x="2937985" y="2141430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28FD510B-A7B0-ECC7-DDDE-F0E4264C4182}"/>
              </a:ext>
            </a:extLst>
          </p:cNvPr>
          <p:cNvSpPr txBox="1"/>
          <p:nvPr/>
        </p:nvSpPr>
        <p:spPr>
          <a:xfrm>
            <a:off x="6034453" y="1960627"/>
            <a:ext cx="1657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pěší turistika</a:t>
            </a:r>
            <a:endParaRPr lang="en-US" sz="1000" b="1" dirty="0"/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7858B111-9D7E-77C1-5605-FA2309D19448}"/>
              </a:ext>
            </a:extLst>
          </p:cNvPr>
          <p:cNvSpPr txBox="1"/>
          <p:nvPr/>
        </p:nvSpPr>
        <p:spPr>
          <a:xfrm>
            <a:off x="6705040" y="1852010"/>
            <a:ext cx="1657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pěší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turistika</a:t>
            </a:r>
            <a:endParaRPr lang="en-US" sz="1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B81DC525-E0D1-21E7-EC17-4B3FB508B934}"/>
              </a:ext>
            </a:extLst>
          </p:cNvPr>
          <p:cNvSpPr txBox="1"/>
          <p:nvPr/>
        </p:nvSpPr>
        <p:spPr>
          <a:xfrm>
            <a:off x="6749118" y="1662267"/>
            <a:ext cx="1657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přírodní památky</a:t>
            </a:r>
            <a:endParaRPr lang="en-US" sz="1000" b="1" dirty="0"/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DBBCB156-C751-47D8-D8EB-FABD6538FE57}"/>
              </a:ext>
            </a:extLst>
          </p:cNvPr>
          <p:cNvSpPr txBox="1"/>
          <p:nvPr/>
        </p:nvSpPr>
        <p:spPr>
          <a:xfrm>
            <a:off x="6347749" y="2378905"/>
            <a:ext cx="1657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přírodní památky</a:t>
            </a:r>
            <a:endParaRPr lang="en-US" sz="1000" b="1" dirty="0"/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28480517-8A44-8DC8-015F-FE58858BB16B}"/>
              </a:ext>
            </a:extLst>
          </p:cNvPr>
          <p:cNvSpPr txBox="1"/>
          <p:nvPr/>
        </p:nvSpPr>
        <p:spPr>
          <a:xfrm>
            <a:off x="5227567" y="1810287"/>
            <a:ext cx="1657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kulturní</a:t>
            </a:r>
            <a:r>
              <a:rPr lang="cs-CZ" sz="1000" b="1" dirty="0"/>
              <a:t> památky</a:t>
            </a:r>
            <a:endParaRPr lang="en-US" sz="1000" b="1" dirty="0"/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22A844DD-20F4-2183-DA60-F98D4CEC61DD}"/>
              </a:ext>
            </a:extLst>
          </p:cNvPr>
          <p:cNvSpPr txBox="1"/>
          <p:nvPr/>
        </p:nvSpPr>
        <p:spPr>
          <a:xfrm>
            <a:off x="4790104" y="1934275"/>
            <a:ext cx="1657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společenský život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a zábava </a:t>
            </a:r>
            <a:endParaRPr lang="en-US" sz="1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8D986EA5-840B-4BEB-FEB0-2CB252CA3DEA}"/>
              </a:ext>
            </a:extLst>
          </p:cNvPr>
          <p:cNvSpPr txBox="1"/>
          <p:nvPr/>
        </p:nvSpPr>
        <p:spPr>
          <a:xfrm>
            <a:off x="4948747" y="2177904"/>
            <a:ext cx="1657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gastronomie</a:t>
            </a:r>
            <a:endParaRPr lang="en-US" sz="1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6A69CA81-81FF-AAAF-03CF-3FDF275743F0}"/>
              </a:ext>
            </a:extLst>
          </p:cNvPr>
          <p:cNvSpPr txBox="1"/>
          <p:nvPr/>
        </p:nvSpPr>
        <p:spPr>
          <a:xfrm>
            <a:off x="6635972" y="3063187"/>
            <a:ext cx="16578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návštěva příbuzných </a:t>
            </a:r>
            <a:b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a známých</a:t>
            </a:r>
            <a:endParaRPr lang="en-US" sz="1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74CF54F7-0B56-5DD7-3830-8B6242E87FDC}"/>
              </a:ext>
            </a:extLst>
          </p:cNvPr>
          <p:cNvSpPr/>
          <p:nvPr/>
        </p:nvSpPr>
        <p:spPr>
          <a:xfrm>
            <a:off x="2449271" y="3052423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899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>
            <a:extLst>
              <a:ext uri="{FF2B5EF4-FFF2-40B4-BE49-F238E27FC236}">
                <a16:creationId xmlns:a16="http://schemas.microsoft.com/office/drawing/2014/main" id="{1505C827-8DAF-EF0F-B68E-2B63FAEA2AD2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18" name="Obrázek 17">
              <a:extLst>
                <a:ext uri="{FF2B5EF4-FFF2-40B4-BE49-F238E27FC236}">
                  <a16:creationId xmlns:a16="http://schemas.microsoft.com/office/drawing/2014/main" id="{1D958B69-67EA-8DC6-ABF2-D802776B897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08086DBC-9E60-E262-B2ED-956AC6CD7F28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26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Z 10 návštěvníků kraje, jsou 3 jednodenní návštěvníci (Slovácko 6), </a:t>
            </a:r>
          </a:p>
          <a:p>
            <a:pPr algn="r"/>
            <a:r>
              <a:rPr lang="cs-CZ" altLang="cs-CZ" b="1" dirty="0">
                <a:solidFill>
                  <a:schemeClr val="bg1"/>
                </a:solidFill>
              </a:rPr>
              <a:t>3 turisté jsou s 1-3 přenocováním/i a 4 jsou turisté s 4 a více nocemi </a:t>
            </a:r>
            <a:br>
              <a:rPr lang="cs-CZ" altLang="cs-CZ" b="1" dirty="0">
                <a:solidFill>
                  <a:schemeClr val="bg1"/>
                </a:solidFill>
              </a:rPr>
            </a:br>
            <a:r>
              <a:rPr lang="cs-CZ" altLang="cs-CZ" b="1" dirty="0">
                <a:solidFill>
                  <a:schemeClr val="bg1"/>
                </a:solidFill>
              </a:rPr>
              <a:t>v ZK (Slovácko 3, Valašsko 5 z 10). 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1 024, ti, kteří uvedli délku pobytu a výši útraty</a:t>
            </a:r>
          </a:p>
          <a:p>
            <a:r>
              <a:rPr lang="cs-CZ" sz="1000" dirty="0"/>
              <a:t>%</a:t>
            </a:r>
            <a:endParaRPr lang="cs-CZ" sz="1000" dirty="0">
              <a:solidFill>
                <a:srgbClr val="000000"/>
              </a:solidFill>
            </a:endParaRPr>
          </a:p>
          <a:p>
            <a:r>
              <a:rPr lang="pt-BR" sz="1000" dirty="0">
                <a:solidFill>
                  <a:srgbClr val="000000"/>
                </a:solidFill>
              </a:rPr>
              <a:t>Q8a. Kolikrát jste během této Vaší dovolené / výletu přenocoval/a / přespal/a, nebo hodláte přenocovat / přespat mimo domov? Uveďte prosím počet nocí.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8DD45DAA-5786-479E-B1D7-BD2F0C874D77}"/>
              </a:ext>
            </a:extLst>
          </p:cNvPr>
          <p:cNvSpPr txBox="1"/>
          <p:nvPr/>
        </p:nvSpPr>
        <p:spPr>
          <a:xfrm>
            <a:off x="279483" y="5615665"/>
            <a:ext cx="28102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ti, kteří uvedli délku pobytu a výši útraty(n=1 024)</a:t>
            </a:r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 flipH="1">
            <a:off x="4710206" y="3789098"/>
            <a:ext cx="3294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47692137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334D7BE9-C60F-D3FA-3E40-E5AA97AA9443}"/>
              </a:ext>
            </a:extLst>
          </p:cNvPr>
          <p:cNvSpPr txBox="1"/>
          <p:nvPr/>
        </p:nvSpPr>
        <p:spPr>
          <a:xfrm>
            <a:off x="7008875" y="1560530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4+ nocí</a:t>
            </a:r>
            <a:endParaRPr lang="en-US" sz="1000" b="1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Do jednotlivých navštívených lokalit / regionů Zlínského kraje (ZK) se návštěvníci a turisté vydávají „na otočku“ tedy </a:t>
            </a:r>
            <a:r>
              <a:rPr lang="cs-CZ" sz="1000" b="1" dirty="0"/>
              <a:t>bez přenocování </a:t>
            </a:r>
            <a:r>
              <a:rPr lang="cs-CZ" sz="1000" dirty="0"/>
              <a:t>v třetině případů (32 %). Pouze jednodenní návštěvníci převažují na </a:t>
            </a:r>
            <a:r>
              <a:rPr lang="cs-CZ" sz="1000" b="1" dirty="0">
                <a:solidFill>
                  <a:srgbClr val="C00000"/>
                </a:solidFill>
              </a:rPr>
              <a:t>Slovácku</a:t>
            </a:r>
            <a:r>
              <a:rPr lang="cs-CZ" sz="1000" dirty="0"/>
              <a:t> (63 %) a významně častější jsou i mezi návštěvníky </a:t>
            </a:r>
            <a:r>
              <a:rPr lang="cs-CZ" sz="1000" b="1" dirty="0">
                <a:solidFill>
                  <a:schemeClr val="accent1"/>
                </a:solidFill>
              </a:rPr>
              <a:t>Zlínska a </a:t>
            </a:r>
            <a:r>
              <a:rPr lang="cs-CZ" sz="1000" b="1" dirty="0" err="1">
                <a:solidFill>
                  <a:schemeClr val="accent1"/>
                </a:solidFill>
              </a:rPr>
              <a:t>Luhačovicka</a:t>
            </a:r>
            <a:r>
              <a:rPr lang="cs-CZ" sz="1000" dirty="0"/>
              <a:t> (45 %), obecně mezi návštěvníky ZK </a:t>
            </a:r>
            <a:r>
              <a:rPr lang="cs-CZ" sz="1000" b="1" dirty="0"/>
              <a:t>z Moravy </a:t>
            </a:r>
            <a:r>
              <a:rPr lang="cs-CZ" sz="1000" dirty="0"/>
              <a:t>(46 %) a těmi, kteří region navštěvují </a:t>
            </a:r>
            <a:r>
              <a:rPr lang="cs-CZ" sz="1000" b="1" dirty="0"/>
              <a:t>několikrát ročně </a:t>
            </a:r>
            <a:r>
              <a:rPr lang="cs-CZ" sz="1000" dirty="0"/>
              <a:t>(46 %). </a:t>
            </a:r>
            <a:r>
              <a:rPr lang="cs-CZ" sz="1000" b="1" dirty="0"/>
              <a:t>Jednu až tři noci </a:t>
            </a:r>
            <a:r>
              <a:rPr lang="cs-CZ" sz="1000" dirty="0"/>
              <a:t>v</a:t>
            </a:r>
            <a:r>
              <a:rPr lang="cs-CZ" sz="1000" b="1" dirty="0"/>
              <a:t> </a:t>
            </a:r>
            <a:r>
              <a:rPr lang="cs-CZ" sz="1000" dirty="0"/>
              <a:t>ZK stráví další necelá třetina (30 %) návštěvníků - turistů. A pobyt v ZK se </a:t>
            </a:r>
            <a:r>
              <a:rPr lang="cs-CZ" sz="1000" b="1" dirty="0"/>
              <a:t>4 a více přenocováními </a:t>
            </a:r>
            <a:r>
              <a:rPr lang="cs-CZ" sz="1000" dirty="0"/>
              <a:t>se týká celkově 38 % návštěvníků. Tento podíl je „sycen“ ve větší míře zejména pobyty v oblasti 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Valašska</a:t>
            </a:r>
            <a:r>
              <a:rPr lang="cs-CZ" sz="1000" dirty="0"/>
              <a:t>, kde tvoří až 53 %, návštěvníky </a:t>
            </a:r>
            <a:r>
              <a:rPr lang="cs-CZ" sz="1000" b="1" dirty="0"/>
              <a:t>z Čech </a:t>
            </a:r>
            <a:r>
              <a:rPr lang="cs-CZ" sz="1000" dirty="0"/>
              <a:t>(62 %), resp. </a:t>
            </a:r>
            <a:r>
              <a:rPr lang="cs-CZ" sz="1000" b="1" dirty="0"/>
              <a:t>Prahy</a:t>
            </a:r>
            <a:r>
              <a:rPr lang="cs-CZ" sz="1000" dirty="0"/>
              <a:t> (52 %).</a:t>
            </a:r>
          </a:p>
          <a:p>
            <a:pPr algn="just"/>
            <a:r>
              <a:rPr lang="cs-CZ" sz="1000" dirty="0"/>
              <a:t>Celkově tedy 3 z 10 lidí, kteří navštíví ZK, jsou </a:t>
            </a:r>
            <a:r>
              <a:rPr lang="cs-CZ" sz="1000" b="1" dirty="0"/>
              <a:t>jednodenní návštěvníci </a:t>
            </a:r>
            <a:br>
              <a:rPr lang="cs-CZ" sz="1000" b="1" dirty="0"/>
            </a:br>
            <a:r>
              <a:rPr lang="cs-CZ" sz="1000" dirty="0"/>
              <a:t>a 7 z 10 jsou </a:t>
            </a:r>
            <a:r>
              <a:rPr lang="cs-CZ" sz="1000" b="1" dirty="0"/>
              <a:t>turisté</a:t>
            </a:r>
            <a:r>
              <a:rPr lang="cs-CZ" sz="1000" dirty="0"/>
              <a:t> (s alespoň jedním přenocováním). V TO 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Valašsko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1000" dirty="0"/>
              <a:t>a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1000" dirty="0"/>
              <a:t>na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Kroměřížsku</a:t>
            </a:r>
            <a:r>
              <a:rPr lang="cs-CZ" sz="1000" dirty="0"/>
              <a:t> je z 10 lidí 8 turistů a 2 návštěvníci, na </a:t>
            </a:r>
            <a:r>
              <a:rPr lang="cs-CZ" sz="1000" b="1" dirty="0">
                <a:solidFill>
                  <a:schemeClr val="accent1"/>
                </a:solidFill>
              </a:rPr>
              <a:t>Zlínsku a </a:t>
            </a:r>
            <a:r>
              <a:rPr lang="cs-CZ" sz="1000" b="1" dirty="0" err="1">
                <a:solidFill>
                  <a:schemeClr val="accent1"/>
                </a:solidFill>
              </a:rPr>
              <a:t>Luhačovicku</a:t>
            </a:r>
            <a:r>
              <a:rPr lang="cs-CZ" sz="1000" b="1" dirty="0">
                <a:solidFill>
                  <a:schemeClr val="accent1"/>
                </a:solidFill>
              </a:rPr>
              <a:t> </a:t>
            </a:r>
            <a:r>
              <a:rPr lang="cs-CZ" sz="1000" dirty="0"/>
              <a:t>je zhruba 5 na 5 a na </a:t>
            </a:r>
            <a:r>
              <a:rPr lang="cs-CZ" sz="1000" b="1" dirty="0">
                <a:solidFill>
                  <a:srgbClr val="C00000"/>
                </a:solidFill>
              </a:rPr>
              <a:t>Slovácku</a:t>
            </a:r>
            <a:r>
              <a:rPr lang="cs-CZ" sz="1000" dirty="0"/>
              <a:t> jsou z deseti 4 turisté a 6 návštěvníků.  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61968F6B-2C50-9C7B-F0A0-5B718F971ACC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KRAJE*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8834E0D9-F0D0-9196-8E57-0A6C61944F91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SESTUPNĚ (ZA KRAJ)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BEC5302D-BE33-108C-848E-0ECDF640519B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6442B029-D820-DE9F-8DA2-41F9D4CD70CA}"/>
              </a:ext>
            </a:extLst>
          </p:cNvPr>
          <p:cNvSpPr txBox="1"/>
          <p:nvPr/>
        </p:nvSpPr>
        <p:spPr>
          <a:xfrm>
            <a:off x="7191739" y="130970"/>
            <a:ext cx="16451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chemeClr val="tx2"/>
                </a:solidFill>
              </a:rPr>
              <a:t>DÉLKA POBYTU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0D57783B-A043-11AC-856C-1753D92E875B}"/>
              </a:ext>
            </a:extLst>
          </p:cNvPr>
          <p:cNvSpPr/>
          <p:nvPr/>
        </p:nvSpPr>
        <p:spPr>
          <a:xfrm>
            <a:off x="2666121" y="2103103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0FF9C019-4CDD-2A03-6134-2B115705A365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sp>
        <p:nvSpPr>
          <p:cNvPr id="23" name="Ovál 22">
            <a:extLst>
              <a:ext uri="{FF2B5EF4-FFF2-40B4-BE49-F238E27FC236}">
                <a16:creationId xmlns:a16="http://schemas.microsoft.com/office/drawing/2014/main" id="{66BCEA6A-D4B8-A3EC-9647-67C68BCAE8B3}"/>
              </a:ext>
            </a:extLst>
          </p:cNvPr>
          <p:cNvSpPr/>
          <p:nvPr/>
        </p:nvSpPr>
        <p:spPr>
          <a:xfrm>
            <a:off x="3093057" y="1899232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7D8A72C6-1C38-E632-A99E-89F5158BEA5E}"/>
              </a:ext>
            </a:extLst>
          </p:cNvPr>
          <p:cNvSpPr/>
          <p:nvPr/>
        </p:nvSpPr>
        <p:spPr>
          <a:xfrm>
            <a:off x="2858770" y="4879939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B7511575-DC8B-31D9-C869-4A020E1274EE}"/>
              </a:ext>
            </a:extLst>
          </p:cNvPr>
          <p:cNvSpPr txBox="1"/>
          <p:nvPr/>
        </p:nvSpPr>
        <p:spPr>
          <a:xfrm>
            <a:off x="6555739" y="2388972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bez přespání</a:t>
            </a:r>
            <a:endParaRPr lang="en-US" sz="1000" b="1" dirty="0"/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EBEAD939-BD9D-9A68-F9F0-C5ECBE56F1CF}"/>
              </a:ext>
            </a:extLst>
          </p:cNvPr>
          <p:cNvSpPr txBox="1"/>
          <p:nvPr/>
        </p:nvSpPr>
        <p:spPr>
          <a:xfrm>
            <a:off x="5939021" y="2836085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bez přespání</a:t>
            </a:r>
            <a:endParaRPr 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2844239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Skupina 15">
            <a:extLst>
              <a:ext uri="{FF2B5EF4-FFF2-40B4-BE49-F238E27FC236}">
                <a16:creationId xmlns:a16="http://schemas.microsoft.com/office/drawing/2014/main" id="{680D19F0-00F9-FCA7-AB42-C580A65D64DB}"/>
              </a:ext>
            </a:extLst>
          </p:cNvPr>
          <p:cNvGrpSpPr/>
          <p:nvPr/>
        </p:nvGrpSpPr>
        <p:grpSpPr>
          <a:xfrm>
            <a:off x="4712119" y="1085543"/>
            <a:ext cx="4147127" cy="2572487"/>
            <a:chOff x="4868704" y="739472"/>
            <a:chExt cx="3857381" cy="2572487"/>
          </a:xfrm>
        </p:grpSpPr>
        <p:pic>
          <p:nvPicPr>
            <p:cNvPr id="23" name="Obrázek 22">
              <a:extLst>
                <a:ext uri="{FF2B5EF4-FFF2-40B4-BE49-F238E27FC236}">
                  <a16:creationId xmlns:a16="http://schemas.microsoft.com/office/drawing/2014/main" id="{BD828720-8CD8-455C-3EEB-AC29B963A3A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24" name="Obdélník 23">
              <a:extLst>
                <a:ext uri="{FF2B5EF4-FFF2-40B4-BE49-F238E27FC236}">
                  <a16:creationId xmlns:a16="http://schemas.microsoft.com/office/drawing/2014/main" id="{28D5A8F7-EE81-0AA3-2F4B-DB29ADCD9943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27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Ubytovaní turisté rezervovali svůj pobyt v ZK přes některý rezervační portál v 8 z 10 případů.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497, ti, kteří využili placené ubytovaní</a:t>
            </a:r>
          </a:p>
          <a:p>
            <a:r>
              <a:rPr lang="cs-CZ" sz="1000" dirty="0"/>
              <a:t>%</a:t>
            </a:r>
            <a:endParaRPr lang="cs-CZ" sz="1000" dirty="0">
              <a:solidFill>
                <a:srgbClr val="000000"/>
              </a:solidFill>
            </a:endParaRPr>
          </a:p>
          <a:p>
            <a:r>
              <a:rPr lang="pt-BR" sz="1000" dirty="0">
                <a:solidFill>
                  <a:srgbClr val="000000"/>
                </a:solidFill>
              </a:rPr>
              <a:t>Q</a:t>
            </a:r>
            <a:r>
              <a:rPr lang="cs-CZ" sz="1000" dirty="0">
                <a:solidFill>
                  <a:srgbClr val="000000"/>
                </a:solidFill>
              </a:rPr>
              <a:t>9e</a:t>
            </a:r>
            <a:r>
              <a:rPr lang="pt-BR" sz="1000" dirty="0">
                <a:solidFill>
                  <a:srgbClr val="000000"/>
                </a:solidFill>
              </a:rPr>
              <a:t>.</a:t>
            </a:r>
            <a:r>
              <a:rPr lang="cs-CZ" sz="1000" dirty="0">
                <a:solidFill>
                  <a:srgbClr val="000000"/>
                </a:solidFill>
              </a:rPr>
              <a:t> Rezervoval/a jste si ubytování v rámci této Vaší dovolené přes některý nebo některé z následujících portálů sdružujících nabídky ubytování?</a:t>
            </a:r>
            <a:r>
              <a:rPr lang="pt-BR" sz="1000" dirty="0">
                <a:solidFill>
                  <a:srgbClr val="000000"/>
                </a:solidFill>
              </a:rPr>
              <a:t> 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8DD45DAA-5786-479E-B1D7-BD2F0C874D77}"/>
              </a:ext>
            </a:extLst>
          </p:cNvPr>
          <p:cNvSpPr txBox="1"/>
          <p:nvPr/>
        </p:nvSpPr>
        <p:spPr>
          <a:xfrm>
            <a:off x="279483" y="5615665"/>
            <a:ext cx="231145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 ti, kteří využili placené ubytovaní (n=497)</a:t>
            </a:r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 flipH="1">
            <a:off x="4712119" y="3789098"/>
            <a:ext cx="1381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05981587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Z turistů, kteří přenocovali alespoň jedenkrát ve Zlínském kraji (ZK), si </a:t>
            </a:r>
            <a:br>
              <a:rPr lang="cs-CZ" sz="1000" dirty="0"/>
            </a:br>
            <a:r>
              <a:rPr lang="cs-CZ" sz="1000" dirty="0"/>
              <a:t>24 % z nich zajistilo / rezervovalo ubytování </a:t>
            </a:r>
            <a:r>
              <a:rPr lang="cs-CZ" sz="1000" b="1" dirty="0"/>
              <a:t>napřímo v ubytovacím zařízení, případně přes cestovní kancelář nebo agenturu</a:t>
            </a:r>
            <a:r>
              <a:rPr lang="cs-CZ" sz="1000" dirty="0"/>
              <a:t>. Mezi návštěvníky </a:t>
            </a:r>
            <a:r>
              <a:rPr lang="cs-CZ" sz="1000" b="1" dirty="0">
                <a:solidFill>
                  <a:srgbClr val="C00000"/>
                </a:solidFill>
              </a:rPr>
              <a:t>Slovácka</a:t>
            </a:r>
            <a:r>
              <a:rPr lang="cs-CZ" sz="1000" dirty="0"/>
              <a:t> bylo takových turistů téměř polovina (48 %) a mezi těmi, kteří do tohoto regionu jezdí </a:t>
            </a:r>
            <a:r>
              <a:rPr lang="cs-CZ" sz="1000" b="1" dirty="0"/>
              <a:t>méně často než 1x za rok </a:t>
            </a:r>
            <a:r>
              <a:rPr lang="cs-CZ" sz="1000" dirty="0"/>
              <a:t>42 %. </a:t>
            </a:r>
          </a:p>
          <a:p>
            <a:pPr algn="just"/>
            <a:endParaRPr lang="cs-CZ" sz="1000" dirty="0"/>
          </a:p>
          <a:p>
            <a:pPr algn="just"/>
            <a:r>
              <a:rPr lang="cs-CZ" sz="1000" dirty="0"/>
              <a:t>Rezervační portál  </a:t>
            </a:r>
            <a:r>
              <a:rPr lang="cs-CZ" sz="1000" b="1" dirty="0"/>
              <a:t>Booking.com </a:t>
            </a:r>
            <a:r>
              <a:rPr lang="cs-CZ" sz="1000" dirty="0"/>
              <a:t>využilo celkově 22 %, mezi lidmi </a:t>
            </a:r>
            <a:br>
              <a:rPr lang="cs-CZ" sz="1000" dirty="0"/>
            </a:br>
            <a:r>
              <a:rPr lang="cs-CZ" sz="1000" dirty="0"/>
              <a:t>s </a:t>
            </a:r>
            <a:r>
              <a:rPr lang="cs-CZ" sz="1000" b="1" dirty="0"/>
              <a:t>nadprůměrnými příjmy </a:t>
            </a:r>
            <a:r>
              <a:rPr lang="cs-CZ" sz="1000" dirty="0"/>
              <a:t>ale až 36 % a mezi těmi, kteří do tohoto regionu jezdí zhruba </a:t>
            </a:r>
            <a:r>
              <a:rPr lang="cs-CZ" sz="1000" b="1" dirty="0"/>
              <a:t>1x za rok </a:t>
            </a:r>
            <a:r>
              <a:rPr lang="cs-CZ" sz="1000" dirty="0"/>
              <a:t>až 37 %.  </a:t>
            </a:r>
          </a:p>
          <a:p>
            <a:pPr algn="just"/>
            <a:r>
              <a:rPr lang="cs-CZ" sz="1000" b="1" dirty="0" err="1"/>
              <a:t>Trivago</a:t>
            </a:r>
            <a:r>
              <a:rPr lang="cs-CZ" sz="1000" dirty="0"/>
              <a:t> využilo 8 %, </a:t>
            </a:r>
            <a:r>
              <a:rPr lang="cs-CZ" sz="1000" b="1" dirty="0"/>
              <a:t>jiné portály</a:t>
            </a:r>
            <a:r>
              <a:rPr lang="cs-CZ" sz="1000" dirty="0"/>
              <a:t> (než Booking, </a:t>
            </a:r>
            <a:r>
              <a:rPr lang="cs-CZ" sz="1000" dirty="0" err="1"/>
              <a:t>Trivago</a:t>
            </a:r>
            <a:r>
              <a:rPr lang="cs-CZ" sz="1000" dirty="0"/>
              <a:t>, Invia, </a:t>
            </a:r>
            <a:r>
              <a:rPr lang="cs-CZ" sz="1000" dirty="0" err="1"/>
              <a:t>TripAdvisor</a:t>
            </a:r>
            <a:r>
              <a:rPr lang="cs-CZ" sz="1000" dirty="0"/>
              <a:t>) pak dalších 50 % turistů. Mezi </a:t>
            </a:r>
            <a:r>
              <a:rPr lang="cs-CZ" sz="1000" b="1" dirty="0"/>
              <a:t>Pražany</a:t>
            </a:r>
            <a:r>
              <a:rPr lang="cs-CZ" sz="1000" dirty="0"/>
              <a:t> bylo těch, kteří využili jiný portál </a:t>
            </a:r>
            <a:br>
              <a:rPr lang="cs-CZ" sz="1000" dirty="0"/>
            </a:br>
            <a:r>
              <a:rPr lang="cs-CZ" sz="1000" dirty="0"/>
              <a:t>68 %.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61968F6B-2C50-9C7B-F0A0-5B718F971ACC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KRAJE*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8834E0D9-F0D0-9196-8E57-0A6C61944F91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PODLE ODPOVĚDÍ ZA KRAJ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758CAD6D-1264-7294-899B-8D5DBB79E39B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BC532F5B-AED7-6649-6764-323AC2DED7CF}"/>
              </a:ext>
            </a:extLst>
          </p:cNvPr>
          <p:cNvSpPr txBox="1"/>
          <p:nvPr/>
        </p:nvSpPr>
        <p:spPr>
          <a:xfrm>
            <a:off x="5741387" y="2814320"/>
            <a:ext cx="13312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žádný portál / rezervace napřímo</a:t>
            </a:r>
            <a:endParaRPr lang="en-US" sz="1000" b="1" dirty="0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1E8CA375-D1CF-54B4-E5E2-66D33BA0710E}"/>
              </a:ext>
            </a:extLst>
          </p:cNvPr>
          <p:cNvSpPr txBox="1"/>
          <p:nvPr/>
        </p:nvSpPr>
        <p:spPr>
          <a:xfrm>
            <a:off x="6120099" y="130970"/>
            <a:ext cx="27167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REZERVOVÁNÍ UBYTOVÁNÍ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B37DB6BB-C4DB-CD0C-8E9D-74976A17E1EF}"/>
              </a:ext>
            </a:extLst>
          </p:cNvPr>
          <p:cNvSpPr/>
          <p:nvPr/>
        </p:nvSpPr>
        <p:spPr>
          <a:xfrm>
            <a:off x="2514343" y="4803425"/>
            <a:ext cx="223469" cy="233082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C26BDBC3-5A7E-C06B-A083-D2C8C2F714D2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</p:spTree>
    <p:extLst>
      <p:ext uri="{BB962C8B-B14F-4D97-AF65-F5344CB8AC3E}">
        <p14:creationId xmlns:p14="http://schemas.microsoft.com/office/powerpoint/2010/main" val="313629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Skupina 15">
            <a:extLst>
              <a:ext uri="{FF2B5EF4-FFF2-40B4-BE49-F238E27FC236}">
                <a16:creationId xmlns:a16="http://schemas.microsoft.com/office/drawing/2014/main" id="{680D19F0-00F9-FCA7-AB42-C580A65D64DB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23" name="Obrázek 22">
              <a:extLst>
                <a:ext uri="{FF2B5EF4-FFF2-40B4-BE49-F238E27FC236}">
                  <a16:creationId xmlns:a16="http://schemas.microsoft.com/office/drawing/2014/main" id="{BD828720-8CD8-455C-3EEB-AC29B963A3A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24" name="Obdélník 23">
              <a:extLst>
                <a:ext uri="{FF2B5EF4-FFF2-40B4-BE49-F238E27FC236}">
                  <a16:creationId xmlns:a16="http://schemas.microsoft.com/office/drawing/2014/main" id="{28D5A8F7-EE81-0AA3-2F4B-DB29ADCD9943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28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Ubytovaní turisté volí v ZK penziony (Kroměřížsko), neplacené ubytování v soukromí a hotely (nižší kategorie – Kroměřížsko), v oblasti Zlínsko a </a:t>
            </a:r>
            <a:r>
              <a:rPr lang="cs-CZ" altLang="cs-CZ" b="1" dirty="0" err="1">
                <a:solidFill>
                  <a:schemeClr val="bg1"/>
                </a:solidFill>
              </a:rPr>
              <a:t>Luhačovicko</a:t>
            </a:r>
            <a:r>
              <a:rPr lang="cs-CZ" altLang="cs-CZ" b="1" dirty="0">
                <a:solidFill>
                  <a:schemeClr val="bg1"/>
                </a:solidFill>
              </a:rPr>
              <a:t> jsou důležitá i ostatní hromadná ubytování.  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684, ubytovaní v Zlínském kraji</a:t>
            </a:r>
          </a:p>
          <a:p>
            <a:r>
              <a:rPr lang="cs-CZ" sz="1000" dirty="0"/>
              <a:t>%</a:t>
            </a:r>
            <a:endParaRPr lang="cs-CZ" sz="1000" dirty="0">
              <a:solidFill>
                <a:srgbClr val="000000"/>
              </a:solidFill>
            </a:endParaRPr>
          </a:p>
          <a:p>
            <a:r>
              <a:rPr lang="pt-BR" sz="1000" dirty="0">
                <a:solidFill>
                  <a:srgbClr val="000000"/>
                </a:solidFill>
              </a:rPr>
              <a:t>Q</a:t>
            </a:r>
            <a:r>
              <a:rPr lang="cs-CZ" sz="1000" dirty="0">
                <a:solidFill>
                  <a:srgbClr val="000000"/>
                </a:solidFill>
              </a:rPr>
              <a:t>9</a:t>
            </a:r>
            <a:r>
              <a:rPr lang="pt-BR" sz="1000" dirty="0">
                <a:solidFill>
                  <a:srgbClr val="000000"/>
                </a:solidFill>
              </a:rPr>
              <a:t>. </a:t>
            </a:r>
            <a:r>
              <a:rPr lang="cs-CZ" sz="1000" dirty="0">
                <a:solidFill>
                  <a:srgbClr val="000000"/>
                </a:solidFill>
              </a:rPr>
              <a:t>Typ ubytování.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8DD45DAA-5786-479E-B1D7-BD2F0C874D77}"/>
              </a:ext>
            </a:extLst>
          </p:cNvPr>
          <p:cNvSpPr txBox="1"/>
          <p:nvPr/>
        </p:nvSpPr>
        <p:spPr>
          <a:xfrm>
            <a:off x="279483" y="5615665"/>
            <a:ext cx="17233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ubytovaní respondenti (n=684)</a:t>
            </a:r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 flipH="1">
            <a:off x="4710206" y="3789098"/>
            <a:ext cx="3294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21195455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334D7BE9-C60F-D3FA-3E40-E5AA97AA9443}"/>
              </a:ext>
            </a:extLst>
          </p:cNvPr>
          <p:cNvSpPr txBox="1"/>
          <p:nvPr/>
        </p:nvSpPr>
        <p:spPr>
          <a:xfrm>
            <a:off x="5245619" y="2190726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penzion</a:t>
            </a:r>
            <a:endParaRPr lang="en-US" sz="1000" b="1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21966"/>
            <a:ext cx="404928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Z turistů, kteří přenocovali alespoň jedenkrát ve Zlínském kraji (ZK) si </a:t>
            </a:r>
            <a:br>
              <a:rPr lang="cs-CZ" sz="1000" dirty="0"/>
            </a:br>
            <a:r>
              <a:rPr lang="cs-CZ" sz="1000" dirty="0"/>
              <a:t>30 % vybralo k ubytování </a:t>
            </a:r>
            <a:r>
              <a:rPr lang="cs-CZ" sz="1000" b="1" dirty="0"/>
              <a:t>penzion</a:t>
            </a:r>
            <a:r>
              <a:rPr lang="cs-CZ" sz="1000" dirty="0"/>
              <a:t>. V oblasti </a:t>
            </a:r>
            <a:r>
              <a:rPr lang="cs-CZ" sz="1000" b="1" dirty="0">
                <a:solidFill>
                  <a:srgbClr val="C00000"/>
                </a:solidFill>
              </a:rPr>
              <a:t>Slovácka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1000" dirty="0"/>
              <a:t>a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1000" b="1" dirty="0">
                <a:solidFill>
                  <a:srgbClr val="FF0000"/>
                </a:solidFill>
              </a:rPr>
              <a:t>Kroměřížska</a:t>
            </a:r>
            <a:r>
              <a:rPr lang="cs-CZ" sz="1000" dirty="0"/>
              <a:t>, zvolilo penzion až 43 %, resp. 41 %. V penzionu se ubytovali obecně ve vyšší míře ti, kteří region navštěvují </a:t>
            </a:r>
            <a:r>
              <a:rPr lang="cs-CZ" sz="1000" b="1" dirty="0"/>
              <a:t>méně než 1x za rok</a:t>
            </a:r>
            <a:r>
              <a:rPr lang="cs-CZ" sz="1000" dirty="0"/>
              <a:t> (43 %) a lidé </a:t>
            </a:r>
            <a:br>
              <a:rPr lang="cs-CZ" sz="1000" dirty="0"/>
            </a:br>
            <a:r>
              <a:rPr lang="cs-CZ" sz="1000" dirty="0"/>
              <a:t>s </a:t>
            </a:r>
            <a:r>
              <a:rPr lang="cs-CZ" sz="1000" b="1" dirty="0"/>
              <a:t>útratou za pobyt nad 10.000 Kč</a:t>
            </a:r>
            <a:r>
              <a:rPr lang="cs-CZ" sz="1000" b="1" dirty="0">
                <a:solidFill>
                  <a:srgbClr val="FF0000"/>
                </a:solidFill>
              </a:rPr>
              <a:t> </a:t>
            </a:r>
            <a:r>
              <a:rPr lang="cs-CZ" sz="1000" dirty="0"/>
              <a:t>(41 %).</a:t>
            </a:r>
          </a:p>
          <a:p>
            <a:pPr algn="just"/>
            <a:r>
              <a:rPr lang="cs-CZ" sz="1000" b="1" dirty="0"/>
              <a:t>Neplacené ubytování v soukromí  </a:t>
            </a:r>
            <a:r>
              <a:rPr lang="cs-CZ" sz="1000" dirty="0"/>
              <a:t>je po penzionech hned druhý nejčastěji využívaný typ ubytování v</a:t>
            </a:r>
            <a:r>
              <a:rPr lang="cs-CZ" sz="1000" b="1" dirty="0"/>
              <a:t> </a:t>
            </a:r>
            <a:r>
              <a:rPr lang="cs-CZ" sz="1000" dirty="0"/>
              <a:t>ZK. Využilo ho 29 % turistů.</a:t>
            </a:r>
            <a:r>
              <a:rPr lang="cs-CZ" sz="1000" b="1" dirty="0"/>
              <a:t> </a:t>
            </a:r>
            <a:r>
              <a:rPr lang="cs-CZ" sz="1000" dirty="0"/>
              <a:t>Mezi lidmi ze vzdálenosti 50-100 km je to až 40 %, těmi, kteří navštěvují region relativně velmi často – min. 1x měsíčně (59 %) nebo několikrát  ročně (55 %).</a:t>
            </a:r>
          </a:p>
          <a:p>
            <a:pPr algn="just"/>
            <a:r>
              <a:rPr lang="cs-CZ" sz="1000" b="1" dirty="0"/>
              <a:t>Hotely a motely vyšších kategorií</a:t>
            </a:r>
            <a:r>
              <a:rPr lang="cs-CZ" sz="1000" dirty="0"/>
              <a:t> (***+) využilo celkem 22 %.  </a:t>
            </a:r>
            <a:r>
              <a:rPr lang="cs-CZ" sz="1000" b="1" dirty="0"/>
              <a:t>Hotely, motely nižších kategorií </a:t>
            </a:r>
            <a:r>
              <a:rPr lang="cs-CZ" sz="1000" dirty="0"/>
              <a:t>(* nebo **) </a:t>
            </a:r>
            <a:r>
              <a:rPr lang="cs-CZ" sz="1000" b="1" dirty="0"/>
              <a:t>a </a:t>
            </a:r>
            <a:r>
              <a:rPr lang="cs-CZ" sz="1000" b="1" dirty="0" err="1"/>
              <a:t>Garni</a:t>
            </a:r>
            <a:r>
              <a:rPr lang="cs-CZ" sz="1000" b="1" dirty="0"/>
              <a:t> </a:t>
            </a:r>
            <a:r>
              <a:rPr lang="cs-CZ" sz="1000" dirty="0"/>
              <a:t>využívali turisté ve 12 % případů (na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Kroměřížsku</a:t>
            </a:r>
            <a:r>
              <a:rPr lang="cs-CZ" sz="1000" dirty="0"/>
              <a:t> až 29 %). </a:t>
            </a:r>
            <a:r>
              <a:rPr lang="cs-CZ" sz="1000" b="1" dirty="0"/>
              <a:t>Ostatní hromadná ubytování </a:t>
            </a:r>
            <a:r>
              <a:rPr lang="cs-CZ" sz="1000" dirty="0"/>
              <a:t>(vč. lázní, ubytoven) jsou významně častěji využívány návštěvníky </a:t>
            </a:r>
            <a:r>
              <a:rPr lang="cs-CZ" sz="1000" b="1" dirty="0">
                <a:solidFill>
                  <a:schemeClr val="accent1"/>
                </a:solidFill>
              </a:rPr>
              <a:t>Zlínska </a:t>
            </a:r>
            <a:br>
              <a:rPr lang="cs-CZ" sz="1000" b="1" dirty="0">
                <a:solidFill>
                  <a:schemeClr val="accent1"/>
                </a:solidFill>
              </a:rPr>
            </a:br>
            <a:r>
              <a:rPr lang="cs-CZ" sz="1000" b="1" dirty="0">
                <a:solidFill>
                  <a:schemeClr val="accent1"/>
                </a:solidFill>
              </a:rPr>
              <a:t>a </a:t>
            </a:r>
            <a:r>
              <a:rPr lang="cs-CZ" sz="1000" b="1" dirty="0" err="1">
                <a:solidFill>
                  <a:schemeClr val="accent1"/>
                </a:solidFill>
              </a:rPr>
              <a:t>Luhačovicka</a:t>
            </a:r>
            <a:r>
              <a:rPr lang="cs-CZ" sz="1000" b="1" dirty="0">
                <a:solidFill>
                  <a:schemeClr val="accent1"/>
                </a:solidFill>
              </a:rPr>
              <a:t> </a:t>
            </a:r>
            <a:r>
              <a:rPr lang="cs-CZ" sz="1000" dirty="0"/>
              <a:t>(23 %), </a:t>
            </a:r>
            <a:r>
              <a:rPr lang="cs-CZ" sz="1000" b="1" dirty="0"/>
              <a:t>seniory 60+ let </a:t>
            </a:r>
            <a:r>
              <a:rPr lang="cs-CZ" sz="1000" dirty="0"/>
              <a:t>(20 %).   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61968F6B-2C50-9C7B-F0A0-5B718F971ACC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KRAJE*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8834E0D9-F0D0-9196-8E57-0A6C61944F91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PODLE ODPOVĚDÍ ZA KRAJ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758CAD6D-1264-7294-899B-8D5DBB79E39B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BC532F5B-AED7-6649-6764-323AC2DED7CF}"/>
              </a:ext>
            </a:extLst>
          </p:cNvPr>
          <p:cNvSpPr txBox="1"/>
          <p:nvPr/>
        </p:nvSpPr>
        <p:spPr>
          <a:xfrm>
            <a:off x="6410281" y="2394473"/>
            <a:ext cx="13312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ostatní hromadná ubytování</a:t>
            </a:r>
            <a:endParaRPr lang="en-US" sz="1000" b="1" dirty="0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1E8CA375-D1CF-54B4-E5E2-66D33BA0710E}"/>
              </a:ext>
            </a:extLst>
          </p:cNvPr>
          <p:cNvSpPr txBox="1"/>
          <p:nvPr/>
        </p:nvSpPr>
        <p:spPr>
          <a:xfrm>
            <a:off x="7113256" y="130970"/>
            <a:ext cx="17236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TYP UBYTOVÁNÍ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B37DB6BB-C4DB-CD0C-8E9D-74976A17E1EF}"/>
              </a:ext>
            </a:extLst>
          </p:cNvPr>
          <p:cNvSpPr/>
          <p:nvPr/>
        </p:nvSpPr>
        <p:spPr>
          <a:xfrm>
            <a:off x="2627177" y="3836073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ál 19">
            <a:extLst>
              <a:ext uri="{FF2B5EF4-FFF2-40B4-BE49-F238E27FC236}">
                <a16:creationId xmlns:a16="http://schemas.microsoft.com/office/drawing/2014/main" id="{5F86AC39-FF3A-4E7E-C776-39E972CBA569}"/>
              </a:ext>
            </a:extLst>
          </p:cNvPr>
          <p:cNvSpPr/>
          <p:nvPr/>
        </p:nvSpPr>
        <p:spPr>
          <a:xfrm>
            <a:off x="2927081" y="1451030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C26BDBC3-5A7E-C06B-A083-D2C8C2F714D2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sp>
        <p:nvSpPr>
          <p:cNvPr id="25" name="Ovál 24">
            <a:extLst>
              <a:ext uri="{FF2B5EF4-FFF2-40B4-BE49-F238E27FC236}">
                <a16:creationId xmlns:a16="http://schemas.microsoft.com/office/drawing/2014/main" id="{C3E59876-7F67-8EEF-20C7-37D8A7101C9C}"/>
              </a:ext>
            </a:extLst>
          </p:cNvPr>
          <p:cNvSpPr/>
          <p:nvPr/>
        </p:nvSpPr>
        <p:spPr>
          <a:xfrm>
            <a:off x="2737812" y="3093323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77B8B1A0-2AE5-AA6B-47E4-368FC2B0D0E5}"/>
              </a:ext>
            </a:extLst>
          </p:cNvPr>
          <p:cNvSpPr txBox="1"/>
          <p:nvPr/>
        </p:nvSpPr>
        <p:spPr>
          <a:xfrm>
            <a:off x="5594767" y="1783570"/>
            <a:ext cx="10866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hotel, motel * nebo **, </a:t>
            </a:r>
            <a:r>
              <a:rPr lang="cs-CZ" sz="1000" b="1" dirty="0" err="1"/>
              <a:t>Garni</a:t>
            </a:r>
            <a:endParaRPr 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274763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9D49A428-D6F8-1DB8-778A-D7EDCBEFB4A9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24" name="Obrázek 23">
              <a:extLst>
                <a:ext uri="{FF2B5EF4-FFF2-40B4-BE49-F238E27FC236}">
                  <a16:creationId xmlns:a16="http://schemas.microsoft.com/office/drawing/2014/main" id="{35416F44-4CDB-D86B-718B-394ED36D9A7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25" name="Obdélník 24">
              <a:extLst>
                <a:ext uri="{FF2B5EF4-FFF2-40B4-BE49-F238E27FC236}">
                  <a16:creationId xmlns:a16="http://schemas.microsoft.com/office/drawing/2014/main" id="{F464775C-5413-DCBC-A8C5-B0DA51917437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29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Průměrné celkové výdaje na osobu a den se pohybují v intervalu od 919 Kč (Valašsko) </a:t>
            </a:r>
          </a:p>
          <a:p>
            <a:pPr algn="r"/>
            <a:r>
              <a:rPr lang="cs-CZ" altLang="cs-CZ" b="1" dirty="0">
                <a:solidFill>
                  <a:schemeClr val="bg1"/>
                </a:solidFill>
              </a:rPr>
              <a:t>do 1 791 Kč (Kroměřížsko)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ti, kteří uvedli délku pobytu a útratu v Zlínském kraji </a:t>
            </a:r>
            <a:endParaRPr lang="cs-CZ" sz="1000" dirty="0">
              <a:solidFill>
                <a:srgbClr val="FF0000"/>
              </a:solidFill>
            </a:endParaRPr>
          </a:p>
          <a:p>
            <a:r>
              <a:rPr lang="cs-CZ" sz="1000" dirty="0"/>
              <a:t>%</a:t>
            </a:r>
            <a:endParaRPr lang="cs-CZ" sz="1000" dirty="0">
              <a:solidFill>
                <a:srgbClr val="000000"/>
              </a:solidFill>
            </a:endParaRPr>
          </a:p>
          <a:p>
            <a:r>
              <a:rPr lang="pt-BR" sz="1000" dirty="0">
                <a:solidFill>
                  <a:srgbClr val="000000"/>
                </a:solidFill>
              </a:rPr>
              <a:t>Q</a:t>
            </a:r>
            <a:r>
              <a:rPr lang="cs-CZ" sz="1000" dirty="0">
                <a:solidFill>
                  <a:srgbClr val="000000"/>
                </a:solidFill>
              </a:rPr>
              <a:t>9</a:t>
            </a:r>
            <a:r>
              <a:rPr lang="pt-BR" sz="1000" dirty="0">
                <a:solidFill>
                  <a:srgbClr val="000000"/>
                </a:solidFill>
              </a:rPr>
              <a:t>. </a:t>
            </a:r>
            <a:r>
              <a:rPr lang="cs-CZ" sz="1000" dirty="0">
                <a:solidFill>
                  <a:srgbClr val="000000"/>
                </a:solidFill>
              </a:rPr>
              <a:t>Výdaje na osobu a den.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8DD45DAA-5786-479E-B1D7-BD2F0C874D77}"/>
              </a:ext>
            </a:extLst>
          </p:cNvPr>
          <p:cNvSpPr txBox="1"/>
          <p:nvPr/>
        </p:nvSpPr>
        <p:spPr>
          <a:xfrm>
            <a:off x="279483" y="5615665"/>
            <a:ext cx="332842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ti, kteří uvedli délku pobytu a útratu v Zlínském kraji (n=1 605)</a:t>
            </a:r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 flipH="1">
            <a:off x="4710206" y="3789098"/>
            <a:ext cx="3294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57958850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Propočet </a:t>
            </a:r>
            <a:r>
              <a:rPr lang="cs-CZ" sz="1000" b="1" dirty="0"/>
              <a:t>výdajů na osobu a den </a:t>
            </a:r>
            <a:r>
              <a:rPr lang="cs-CZ" sz="1000" dirty="0"/>
              <a:t>udává průměrnou útratu celkem a za jednotlivé výdajové položky, a to za všechny návštěvníky Zlínského kraje, resp. dané turistické oblasti, za které respondent částky vydával (pouze za sebe nebo za více osob). </a:t>
            </a:r>
            <a:r>
              <a:rPr lang="cs-CZ" sz="1000" b="1" dirty="0"/>
              <a:t>Celková částka na osobu a den </a:t>
            </a:r>
            <a:r>
              <a:rPr lang="cs-CZ" sz="1000" dirty="0"/>
              <a:t>tak vychází 1.379 Kč s tím, že tento „krajský“ průměr je </a:t>
            </a:r>
            <a:r>
              <a:rPr lang="cs-CZ" sz="1000"/>
              <a:t>překonán zejména </a:t>
            </a:r>
            <a:r>
              <a:rPr lang="cs-CZ" sz="1000" dirty="0"/>
              <a:t>v oblasti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</a:t>
            </a:r>
            <a:r>
              <a:rPr lang="cs-CZ" sz="1000" dirty="0"/>
              <a:t> (1.791 Kč).</a:t>
            </a:r>
          </a:p>
          <a:p>
            <a:pPr algn="just"/>
            <a:endParaRPr lang="cs-CZ" sz="1000" dirty="0"/>
          </a:p>
          <a:p>
            <a:pPr algn="just"/>
            <a:r>
              <a:rPr lang="cs-CZ" sz="1000" dirty="0"/>
              <a:t>Nejvyšší výdajovou položkou je </a:t>
            </a:r>
            <a:r>
              <a:rPr lang="cs-CZ" sz="1000" b="1" dirty="0"/>
              <a:t>stravování</a:t>
            </a:r>
            <a:r>
              <a:rPr lang="cs-CZ" sz="1000" dirty="0"/>
              <a:t> (407 Kč), výrazně vyšší </a:t>
            </a:r>
            <a:br>
              <a:rPr lang="cs-CZ" sz="1000" dirty="0"/>
            </a:br>
            <a:r>
              <a:rPr lang="cs-CZ" sz="1000" dirty="0"/>
              <a:t>v oblasti </a:t>
            </a:r>
            <a:r>
              <a:rPr lang="cs-CZ" sz="1000" b="1" dirty="0">
                <a:solidFill>
                  <a:srgbClr val="C00000"/>
                </a:solidFill>
              </a:rPr>
              <a:t>Slovácka</a:t>
            </a:r>
            <a:r>
              <a:rPr lang="cs-CZ" sz="1000" dirty="0"/>
              <a:t> (748 Kč). Naopak právě na Slovácku je podprůměrný výdaj za ubytování (141,- Kč vs. 295,- Kč ZK). </a:t>
            </a:r>
          </a:p>
          <a:p>
            <a:pPr algn="just"/>
            <a:endParaRPr lang="cs-CZ" sz="1000" dirty="0"/>
          </a:p>
          <a:p>
            <a:pPr algn="just"/>
            <a:r>
              <a:rPr lang="cs-CZ" sz="1000" dirty="0"/>
              <a:t>S výjimkou stravování ve všech výdajových položkách dominují návštěvníci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</a:t>
            </a:r>
            <a:r>
              <a:rPr lang="cs-CZ" sz="1000" dirty="0"/>
              <a:t>.  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61968F6B-2C50-9C7B-F0A0-5B718F971ACC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KRAJE*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8834E0D9-F0D0-9196-8E57-0A6C61944F91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PODLE ODPOVĚDÍ ZA KRAJ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758CAD6D-1264-7294-899B-8D5DBB79E39B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BC532F5B-AED7-6649-6764-323AC2DED7CF}"/>
              </a:ext>
            </a:extLst>
          </p:cNvPr>
          <p:cNvSpPr txBox="1"/>
          <p:nvPr/>
        </p:nvSpPr>
        <p:spPr>
          <a:xfrm>
            <a:off x="5969479" y="2858072"/>
            <a:ext cx="13312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stravování</a:t>
            </a:r>
            <a:endParaRPr lang="en-US" sz="1000" b="1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6DFE2B23-AF4A-5B45-34CE-0FE3D5DDB412}"/>
              </a:ext>
            </a:extLst>
          </p:cNvPr>
          <p:cNvSpPr txBox="1"/>
          <p:nvPr/>
        </p:nvSpPr>
        <p:spPr>
          <a:xfrm>
            <a:off x="5429516" y="1888220"/>
            <a:ext cx="13312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celkem, ostatní</a:t>
            </a:r>
            <a:endParaRPr lang="en-US" sz="1000" b="1" dirty="0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835BF728-B4BA-899F-405F-5449C888F589}"/>
              </a:ext>
            </a:extLst>
          </p:cNvPr>
          <p:cNvSpPr txBox="1"/>
          <p:nvPr/>
        </p:nvSpPr>
        <p:spPr>
          <a:xfrm>
            <a:off x="6169792" y="130970"/>
            <a:ext cx="26670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VÝDAJE NA OSOBU A DEN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FE979B4A-BB7A-DFFF-22D6-BF30AB89C750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</p:spTree>
    <p:extLst>
      <p:ext uri="{BB962C8B-B14F-4D97-AF65-F5344CB8AC3E}">
        <p14:creationId xmlns:p14="http://schemas.microsoft.com/office/powerpoint/2010/main" val="17029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>
            <a:extLst>
              <a:ext uri="{FF2B5EF4-FFF2-40B4-BE49-F238E27FC236}">
                <a16:creationId xmlns:a16="http://schemas.microsoft.com/office/drawing/2014/main" id="{4ACBA7B1-F9A0-8E2F-91A3-80D8D2F25861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23" name="Obrázek 22">
              <a:extLst>
                <a:ext uri="{FF2B5EF4-FFF2-40B4-BE49-F238E27FC236}">
                  <a16:creationId xmlns:a16="http://schemas.microsoft.com/office/drawing/2014/main" id="{B2044365-9706-78AC-76B4-44BEB919D39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24" name="Obdélník 23">
              <a:extLst>
                <a:ext uri="{FF2B5EF4-FFF2-40B4-BE49-F238E27FC236}">
                  <a16:creationId xmlns:a16="http://schemas.microsoft.com/office/drawing/2014/main" id="{C929A98F-5FCE-47B7-400B-00C09F72F1AB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30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Obecně vysoká spokojenost, pouze </a:t>
            </a:r>
            <a:br>
              <a:rPr lang="cs-CZ" altLang="cs-CZ" b="1" dirty="0">
                <a:solidFill>
                  <a:schemeClr val="bg1"/>
                </a:solidFill>
              </a:rPr>
            </a:br>
            <a:r>
              <a:rPr lang="cs-CZ" altLang="cs-CZ" b="1" dirty="0">
                <a:solidFill>
                  <a:schemeClr val="bg1"/>
                </a:solidFill>
              </a:rPr>
              <a:t>v oblasti Kroměřížsko podprůměrná.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Q13. Kdybyste měl/s zhodnotit své zkušenosti s návštěvou této lokality / oblasti, jakou známku na stupnici od 1 do 4, kde 1 znamená zcela souhlasím, 2 spíše souhlasím, 3 spíše nesouhlasím, 4 vůbec nesouhlasím, byste na základě své spokojenosti udělil/a? 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 flipH="1">
            <a:off x="4710206" y="3789098"/>
            <a:ext cx="3294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14304529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334D7BE9-C60F-D3FA-3E40-E5AA97AA9443}"/>
              </a:ext>
            </a:extLst>
          </p:cNvPr>
          <p:cNvSpPr txBox="1"/>
          <p:nvPr/>
        </p:nvSpPr>
        <p:spPr>
          <a:xfrm>
            <a:off x="5193194" y="1875049"/>
            <a:ext cx="200497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5xBOT2BOX</a:t>
            </a:r>
            <a:endParaRPr lang="en-US" sz="1000" b="1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Výsledky všech 5 hodnocených témat (dopravní vybavenost, cenová úroveň, množství návštěvníků, kvalita poskytovaných služeb, nabídka – šíře služeb) významně zhoršují názory a hodnocení návštěvníků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</a:t>
            </a:r>
            <a:r>
              <a:rPr lang="cs-CZ" sz="1000" dirty="0"/>
              <a:t>. Ve všech ostatních oblastech jsou jakékoliv kritické hlasy zpravidla výjimkou.</a:t>
            </a:r>
          </a:p>
          <a:p>
            <a:pPr algn="just"/>
            <a:r>
              <a:rPr lang="cs-CZ" sz="1000" dirty="0"/>
              <a:t>Celkově tak je relativně nejnižší spokojenost </a:t>
            </a:r>
            <a:r>
              <a:rPr lang="cs-CZ" sz="1000" b="1" dirty="0"/>
              <a:t>s dopravní vybaveností </a:t>
            </a:r>
            <a:br>
              <a:rPr lang="cs-CZ" sz="1000" dirty="0"/>
            </a:br>
            <a:r>
              <a:rPr lang="cs-CZ" sz="1000" dirty="0"/>
              <a:t>v lokalitě (84 % TOTAL ZK vs.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Kroměřížsko</a:t>
            </a:r>
            <a:r>
              <a:rPr lang="cs-CZ" sz="1000" dirty="0"/>
              <a:t> 57 %). Všechna ostatní témata získala TOP2BOX hodnocení za ZK ve více než 90 % případů (93 % </a:t>
            </a:r>
            <a:r>
              <a:rPr lang="cs-CZ" sz="1000" b="1" dirty="0"/>
              <a:t>ceny</a:t>
            </a:r>
            <a:r>
              <a:rPr lang="cs-CZ" sz="1000" dirty="0"/>
              <a:t> – </a:t>
            </a:r>
            <a:br>
              <a:rPr lang="cs-CZ" sz="1000" dirty="0"/>
            </a:br>
            <a:r>
              <a:rPr lang="cs-CZ" sz="1000" dirty="0"/>
              <a:t>97 % </a:t>
            </a:r>
            <a:r>
              <a:rPr lang="cs-CZ" sz="1000" b="1" dirty="0"/>
              <a:t>množství návštěvníků, kvalita služeb</a:t>
            </a:r>
            <a:r>
              <a:rPr lang="cs-CZ" sz="1000" dirty="0"/>
              <a:t>). Hodnocení návštěvníků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</a:t>
            </a:r>
            <a:r>
              <a:rPr lang="cs-CZ" sz="1000" dirty="0"/>
              <a:t> se u těchto témat pohybovala v rozmezí 78 % (</a:t>
            </a:r>
            <a:r>
              <a:rPr lang="cs-CZ" sz="1000" b="1" dirty="0"/>
              <a:t>ceny</a:t>
            </a:r>
            <a:r>
              <a:rPr lang="cs-CZ" sz="1000" dirty="0"/>
              <a:t>) - 92 % (</a:t>
            </a:r>
            <a:r>
              <a:rPr lang="cs-CZ" sz="1000" b="1" dirty="0"/>
              <a:t>množství návštěvníků</a:t>
            </a:r>
            <a:r>
              <a:rPr lang="cs-CZ" sz="1000" dirty="0"/>
              <a:t>). </a:t>
            </a:r>
          </a:p>
          <a:p>
            <a:pPr algn="just"/>
            <a:r>
              <a:rPr lang="cs-CZ" sz="1000" dirty="0"/>
              <a:t>Opakovaně jsou mezi „nespokojenými“ u jednotlivých témat zastoupeni návštěvníci </a:t>
            </a:r>
            <a:r>
              <a:rPr lang="cs-CZ" sz="1000" b="1" dirty="0"/>
              <a:t>z Prahy</a:t>
            </a:r>
            <a:r>
              <a:rPr lang="cs-CZ" sz="1000" dirty="0"/>
              <a:t>, ti, kteří region navštívili </a:t>
            </a:r>
            <a:r>
              <a:rPr lang="cs-CZ" sz="1000" b="1" dirty="0"/>
              <a:t>poprvé</a:t>
            </a:r>
            <a:r>
              <a:rPr lang="cs-CZ" sz="1000" dirty="0"/>
              <a:t>, lidé se spíše </a:t>
            </a:r>
            <a:r>
              <a:rPr lang="cs-CZ" sz="1000" b="1" dirty="0"/>
              <a:t>podprůměrnými</a:t>
            </a:r>
            <a:r>
              <a:rPr lang="cs-CZ" sz="1000" dirty="0"/>
              <a:t> příjmy.  </a:t>
            </a:r>
            <a:endParaRPr lang="en-US" sz="1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7DFCEE8A-9927-C187-ECAB-0E9A8CB73772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3ED87FA7-9A28-0FCA-FFB8-5594452B435E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PODLE ODPOVĚDÍ ZA KRAJ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E7F7056E-16E3-499C-CD56-EDCD84C590CD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75F1FB76-C4C1-A9AD-3E92-380AEDD8AFD5}"/>
              </a:ext>
            </a:extLst>
          </p:cNvPr>
          <p:cNvSpPr txBox="1"/>
          <p:nvPr/>
        </p:nvSpPr>
        <p:spPr>
          <a:xfrm>
            <a:off x="279483" y="5615665"/>
            <a:ext cx="17233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v</a:t>
            </a:r>
            <a:r>
              <a:rPr lang="cs-CZ" sz="800" dirty="0">
                <a:solidFill>
                  <a:srgbClr val="000000"/>
                </a:solidFill>
                <a:latin typeface="Calibri"/>
                <a:cs typeface="Calibri"/>
              </a:rPr>
              <a:t>šichni</a:t>
            </a:r>
            <a:r>
              <a:rPr lang="cs-CZ" sz="800" dirty="0"/>
              <a:t> respondenti (n=1 605)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BA27EDDD-9E54-09FF-E29F-8E1760025496}"/>
              </a:ext>
            </a:extLst>
          </p:cNvPr>
          <p:cNvSpPr txBox="1"/>
          <p:nvPr/>
        </p:nvSpPr>
        <p:spPr>
          <a:xfrm>
            <a:off x="7277018" y="130970"/>
            <a:ext cx="15598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SPOKOJENOST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E3A93533-6E10-8B9C-451B-A0AAA6B4D42C}"/>
              </a:ext>
            </a:extLst>
          </p:cNvPr>
          <p:cNvSpPr/>
          <p:nvPr/>
        </p:nvSpPr>
        <p:spPr>
          <a:xfrm>
            <a:off x="3206735" y="1519507"/>
            <a:ext cx="224118" cy="233083"/>
          </a:xfrm>
          <a:prstGeom prst="ellipse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773F90AF-7BF5-341F-0D79-BA2A4B2CD452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79D20F25-EA51-ECCA-A227-59807B3E6E5F}"/>
              </a:ext>
            </a:extLst>
          </p:cNvPr>
          <p:cNvSpPr txBox="1"/>
          <p:nvPr/>
        </p:nvSpPr>
        <p:spPr>
          <a:xfrm>
            <a:off x="7005341" y="1572978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doprava</a:t>
            </a:r>
            <a:endParaRPr lang="en-US" sz="1000" b="1" dirty="0"/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0E5D586E-2AD9-23EE-5086-A9CCD3DDD700}"/>
              </a:ext>
            </a:extLst>
          </p:cNvPr>
          <p:cNvSpPr txBox="1"/>
          <p:nvPr/>
        </p:nvSpPr>
        <p:spPr>
          <a:xfrm>
            <a:off x="6544994" y="2401420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doprava</a:t>
            </a:r>
            <a:endParaRPr lang="en-US" sz="1000" b="1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C8633B4-29B0-3D46-90A1-59FA75669357}"/>
              </a:ext>
            </a:extLst>
          </p:cNvPr>
          <p:cNvSpPr txBox="1"/>
          <p:nvPr/>
        </p:nvSpPr>
        <p:spPr>
          <a:xfrm>
            <a:off x="779838" y="1230089"/>
            <a:ext cx="1421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TOP2BOX</a:t>
            </a:r>
            <a:endParaRPr lang="en-US" b="1" dirty="0"/>
          </a:p>
        </p:txBody>
      </p:sp>
      <p:sp>
        <p:nvSpPr>
          <p:cNvPr id="33" name="Ovál 32">
            <a:extLst>
              <a:ext uri="{FF2B5EF4-FFF2-40B4-BE49-F238E27FC236}">
                <a16:creationId xmlns:a16="http://schemas.microsoft.com/office/drawing/2014/main" id="{6BEEEFA8-98AE-3843-5E0D-7726C9253CBA}"/>
              </a:ext>
            </a:extLst>
          </p:cNvPr>
          <p:cNvSpPr/>
          <p:nvPr/>
        </p:nvSpPr>
        <p:spPr>
          <a:xfrm>
            <a:off x="3585288" y="2286222"/>
            <a:ext cx="224118" cy="233083"/>
          </a:xfrm>
          <a:prstGeom prst="ellipse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ál 33">
            <a:extLst>
              <a:ext uri="{FF2B5EF4-FFF2-40B4-BE49-F238E27FC236}">
                <a16:creationId xmlns:a16="http://schemas.microsoft.com/office/drawing/2014/main" id="{0492F1F4-DCF3-D113-7EF5-15BBEA52726C}"/>
              </a:ext>
            </a:extLst>
          </p:cNvPr>
          <p:cNvSpPr/>
          <p:nvPr/>
        </p:nvSpPr>
        <p:spPr>
          <a:xfrm>
            <a:off x="3820972" y="3067808"/>
            <a:ext cx="224118" cy="233083"/>
          </a:xfrm>
          <a:prstGeom prst="ellipse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ál 34">
            <a:extLst>
              <a:ext uri="{FF2B5EF4-FFF2-40B4-BE49-F238E27FC236}">
                <a16:creationId xmlns:a16="http://schemas.microsoft.com/office/drawing/2014/main" id="{98572B79-F95B-220E-CE0C-1F421CD1279B}"/>
              </a:ext>
            </a:extLst>
          </p:cNvPr>
          <p:cNvSpPr/>
          <p:nvPr/>
        </p:nvSpPr>
        <p:spPr>
          <a:xfrm>
            <a:off x="3806167" y="3847224"/>
            <a:ext cx="224118" cy="233083"/>
          </a:xfrm>
          <a:prstGeom prst="ellipse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ál 35">
            <a:extLst>
              <a:ext uri="{FF2B5EF4-FFF2-40B4-BE49-F238E27FC236}">
                <a16:creationId xmlns:a16="http://schemas.microsoft.com/office/drawing/2014/main" id="{85A15B6D-476F-A30C-7F22-9738A390B3BF}"/>
              </a:ext>
            </a:extLst>
          </p:cNvPr>
          <p:cNvSpPr/>
          <p:nvPr/>
        </p:nvSpPr>
        <p:spPr>
          <a:xfrm>
            <a:off x="3655506" y="4616188"/>
            <a:ext cx="224118" cy="233083"/>
          </a:xfrm>
          <a:prstGeom prst="ellipse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>
            <a:extLst>
              <a:ext uri="{FF2B5EF4-FFF2-40B4-BE49-F238E27FC236}">
                <a16:creationId xmlns:a16="http://schemas.microsoft.com/office/drawing/2014/main" id="{4ACBA7B1-F9A0-8E2F-91A3-80D8D2F25861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23" name="Obrázek 22">
              <a:extLst>
                <a:ext uri="{FF2B5EF4-FFF2-40B4-BE49-F238E27FC236}">
                  <a16:creationId xmlns:a16="http://schemas.microsoft.com/office/drawing/2014/main" id="{B2044365-9706-78AC-76B4-44BEB919D39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24" name="Obdélník 23">
              <a:extLst>
                <a:ext uri="{FF2B5EF4-FFF2-40B4-BE49-F238E27FC236}">
                  <a16:creationId xmlns:a16="http://schemas.microsoft.com/office/drawing/2014/main" id="{C929A98F-5FCE-47B7-400B-00C09F72F1AB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31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Vysoká spokojenost (Slovácko), pouze v oblasti Kroměřížsko opakované různorodé  výhrady.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Q15. Nyní mi, prosím, ještě řekněte, zda jste se během této Vaší dovolené / výletu setkal/a s nějakými problémy. Nejméně jste byl/a spokojen/a v oblasti / oblastech…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>
            <a:off x="4713500" y="3789098"/>
            <a:ext cx="0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/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334D7BE9-C60F-D3FA-3E40-E5AA97AA9443}"/>
              </a:ext>
            </a:extLst>
          </p:cNvPr>
          <p:cNvSpPr txBox="1"/>
          <p:nvPr/>
        </p:nvSpPr>
        <p:spPr>
          <a:xfrm>
            <a:off x="4848826" y="1568541"/>
            <a:ext cx="200497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ceny, infrastruktura a stav silnic,</a:t>
            </a:r>
          </a:p>
          <a:p>
            <a:pPr algn="ctr"/>
            <a:r>
              <a:rPr lang="cs-CZ" sz="1000" b="1" dirty="0"/>
              <a:t>orientační a navigační systém.</a:t>
            </a:r>
          </a:p>
          <a:p>
            <a:pPr algn="ctr"/>
            <a:r>
              <a:rPr lang="cs-CZ" sz="1000" b="1" dirty="0"/>
              <a:t>přístup obyvatel k turistům</a:t>
            </a:r>
            <a:endParaRPr lang="en-US" sz="1000" b="1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Během pobytu ve Zlínském kraji nezaznamenalo žádné problémy 86 % návštěvníků ZK. Mezi návštěvníky </a:t>
            </a:r>
            <a:r>
              <a:rPr lang="cs-CZ" sz="1000" b="1" dirty="0">
                <a:solidFill>
                  <a:srgbClr val="C00000"/>
                </a:solidFill>
              </a:rPr>
              <a:t>Slovácka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1000" dirty="0"/>
              <a:t>se dokonce nenašel ani jeden návštěvník s nějakými závažnějšími problémy. </a:t>
            </a:r>
          </a:p>
          <a:p>
            <a:pPr algn="just"/>
            <a:r>
              <a:rPr lang="cs-CZ" sz="1000" dirty="0"/>
              <a:t>Naopak relativně četněji se dílčí výhrady objevují zejména mezi návštěvníky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</a:t>
            </a:r>
            <a:r>
              <a:rPr lang="cs-CZ" sz="1000" dirty="0"/>
              <a:t>, a to v oblasti</a:t>
            </a:r>
            <a:r>
              <a:rPr lang="cs-CZ" sz="1000" b="1" dirty="0"/>
              <a:t> orientačního a navigačního systému </a:t>
            </a:r>
            <a:r>
              <a:rPr lang="cs-CZ" sz="1000" dirty="0"/>
              <a:t>(28 %), </a:t>
            </a:r>
            <a:r>
              <a:rPr lang="cs-CZ" sz="1000" b="1" dirty="0"/>
              <a:t>infrastruktury a stavu silnic</a:t>
            </a:r>
            <a:r>
              <a:rPr lang="cs-CZ" sz="1000" dirty="0"/>
              <a:t> (21 %), v </a:t>
            </a:r>
            <a:r>
              <a:rPr lang="cs-CZ" sz="1000" b="1" dirty="0"/>
              <a:t>oblasti cen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1000" dirty="0"/>
              <a:t>(9 %), opakovaly se také stížnosti </a:t>
            </a:r>
            <a:r>
              <a:rPr lang="cs-CZ" sz="1000" b="1" dirty="0"/>
              <a:t>na otevírací dobu památek </a:t>
            </a:r>
            <a:r>
              <a:rPr lang="cs-CZ" sz="1000" dirty="0"/>
              <a:t>(7 %) a </a:t>
            </a:r>
            <a:r>
              <a:rPr lang="cs-CZ" sz="1000" b="1" dirty="0"/>
              <a:t>na přístup obyvatel k turistům</a:t>
            </a:r>
            <a:r>
              <a:rPr lang="cs-CZ" sz="1000" dirty="0"/>
              <a:t> (8 %).</a:t>
            </a:r>
          </a:p>
          <a:p>
            <a:pPr algn="just"/>
            <a:r>
              <a:rPr lang="cs-CZ" sz="1000" dirty="0"/>
              <a:t>Problémy s </a:t>
            </a:r>
            <a:r>
              <a:rPr lang="cs-CZ" sz="1000" b="1" dirty="0"/>
              <a:t>dopravou</a:t>
            </a:r>
            <a:r>
              <a:rPr lang="cs-CZ" sz="1000" dirty="0"/>
              <a:t> pak uváděly ve větší míře návštěvníci 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Valašska</a:t>
            </a:r>
            <a:r>
              <a:rPr lang="cs-CZ" sz="1000" dirty="0"/>
              <a:t>  </a:t>
            </a:r>
            <a:r>
              <a:rPr lang="cs-CZ" sz="1000" b="1" dirty="0">
                <a:solidFill>
                  <a:schemeClr val="accent1"/>
                </a:solidFill>
              </a:rPr>
              <a:t>Zlínska a </a:t>
            </a:r>
            <a:r>
              <a:rPr lang="cs-CZ" sz="1000" b="1" dirty="0" err="1">
                <a:solidFill>
                  <a:schemeClr val="accent1"/>
                </a:solidFill>
              </a:rPr>
              <a:t>Luhačovicka</a:t>
            </a:r>
            <a:r>
              <a:rPr lang="cs-CZ" sz="1000" b="1" dirty="0">
                <a:solidFill>
                  <a:schemeClr val="accent1"/>
                </a:solidFill>
              </a:rPr>
              <a:t> </a:t>
            </a:r>
            <a:r>
              <a:rPr lang="cs-CZ" sz="1000" dirty="0"/>
              <a:t>(shodně 13 %), v obou oblastech se jednalo zejména o období </a:t>
            </a:r>
            <a:r>
              <a:rPr lang="cs-CZ" sz="1000" b="1" dirty="0"/>
              <a:t>září-říjen</a:t>
            </a:r>
            <a:r>
              <a:rPr lang="cs-CZ" sz="1000" dirty="0"/>
              <a:t>. Dopravu kritizovali častěji návštěvníci </a:t>
            </a:r>
            <a:r>
              <a:rPr lang="cs-CZ" sz="1000" b="1" dirty="0"/>
              <a:t>z Čech </a:t>
            </a:r>
            <a:r>
              <a:rPr lang="cs-CZ" sz="1000" dirty="0"/>
              <a:t>(12 %) </a:t>
            </a:r>
            <a:br>
              <a:rPr lang="cs-CZ" sz="1000" dirty="0"/>
            </a:br>
            <a:r>
              <a:rPr lang="cs-CZ" sz="1000" dirty="0"/>
              <a:t>a </a:t>
            </a:r>
            <a:r>
              <a:rPr lang="cs-CZ" sz="1000" b="1" dirty="0"/>
              <a:t>vysokoškoláci</a:t>
            </a:r>
            <a:r>
              <a:rPr lang="cs-CZ" sz="1000" dirty="0"/>
              <a:t> (16 %).</a:t>
            </a:r>
          </a:p>
          <a:p>
            <a:pPr algn="just"/>
            <a:r>
              <a:rPr lang="cs-CZ" sz="1000" dirty="0"/>
              <a:t>Mezi </a:t>
            </a:r>
            <a:r>
              <a:rPr lang="cs-CZ" sz="1000" b="1" dirty="0"/>
              <a:t>turisty</a:t>
            </a:r>
            <a:r>
              <a:rPr lang="cs-CZ" sz="1000" dirty="0"/>
              <a:t> (s přespáním) byla významně vyšší kritika právě </a:t>
            </a:r>
            <a:r>
              <a:rPr lang="cs-CZ" sz="1000" b="1" dirty="0"/>
              <a:t>orientačního a navigačního systému</a:t>
            </a:r>
            <a:r>
              <a:rPr lang="cs-CZ" sz="1000" dirty="0"/>
              <a:t> (12 %) a  </a:t>
            </a:r>
            <a:r>
              <a:rPr lang="cs-CZ" sz="1000" b="1" dirty="0"/>
              <a:t>infrastruktury a stavu silnic</a:t>
            </a:r>
            <a:r>
              <a:rPr lang="cs-CZ" sz="1000" dirty="0"/>
              <a:t> (19 %).</a:t>
            </a:r>
            <a:endParaRPr lang="en-US" sz="1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7DFCEE8A-9927-C187-ECAB-0E9A8CB73772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3ED87FA7-9A28-0FCA-FFB8-5594452B435E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PODLE ODPOVĚDÍ ZA KRAJ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E7F7056E-16E3-499C-CD56-EDCD84C590CD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75F1FB76-C4C1-A9AD-3E92-380AEDD8AFD5}"/>
              </a:ext>
            </a:extLst>
          </p:cNvPr>
          <p:cNvSpPr txBox="1"/>
          <p:nvPr/>
        </p:nvSpPr>
        <p:spPr>
          <a:xfrm>
            <a:off x="279483" y="5615665"/>
            <a:ext cx="17233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v</a:t>
            </a:r>
            <a:r>
              <a:rPr lang="cs-CZ" sz="800" dirty="0">
                <a:solidFill>
                  <a:srgbClr val="000000"/>
                </a:solidFill>
                <a:latin typeface="Calibri"/>
                <a:cs typeface="Calibri"/>
              </a:rPr>
              <a:t>šichni</a:t>
            </a:r>
            <a:r>
              <a:rPr lang="cs-CZ" sz="800" dirty="0"/>
              <a:t> respondenti (n=1 605)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BA27EDDD-9E54-09FF-E29F-8E1760025496}"/>
              </a:ext>
            </a:extLst>
          </p:cNvPr>
          <p:cNvSpPr txBox="1"/>
          <p:nvPr/>
        </p:nvSpPr>
        <p:spPr>
          <a:xfrm>
            <a:off x="6128051" y="130970"/>
            <a:ext cx="2708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NEDOSTATKY / PROBLÉMY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E3A93533-6E10-8B9C-451B-A0AAA6B4D42C}"/>
              </a:ext>
            </a:extLst>
          </p:cNvPr>
          <p:cNvSpPr/>
          <p:nvPr/>
        </p:nvSpPr>
        <p:spPr>
          <a:xfrm>
            <a:off x="2482110" y="1992954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E5D57D4E-CC49-5D2A-0F33-56419001CF7B}"/>
              </a:ext>
            </a:extLst>
          </p:cNvPr>
          <p:cNvSpPr/>
          <p:nvPr/>
        </p:nvSpPr>
        <p:spPr>
          <a:xfrm>
            <a:off x="2321384" y="2711145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773F90AF-7BF5-341F-0D79-BA2A4B2CD452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sp>
        <p:nvSpPr>
          <p:cNvPr id="25" name="Ovál 24">
            <a:extLst>
              <a:ext uri="{FF2B5EF4-FFF2-40B4-BE49-F238E27FC236}">
                <a16:creationId xmlns:a16="http://schemas.microsoft.com/office/drawing/2014/main" id="{FD5CC5CB-3171-8767-0BA2-179323A5C28E}"/>
              </a:ext>
            </a:extLst>
          </p:cNvPr>
          <p:cNvSpPr/>
          <p:nvPr/>
        </p:nvSpPr>
        <p:spPr>
          <a:xfrm>
            <a:off x="2311328" y="2815833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ál 25">
            <a:extLst>
              <a:ext uri="{FF2B5EF4-FFF2-40B4-BE49-F238E27FC236}">
                <a16:creationId xmlns:a16="http://schemas.microsoft.com/office/drawing/2014/main" id="{91E84D5A-C891-EA0A-F7CE-EC910B8E04D5}"/>
              </a:ext>
            </a:extLst>
          </p:cNvPr>
          <p:cNvSpPr/>
          <p:nvPr/>
        </p:nvSpPr>
        <p:spPr>
          <a:xfrm>
            <a:off x="2600954" y="3093311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ál 26">
            <a:extLst>
              <a:ext uri="{FF2B5EF4-FFF2-40B4-BE49-F238E27FC236}">
                <a16:creationId xmlns:a16="http://schemas.microsoft.com/office/drawing/2014/main" id="{3658B0DA-563C-C3D5-8284-A4251D9CA915}"/>
              </a:ext>
            </a:extLst>
          </p:cNvPr>
          <p:cNvSpPr/>
          <p:nvPr/>
        </p:nvSpPr>
        <p:spPr>
          <a:xfrm>
            <a:off x="2215060" y="3646985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ál 28">
            <a:extLst>
              <a:ext uri="{FF2B5EF4-FFF2-40B4-BE49-F238E27FC236}">
                <a16:creationId xmlns:a16="http://schemas.microsoft.com/office/drawing/2014/main" id="{68996725-B1FC-1FCE-AA61-9D81C4727522}"/>
              </a:ext>
            </a:extLst>
          </p:cNvPr>
          <p:cNvSpPr/>
          <p:nvPr/>
        </p:nvSpPr>
        <p:spPr>
          <a:xfrm>
            <a:off x="2164726" y="4192270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ál 29">
            <a:extLst>
              <a:ext uri="{FF2B5EF4-FFF2-40B4-BE49-F238E27FC236}">
                <a16:creationId xmlns:a16="http://schemas.microsoft.com/office/drawing/2014/main" id="{2269D934-CB50-0EE9-F17B-89F9F4E7F4BC}"/>
              </a:ext>
            </a:extLst>
          </p:cNvPr>
          <p:cNvSpPr/>
          <p:nvPr/>
        </p:nvSpPr>
        <p:spPr>
          <a:xfrm>
            <a:off x="2181504" y="4771111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79D20F25-EA51-ECCA-A227-59807B3E6E5F}"/>
              </a:ext>
            </a:extLst>
          </p:cNvPr>
          <p:cNvSpPr txBox="1"/>
          <p:nvPr/>
        </p:nvSpPr>
        <p:spPr>
          <a:xfrm>
            <a:off x="7005341" y="1572978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doprava</a:t>
            </a:r>
            <a:endParaRPr lang="en-US" sz="1000" b="1" dirty="0"/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0E5D586E-2AD9-23EE-5086-A9CCD3DDD700}"/>
              </a:ext>
            </a:extLst>
          </p:cNvPr>
          <p:cNvSpPr txBox="1"/>
          <p:nvPr/>
        </p:nvSpPr>
        <p:spPr>
          <a:xfrm>
            <a:off x="6544994" y="2401420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doprava</a:t>
            </a:r>
            <a:endParaRPr 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116973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>
            <a:extLst>
              <a:ext uri="{FF2B5EF4-FFF2-40B4-BE49-F238E27FC236}">
                <a16:creationId xmlns:a16="http://schemas.microsoft.com/office/drawing/2014/main" id="{E8AB7D8D-84F6-B5A8-7AB7-68F6B17D78BD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47" name="Obrázek 46">
              <a:extLst>
                <a:ext uri="{FF2B5EF4-FFF2-40B4-BE49-F238E27FC236}">
                  <a16:creationId xmlns:a16="http://schemas.microsoft.com/office/drawing/2014/main" id="{2BF922D1-FC1E-B75E-FE6E-67779DA1DE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48" name="Obdélník 47">
              <a:extLst>
                <a:ext uri="{FF2B5EF4-FFF2-40B4-BE49-F238E27FC236}">
                  <a16:creationId xmlns:a16="http://schemas.microsoft.com/office/drawing/2014/main" id="{30849EEC-ED0C-BE0F-3433-55F3FF55DE63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32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Nejvyšší připravenost doporučit lokalitu/region je mezi návštěvníky oblastí Slovácko a Zlínsko a </a:t>
            </a:r>
            <a:r>
              <a:rPr lang="cs-CZ" altLang="cs-CZ" b="1" dirty="0" err="1">
                <a:solidFill>
                  <a:schemeClr val="bg1"/>
                </a:solidFill>
              </a:rPr>
              <a:t>Luhačovicko</a:t>
            </a:r>
            <a:r>
              <a:rPr lang="cs-CZ" altLang="cs-CZ" b="1" dirty="0">
                <a:solidFill>
                  <a:schemeClr val="bg1"/>
                </a:solidFill>
              </a:rPr>
              <a:t>. Vyšší podíl „pasivních“ je na Kroměřížsku.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Q14. A jak pravděpodobné je, že byste doporučil/a pobyt v této konkrétní lokalitě / regionu svým přátelům nebo kolegům?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 flipH="1">
            <a:off x="4710206" y="3789098"/>
            <a:ext cx="3294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06851128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334D7BE9-C60F-D3FA-3E40-E5AA97AA9443}"/>
              </a:ext>
            </a:extLst>
          </p:cNvPr>
          <p:cNvSpPr txBox="1"/>
          <p:nvPr/>
        </p:nvSpPr>
        <p:spPr>
          <a:xfrm>
            <a:off x="6467700" y="2380556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 err="1"/>
              <a:t>promoter</a:t>
            </a:r>
            <a:endParaRPr lang="en-US" sz="1000" b="1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Ukazatel NPS (Net </a:t>
            </a:r>
            <a:r>
              <a:rPr lang="cs-CZ" sz="1000" dirty="0" err="1"/>
              <a:t>Promoter</a:t>
            </a:r>
            <a:r>
              <a:rPr lang="cs-CZ" sz="1000" dirty="0"/>
              <a:t> </a:t>
            </a:r>
            <a:r>
              <a:rPr lang="cs-CZ" sz="1000" dirty="0" err="1"/>
              <a:t>Score</a:t>
            </a:r>
            <a:r>
              <a:rPr lang="cs-CZ" sz="1000" dirty="0"/>
              <a:t>    ) v sobě jednoduchou formou sdružuje spokojenost a loajalitu. V tomto případě vyjádřenou mírou připravenosti návštěvníka Zlínského kraje (ZK) doporučit návštěvu regionu svému okolí. Ta je celkově významně vyšší mezi návštěvníky z Moravy </a:t>
            </a:r>
            <a:br>
              <a:rPr lang="cs-CZ" sz="1000" dirty="0"/>
            </a:br>
            <a:r>
              <a:rPr lang="cs-CZ" sz="1000" dirty="0"/>
              <a:t>(92 %), jednodenními návštěvníky (97 %) a těmi, kteří oblast navštěvují několikrát ročně (94 %). Mezi návštěvníky ZK se </a:t>
            </a:r>
            <a:r>
              <a:rPr lang="cs-CZ" sz="1000" b="1" dirty="0" err="1"/>
              <a:t>detractoři</a:t>
            </a:r>
            <a:r>
              <a:rPr lang="cs-CZ" sz="1000" b="1" dirty="0"/>
              <a:t> prakticky nevyskytují </a:t>
            </a:r>
            <a:r>
              <a:rPr lang="cs-CZ" sz="1000" dirty="0"/>
              <a:t>(na 11tibodové stupnici doporučení nejnižší hodnoty 0-6) – tedy ti, kteří by od návštěvy ZK odrazovali / region, služby apod. by hanili. Zastoupení těch, kteří návštěvu lokality/regionu plně doporučují (hodnoty 9 a 10 na stupnici) tzv. </a:t>
            </a:r>
            <a:r>
              <a:rPr lang="cs-CZ" sz="1000" b="1" dirty="0" err="1"/>
              <a:t>promoteři</a:t>
            </a:r>
            <a:r>
              <a:rPr lang="cs-CZ" sz="1000" dirty="0"/>
              <a:t>, je nejvyšší na </a:t>
            </a:r>
            <a:r>
              <a:rPr lang="cs-CZ" sz="1000" b="1" dirty="0">
                <a:solidFill>
                  <a:srgbClr val="C00000"/>
                </a:solidFill>
              </a:rPr>
              <a:t>Slovácku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1000" dirty="0"/>
              <a:t>(100 %) a </a:t>
            </a:r>
            <a:r>
              <a:rPr lang="cs-CZ" sz="1000" b="1" dirty="0">
                <a:solidFill>
                  <a:schemeClr val="accent1"/>
                </a:solidFill>
              </a:rPr>
              <a:t>Zlínsku a </a:t>
            </a:r>
            <a:r>
              <a:rPr lang="cs-CZ" sz="1000" b="1" dirty="0" err="1">
                <a:solidFill>
                  <a:schemeClr val="accent1"/>
                </a:solidFill>
              </a:rPr>
              <a:t>Luhačovicku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1000" dirty="0"/>
              <a:t>(93 %), a pak 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Valašska</a:t>
            </a:r>
            <a:r>
              <a:rPr lang="cs-CZ" sz="1000" dirty="0"/>
              <a:t> (88 %) vs. </a:t>
            </a:r>
            <a:r>
              <a:rPr lang="cs-CZ" sz="1000" b="1" dirty="0"/>
              <a:t>pasivní</a:t>
            </a:r>
            <a:r>
              <a:rPr lang="cs-CZ" sz="1000" dirty="0"/>
              <a:t> (hodnoty 7 a 8) – návštěvníci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</a:t>
            </a:r>
            <a:r>
              <a:rPr lang="cs-CZ" sz="1000" b="1" dirty="0">
                <a:solidFill>
                  <a:srgbClr val="7030A0"/>
                </a:solidFill>
              </a:rPr>
              <a:t> </a:t>
            </a:r>
            <a:r>
              <a:rPr lang="cs-CZ" sz="1000" dirty="0"/>
              <a:t>(25 %),</a:t>
            </a:r>
            <a:r>
              <a:rPr lang="cs-CZ" sz="1000" b="1" dirty="0">
                <a:solidFill>
                  <a:srgbClr val="7030A0"/>
                </a:solidFill>
              </a:rPr>
              <a:t> 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Valašska</a:t>
            </a:r>
            <a:r>
              <a:rPr lang="cs-CZ" sz="1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000" dirty="0"/>
              <a:t>(12 %) jejichž míra doporučování není (dle metodiky NPS) „dostatečná“. Z tohoto pohledu je u návštěvníků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</a:t>
            </a:r>
            <a:r>
              <a:rPr lang="cs-CZ" sz="1000" dirty="0"/>
              <a:t> připravenost doporučit významně nejnižší (+ 2 % </a:t>
            </a:r>
            <a:r>
              <a:rPr lang="cs-CZ" sz="1000" dirty="0" err="1"/>
              <a:t>detractorů</a:t>
            </a:r>
            <a:r>
              <a:rPr lang="cs-CZ" sz="1000" dirty="0"/>
              <a:t>).</a:t>
            </a:r>
            <a:endParaRPr lang="en-US" sz="1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7DFCEE8A-9927-C187-ECAB-0E9A8CB73772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3ED87FA7-9A28-0FCA-FFB8-5594452B435E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PODLE ODPOVĚDÍ ZA KRAJ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75F1FB76-C4C1-A9AD-3E92-380AEDD8AFD5}"/>
              </a:ext>
            </a:extLst>
          </p:cNvPr>
          <p:cNvSpPr txBox="1"/>
          <p:nvPr/>
        </p:nvSpPr>
        <p:spPr>
          <a:xfrm>
            <a:off x="279483" y="5615665"/>
            <a:ext cx="17233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v</a:t>
            </a:r>
            <a:r>
              <a:rPr lang="cs-CZ" sz="800" dirty="0">
                <a:solidFill>
                  <a:srgbClr val="000000"/>
                </a:solidFill>
                <a:latin typeface="Calibri"/>
                <a:cs typeface="Calibri"/>
              </a:rPr>
              <a:t>šichni</a:t>
            </a:r>
            <a:r>
              <a:rPr lang="cs-CZ" sz="800" dirty="0"/>
              <a:t> respondenti (n=1 605)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E5894B1A-7B57-F5CC-2F47-43019A5D8A83}"/>
              </a:ext>
            </a:extLst>
          </p:cNvPr>
          <p:cNvSpPr txBox="1"/>
          <p:nvPr/>
        </p:nvSpPr>
        <p:spPr>
          <a:xfrm>
            <a:off x="5988565" y="2840029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 err="1"/>
              <a:t>promoter</a:t>
            </a:r>
            <a:endParaRPr lang="en-US" sz="1000" b="1" dirty="0"/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CA736331-1FCD-9E12-DFE0-495FD35078C0}"/>
              </a:ext>
            </a:extLst>
          </p:cNvPr>
          <p:cNvSpPr txBox="1"/>
          <p:nvPr/>
        </p:nvSpPr>
        <p:spPr>
          <a:xfrm>
            <a:off x="5244069" y="2177904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 err="1"/>
              <a:t>passive</a:t>
            </a:r>
            <a:endParaRPr lang="en-US" sz="1000" b="1" dirty="0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A87D8BA3-ECBE-C2F9-A476-2C7FFD6BB9B4}"/>
              </a:ext>
            </a:extLst>
          </p:cNvPr>
          <p:cNvSpPr txBox="1"/>
          <p:nvPr/>
        </p:nvSpPr>
        <p:spPr>
          <a:xfrm>
            <a:off x="4818781" y="130970"/>
            <a:ext cx="4018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DOPORUČENÍ - NET PROMOTER SCORE</a:t>
            </a:r>
            <a:endParaRPr lang="en-US" b="1" dirty="0">
              <a:solidFill>
                <a:srgbClr val="002060"/>
              </a:solidFill>
            </a:endParaRPr>
          </a:p>
        </p:txBody>
      </p:sp>
      <p:grpSp>
        <p:nvGrpSpPr>
          <p:cNvPr id="26" name="Skupina 25">
            <a:extLst>
              <a:ext uri="{FF2B5EF4-FFF2-40B4-BE49-F238E27FC236}">
                <a16:creationId xmlns:a16="http://schemas.microsoft.com/office/drawing/2014/main" id="{D348892D-7474-E837-BF8E-4373EEBDE8A7}"/>
              </a:ext>
            </a:extLst>
          </p:cNvPr>
          <p:cNvGrpSpPr/>
          <p:nvPr/>
        </p:nvGrpSpPr>
        <p:grpSpPr>
          <a:xfrm>
            <a:off x="5868035" y="1845981"/>
            <a:ext cx="387257" cy="221408"/>
            <a:chOff x="4931816" y="1581094"/>
            <a:chExt cx="387257" cy="221408"/>
          </a:xfrm>
        </p:grpSpPr>
        <p:sp>
          <p:nvSpPr>
            <p:cNvPr id="27" name="Ovál 26">
              <a:extLst>
                <a:ext uri="{FF2B5EF4-FFF2-40B4-BE49-F238E27FC236}">
                  <a16:creationId xmlns:a16="http://schemas.microsoft.com/office/drawing/2014/main" id="{3BB00E36-58B7-D8E3-2EA4-9197271764A5}"/>
                </a:ext>
              </a:extLst>
            </p:cNvPr>
            <p:cNvSpPr/>
            <p:nvPr/>
          </p:nvSpPr>
          <p:spPr>
            <a:xfrm>
              <a:off x="5029200" y="1602447"/>
              <a:ext cx="206188" cy="2000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TextovéPole 28">
              <a:extLst>
                <a:ext uri="{FF2B5EF4-FFF2-40B4-BE49-F238E27FC236}">
                  <a16:creationId xmlns:a16="http://schemas.microsoft.com/office/drawing/2014/main" id="{0E69920E-7334-2B87-C163-A676AB306496}"/>
                </a:ext>
              </a:extLst>
            </p:cNvPr>
            <p:cNvSpPr txBox="1"/>
            <p:nvPr/>
          </p:nvSpPr>
          <p:spPr>
            <a:xfrm>
              <a:off x="4931816" y="1581094"/>
              <a:ext cx="38725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800" b="1" dirty="0">
                  <a:solidFill>
                    <a:schemeClr val="bg1"/>
                  </a:solidFill>
                </a:rPr>
                <a:t>+70</a:t>
              </a:r>
              <a:endParaRPr lang="en-US" sz="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0" name="Skupina 29">
            <a:extLst>
              <a:ext uri="{FF2B5EF4-FFF2-40B4-BE49-F238E27FC236}">
                <a16:creationId xmlns:a16="http://schemas.microsoft.com/office/drawing/2014/main" id="{BDAC5720-BDFD-00AC-FF6D-628D2432838D}"/>
              </a:ext>
            </a:extLst>
          </p:cNvPr>
          <p:cNvGrpSpPr/>
          <p:nvPr/>
        </p:nvGrpSpPr>
        <p:grpSpPr>
          <a:xfrm>
            <a:off x="6630089" y="1944880"/>
            <a:ext cx="387257" cy="221408"/>
            <a:chOff x="4931816" y="1581094"/>
            <a:chExt cx="387257" cy="221408"/>
          </a:xfrm>
        </p:grpSpPr>
        <p:sp>
          <p:nvSpPr>
            <p:cNvPr id="31" name="Ovál 30">
              <a:extLst>
                <a:ext uri="{FF2B5EF4-FFF2-40B4-BE49-F238E27FC236}">
                  <a16:creationId xmlns:a16="http://schemas.microsoft.com/office/drawing/2014/main" id="{D7C9F03F-C30D-5ABA-BEEE-0FE7515E2258}"/>
                </a:ext>
              </a:extLst>
            </p:cNvPr>
            <p:cNvSpPr/>
            <p:nvPr/>
          </p:nvSpPr>
          <p:spPr>
            <a:xfrm>
              <a:off x="5029200" y="1602447"/>
              <a:ext cx="206188" cy="2000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TextovéPole 31">
              <a:extLst>
                <a:ext uri="{FF2B5EF4-FFF2-40B4-BE49-F238E27FC236}">
                  <a16:creationId xmlns:a16="http://schemas.microsoft.com/office/drawing/2014/main" id="{5686ADF5-13EF-F185-3127-AD2CCE40EA8F}"/>
                </a:ext>
              </a:extLst>
            </p:cNvPr>
            <p:cNvSpPr txBox="1"/>
            <p:nvPr/>
          </p:nvSpPr>
          <p:spPr>
            <a:xfrm>
              <a:off x="4931816" y="1581094"/>
              <a:ext cx="38725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800" b="1" dirty="0">
                  <a:solidFill>
                    <a:schemeClr val="bg1"/>
                  </a:solidFill>
                </a:rPr>
                <a:t>+92</a:t>
              </a:r>
              <a:endParaRPr lang="en-US" sz="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3" name="Skupina 32">
            <a:extLst>
              <a:ext uri="{FF2B5EF4-FFF2-40B4-BE49-F238E27FC236}">
                <a16:creationId xmlns:a16="http://schemas.microsoft.com/office/drawing/2014/main" id="{CFA53C52-CD1E-3508-B08F-B3F95E968E0B}"/>
              </a:ext>
            </a:extLst>
          </p:cNvPr>
          <p:cNvGrpSpPr/>
          <p:nvPr/>
        </p:nvGrpSpPr>
        <p:grpSpPr>
          <a:xfrm>
            <a:off x="6144646" y="2550694"/>
            <a:ext cx="387257" cy="221408"/>
            <a:chOff x="4931816" y="1581094"/>
            <a:chExt cx="387257" cy="221408"/>
          </a:xfrm>
        </p:grpSpPr>
        <p:sp>
          <p:nvSpPr>
            <p:cNvPr id="34" name="Ovál 33">
              <a:extLst>
                <a:ext uri="{FF2B5EF4-FFF2-40B4-BE49-F238E27FC236}">
                  <a16:creationId xmlns:a16="http://schemas.microsoft.com/office/drawing/2014/main" id="{175CA34B-EEE6-8FBC-D72B-25ED9BDC1B0D}"/>
                </a:ext>
              </a:extLst>
            </p:cNvPr>
            <p:cNvSpPr/>
            <p:nvPr/>
          </p:nvSpPr>
          <p:spPr>
            <a:xfrm>
              <a:off x="5029200" y="1602447"/>
              <a:ext cx="206188" cy="2000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TextovéPole 34">
              <a:extLst>
                <a:ext uri="{FF2B5EF4-FFF2-40B4-BE49-F238E27FC236}">
                  <a16:creationId xmlns:a16="http://schemas.microsoft.com/office/drawing/2014/main" id="{0487ADE9-CFC0-45BF-9314-4785C4FE002F}"/>
                </a:ext>
              </a:extLst>
            </p:cNvPr>
            <p:cNvSpPr txBox="1"/>
            <p:nvPr/>
          </p:nvSpPr>
          <p:spPr>
            <a:xfrm>
              <a:off x="4931816" y="1581094"/>
              <a:ext cx="38725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800" b="1" dirty="0">
                  <a:solidFill>
                    <a:schemeClr val="bg1"/>
                  </a:solidFill>
                </a:rPr>
                <a:t>+100</a:t>
              </a:r>
              <a:endParaRPr lang="en-US" sz="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6" name="Skupina 35">
            <a:extLst>
              <a:ext uri="{FF2B5EF4-FFF2-40B4-BE49-F238E27FC236}">
                <a16:creationId xmlns:a16="http://schemas.microsoft.com/office/drawing/2014/main" id="{1DD79419-4295-EC5E-51A9-5BB589A6E35F}"/>
              </a:ext>
            </a:extLst>
          </p:cNvPr>
          <p:cNvGrpSpPr/>
          <p:nvPr/>
        </p:nvGrpSpPr>
        <p:grpSpPr>
          <a:xfrm>
            <a:off x="7360748" y="1552900"/>
            <a:ext cx="387257" cy="221408"/>
            <a:chOff x="4931816" y="1581094"/>
            <a:chExt cx="387257" cy="221408"/>
          </a:xfrm>
        </p:grpSpPr>
        <p:sp>
          <p:nvSpPr>
            <p:cNvPr id="37" name="Ovál 36">
              <a:extLst>
                <a:ext uri="{FF2B5EF4-FFF2-40B4-BE49-F238E27FC236}">
                  <a16:creationId xmlns:a16="http://schemas.microsoft.com/office/drawing/2014/main" id="{376B5475-B4D4-A201-29D5-44094F2C773D}"/>
                </a:ext>
              </a:extLst>
            </p:cNvPr>
            <p:cNvSpPr/>
            <p:nvPr/>
          </p:nvSpPr>
          <p:spPr>
            <a:xfrm>
              <a:off x="5029200" y="1602447"/>
              <a:ext cx="206188" cy="2000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TextovéPole 37">
              <a:extLst>
                <a:ext uri="{FF2B5EF4-FFF2-40B4-BE49-F238E27FC236}">
                  <a16:creationId xmlns:a16="http://schemas.microsoft.com/office/drawing/2014/main" id="{D916DA78-B214-F2AB-F554-9429644CD20D}"/>
                </a:ext>
              </a:extLst>
            </p:cNvPr>
            <p:cNvSpPr txBox="1"/>
            <p:nvPr/>
          </p:nvSpPr>
          <p:spPr>
            <a:xfrm>
              <a:off x="4931816" y="1581094"/>
              <a:ext cx="38725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800" b="1" dirty="0">
                  <a:solidFill>
                    <a:schemeClr val="bg1"/>
                  </a:solidFill>
                </a:rPr>
                <a:t>+87</a:t>
              </a:r>
              <a:endParaRPr lang="en-US" sz="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2" name="Skupina 41">
            <a:extLst>
              <a:ext uri="{FF2B5EF4-FFF2-40B4-BE49-F238E27FC236}">
                <a16:creationId xmlns:a16="http://schemas.microsoft.com/office/drawing/2014/main" id="{76078017-9CDC-187F-F5D3-0BD6D7B15F95}"/>
              </a:ext>
            </a:extLst>
          </p:cNvPr>
          <p:cNvGrpSpPr/>
          <p:nvPr/>
        </p:nvGrpSpPr>
        <p:grpSpPr>
          <a:xfrm>
            <a:off x="6687985" y="3742843"/>
            <a:ext cx="387257" cy="221408"/>
            <a:chOff x="4931816" y="1581094"/>
            <a:chExt cx="387257" cy="221408"/>
          </a:xfrm>
        </p:grpSpPr>
        <p:sp>
          <p:nvSpPr>
            <p:cNvPr id="44" name="Ovál 43">
              <a:extLst>
                <a:ext uri="{FF2B5EF4-FFF2-40B4-BE49-F238E27FC236}">
                  <a16:creationId xmlns:a16="http://schemas.microsoft.com/office/drawing/2014/main" id="{65CD763E-882F-C3C6-7AE8-58D92DD62C67}"/>
                </a:ext>
              </a:extLst>
            </p:cNvPr>
            <p:cNvSpPr/>
            <p:nvPr/>
          </p:nvSpPr>
          <p:spPr>
            <a:xfrm>
              <a:off x="5029200" y="1602447"/>
              <a:ext cx="206188" cy="2000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TextovéPole 44">
              <a:extLst>
                <a:ext uri="{FF2B5EF4-FFF2-40B4-BE49-F238E27FC236}">
                  <a16:creationId xmlns:a16="http://schemas.microsoft.com/office/drawing/2014/main" id="{E630B582-1684-94C4-5C69-BE20B9311CA5}"/>
                </a:ext>
              </a:extLst>
            </p:cNvPr>
            <p:cNvSpPr txBox="1"/>
            <p:nvPr/>
          </p:nvSpPr>
          <p:spPr>
            <a:xfrm>
              <a:off x="4931816" y="1581094"/>
              <a:ext cx="38725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800" b="1" dirty="0">
                  <a:solidFill>
                    <a:schemeClr val="bg1"/>
                  </a:solidFill>
                </a:rPr>
                <a:t>+/-X</a:t>
              </a:r>
              <a:endParaRPr lang="en-US" sz="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9" name="Ovál 38">
            <a:extLst>
              <a:ext uri="{FF2B5EF4-FFF2-40B4-BE49-F238E27FC236}">
                <a16:creationId xmlns:a16="http://schemas.microsoft.com/office/drawing/2014/main" id="{3907295D-35E7-43F6-B23F-02890F0B70D6}"/>
              </a:ext>
            </a:extLst>
          </p:cNvPr>
          <p:cNvSpPr/>
          <p:nvPr/>
        </p:nvSpPr>
        <p:spPr>
          <a:xfrm>
            <a:off x="3756140" y="2093562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ál 39">
            <a:extLst>
              <a:ext uri="{FF2B5EF4-FFF2-40B4-BE49-F238E27FC236}">
                <a16:creationId xmlns:a16="http://schemas.microsoft.com/office/drawing/2014/main" id="{D9854AC7-5BE4-D59E-A9FB-25BC76E9CEA7}"/>
              </a:ext>
            </a:extLst>
          </p:cNvPr>
          <p:cNvSpPr/>
          <p:nvPr/>
        </p:nvSpPr>
        <p:spPr>
          <a:xfrm>
            <a:off x="3943985" y="1896306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ál 40">
            <a:extLst>
              <a:ext uri="{FF2B5EF4-FFF2-40B4-BE49-F238E27FC236}">
                <a16:creationId xmlns:a16="http://schemas.microsoft.com/office/drawing/2014/main" id="{FE0C3B7A-8F23-BFF3-1463-031E6409BBB3}"/>
              </a:ext>
            </a:extLst>
          </p:cNvPr>
          <p:cNvSpPr/>
          <p:nvPr/>
        </p:nvSpPr>
        <p:spPr>
          <a:xfrm>
            <a:off x="1795504" y="2993560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ovéPole 9">
            <a:extLst>
              <a:ext uri="{FF2B5EF4-FFF2-40B4-BE49-F238E27FC236}">
                <a16:creationId xmlns:a16="http://schemas.microsoft.com/office/drawing/2014/main" id="{E8403F7E-6C7A-7E61-F97A-6E5AFEA44551}"/>
              </a:ext>
            </a:extLst>
          </p:cNvPr>
          <p:cNvSpPr txBox="1"/>
          <p:nvPr/>
        </p:nvSpPr>
        <p:spPr>
          <a:xfrm>
            <a:off x="4747436" y="3212819"/>
            <a:ext cx="4037975" cy="461665"/>
          </a:xfrm>
          <a:prstGeom prst="rect">
            <a:avLst/>
          </a:prstGeom>
          <a:solidFill>
            <a:schemeClr val="bg1"/>
          </a:solidFill>
          <a:ln w="25400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>
              <a:defRPr/>
            </a:pPr>
            <a:r>
              <a:rPr lang="cs-CZ" sz="800" b="1" kern="0" dirty="0" err="1">
                <a:solidFill>
                  <a:srgbClr val="002060"/>
                </a:solidFill>
              </a:rPr>
              <a:t>promoters</a:t>
            </a:r>
            <a:r>
              <a:rPr lang="cs-CZ" sz="800" kern="0" dirty="0">
                <a:solidFill>
                  <a:prstClr val="black"/>
                </a:solidFill>
              </a:rPr>
              <a:t> = ti, kteří by návštěvu lokality / regionu (jasně) doporučili (hodnoty 9-10)</a:t>
            </a:r>
            <a:endParaRPr kumimoji="0" lang="cs-CZ" sz="800" b="1" i="0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800" b="1" i="0" u="none" strike="noStrike" kern="0" cap="none" spc="0" normalizeH="0" baseline="0" noProof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</a:rPr>
              <a:t>passives</a:t>
            </a:r>
            <a:r>
              <a:rPr kumimoji="0" lang="cs-CZ" sz="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= ti, kteří jsou neutrální (hodnoty 7-8)</a:t>
            </a:r>
            <a:endParaRPr lang="cs-CZ" sz="800" b="1" kern="0" dirty="0">
              <a:solidFill>
                <a:srgbClr val="FF0000"/>
              </a:solidFill>
            </a:endParaRPr>
          </a:p>
          <a:p>
            <a:pPr defTabSz="914400">
              <a:defRPr/>
            </a:pPr>
            <a:r>
              <a:rPr lang="cs-CZ" sz="800" b="1" kern="0" dirty="0" err="1">
                <a:solidFill>
                  <a:srgbClr val="FF0000"/>
                </a:solidFill>
              </a:rPr>
              <a:t>detractors</a:t>
            </a:r>
            <a:r>
              <a:rPr lang="cs-CZ" sz="800" b="1" kern="0" dirty="0">
                <a:solidFill>
                  <a:prstClr val="black"/>
                </a:solidFill>
              </a:rPr>
              <a:t> </a:t>
            </a:r>
            <a:r>
              <a:rPr lang="cs-CZ" sz="800" kern="0" dirty="0">
                <a:solidFill>
                  <a:prstClr val="black"/>
                </a:solidFill>
              </a:rPr>
              <a:t>= ti, kteří by návštěvu lokality / regionu (dostatečně) nedoporučili (hodnoty 0-6)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C1D60E06-E133-D9BC-B135-D9D16EBADAE5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</p:spTree>
    <p:extLst>
      <p:ext uri="{BB962C8B-B14F-4D97-AF65-F5344CB8AC3E}">
        <p14:creationId xmlns:p14="http://schemas.microsoft.com/office/powerpoint/2010/main" val="284662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>
            <a:extLst>
              <a:ext uri="{FF2B5EF4-FFF2-40B4-BE49-F238E27FC236}">
                <a16:creationId xmlns:a16="http://schemas.microsoft.com/office/drawing/2014/main" id="{E8AB7D8D-84F6-B5A8-7AB7-68F6B17D78BD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47" name="Obrázek 46">
              <a:extLst>
                <a:ext uri="{FF2B5EF4-FFF2-40B4-BE49-F238E27FC236}">
                  <a16:creationId xmlns:a16="http://schemas.microsoft.com/office/drawing/2014/main" id="{2BF922D1-FC1E-B75E-FE6E-67779DA1DE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48" name="Obdélník 47">
              <a:extLst>
                <a:ext uri="{FF2B5EF4-FFF2-40B4-BE49-F238E27FC236}">
                  <a16:creationId xmlns:a16="http://schemas.microsoft.com/office/drawing/2014/main" id="{30849EEC-ED0C-BE0F-3433-55F3FF55DE63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33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4 z 10 návštěvníků ZK plánují </a:t>
            </a:r>
            <a:br>
              <a:rPr lang="cs-CZ" altLang="cs-CZ" b="1" dirty="0">
                <a:solidFill>
                  <a:schemeClr val="bg1"/>
                </a:solidFill>
              </a:rPr>
            </a:br>
            <a:r>
              <a:rPr lang="cs-CZ" altLang="cs-CZ" b="1" dirty="0">
                <a:solidFill>
                  <a:schemeClr val="bg1"/>
                </a:solidFill>
              </a:rPr>
              <a:t>v nadcházejícím čtvrtletí dovolenou </a:t>
            </a:r>
          </a:p>
          <a:p>
            <a:pPr algn="r"/>
            <a:r>
              <a:rPr lang="cs-CZ" altLang="cs-CZ" b="1" dirty="0">
                <a:solidFill>
                  <a:schemeClr val="bg1"/>
                </a:solidFill>
              </a:rPr>
              <a:t>(3 z Kroměřížska, 5-6 na Slovácku).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Q16. Plánujete během příštího čtvrtletí dvou nebo vícedenní dovolenou v rámci České republiky?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 flipH="1">
            <a:off x="4710206" y="3789098"/>
            <a:ext cx="3294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80410822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Ze stávajících návštěvníků ZK plánuje další alespoň dvoudenní dovolenou </a:t>
            </a:r>
            <a:br>
              <a:rPr lang="cs-CZ" sz="1000" dirty="0"/>
            </a:br>
            <a:r>
              <a:rPr lang="cs-CZ" sz="1000" dirty="0"/>
              <a:t>v ČR necelá pětina (19 %). Dovolenou v ČR v dalším čtvrtletí naopak neplánuje 39 % dotázaných a 41 % ještě neví (55 % návštěvníků </a:t>
            </a:r>
            <a:r>
              <a:rPr lang="cs-CZ" sz="1000" b="1" dirty="0">
                <a:solidFill>
                  <a:srgbClr val="C00000"/>
                </a:solidFill>
              </a:rPr>
              <a:t>Slovácka</a:t>
            </a:r>
            <a:r>
              <a:rPr lang="cs-CZ" sz="1000" dirty="0"/>
              <a:t>).</a:t>
            </a:r>
          </a:p>
          <a:p>
            <a:pPr algn="just"/>
            <a:r>
              <a:rPr lang="cs-CZ" sz="1000" dirty="0"/>
              <a:t>Mezi návštěvníky jednotlivých TO jsou takové plány poměrně vyrovnané 17 % - 19 %. Výjimkou jsou návštěvníci 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Valašska</a:t>
            </a:r>
            <a:r>
              <a:rPr lang="cs-CZ" sz="1000" dirty="0"/>
              <a:t>, kteří plány na další dovolenou v ČR mají v 23 % případů.</a:t>
            </a:r>
          </a:p>
          <a:p>
            <a:pPr algn="just"/>
            <a:r>
              <a:rPr lang="cs-CZ" sz="1000" dirty="0"/>
              <a:t>Takové plány mají významně častěji lidé </a:t>
            </a:r>
            <a:r>
              <a:rPr lang="cs-CZ" sz="1000" b="1" dirty="0"/>
              <a:t>se spíše nadprůměrným příjmem </a:t>
            </a:r>
            <a:r>
              <a:rPr lang="cs-CZ" sz="1000" dirty="0"/>
              <a:t>(34 %), ale také lidé </a:t>
            </a:r>
            <a:r>
              <a:rPr lang="cs-CZ" sz="1000" b="1" dirty="0"/>
              <a:t>s aktuální nejnižší útratou </a:t>
            </a:r>
            <a:r>
              <a:rPr lang="cs-CZ" sz="1000" dirty="0"/>
              <a:t>do 2.500 Kč</a:t>
            </a:r>
            <a:r>
              <a:rPr lang="cs-CZ" sz="1000" dirty="0">
                <a:solidFill>
                  <a:srgbClr val="FF0000"/>
                </a:solidFill>
              </a:rPr>
              <a:t> </a:t>
            </a:r>
            <a:r>
              <a:rPr lang="cs-CZ" sz="1000" dirty="0"/>
              <a:t>(26 %).</a:t>
            </a:r>
          </a:p>
          <a:p>
            <a:pPr algn="just"/>
            <a:r>
              <a:rPr lang="cs-CZ" sz="1000" dirty="0"/>
              <a:t>Další dovolenou v ČR již neplánují návštěvníci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</a:t>
            </a:r>
            <a:r>
              <a:rPr lang="cs-CZ" sz="1000" dirty="0"/>
              <a:t> (48 %), </a:t>
            </a:r>
            <a:r>
              <a:rPr lang="cs-CZ" sz="1000" b="1" dirty="0"/>
              <a:t>senioři 60+ let </a:t>
            </a:r>
            <a:r>
              <a:rPr lang="cs-CZ" sz="1000" dirty="0"/>
              <a:t>(53 %), lidé </a:t>
            </a:r>
            <a:r>
              <a:rPr lang="cs-CZ" sz="1000" b="1" dirty="0"/>
              <a:t>bez maturity </a:t>
            </a:r>
            <a:r>
              <a:rPr lang="cs-CZ" sz="1000" dirty="0"/>
              <a:t>(52 %), lidé </a:t>
            </a:r>
            <a:r>
              <a:rPr lang="cs-CZ" sz="1000" b="1" dirty="0"/>
              <a:t>se spíše podprůměrným příjmem </a:t>
            </a:r>
            <a:r>
              <a:rPr lang="cs-CZ" sz="1000" dirty="0"/>
              <a:t>(58 %) a ti, kteří jsou v dané oblasti ZK </a:t>
            </a:r>
            <a:r>
              <a:rPr lang="cs-CZ" sz="1000" b="1" dirty="0"/>
              <a:t>poprvé</a:t>
            </a:r>
            <a:r>
              <a:rPr lang="cs-CZ" sz="1000" dirty="0"/>
              <a:t> (55 %) nebo sem jezdí </a:t>
            </a:r>
            <a:r>
              <a:rPr lang="cs-CZ" sz="1000" b="1" dirty="0"/>
              <a:t>méně často než 1x za rok </a:t>
            </a:r>
            <a:r>
              <a:rPr lang="cs-CZ" sz="1000" dirty="0"/>
              <a:t>(59 %).</a:t>
            </a:r>
            <a:endParaRPr lang="en-US" sz="1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7DFCEE8A-9927-C187-ECAB-0E9A8CB73772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3ED87FA7-9A28-0FCA-FFB8-5594452B435E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PODLE ODPOVĚDÍ ZA KRAJ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CA736331-1FCD-9E12-DFE0-495FD35078C0}"/>
              </a:ext>
            </a:extLst>
          </p:cNvPr>
          <p:cNvSpPr txBox="1"/>
          <p:nvPr/>
        </p:nvSpPr>
        <p:spPr>
          <a:xfrm>
            <a:off x="5334629" y="2177904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ne</a:t>
            </a:r>
            <a:endParaRPr lang="en-US" sz="1000" b="1" dirty="0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A87D8BA3-ECBE-C2F9-A476-2C7FFD6BB9B4}"/>
              </a:ext>
            </a:extLst>
          </p:cNvPr>
          <p:cNvSpPr txBox="1"/>
          <p:nvPr/>
        </p:nvSpPr>
        <p:spPr>
          <a:xfrm>
            <a:off x="4845392" y="130970"/>
            <a:ext cx="39914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DOVOLENÁ V NÁSLEDUJÍCÍM ČTVRTLETÍ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40" name="Ovál 39">
            <a:extLst>
              <a:ext uri="{FF2B5EF4-FFF2-40B4-BE49-F238E27FC236}">
                <a16:creationId xmlns:a16="http://schemas.microsoft.com/office/drawing/2014/main" id="{D9854AC7-5BE4-D59E-A9FB-25BC76E9CEA7}"/>
              </a:ext>
            </a:extLst>
          </p:cNvPr>
          <p:cNvSpPr/>
          <p:nvPr/>
        </p:nvSpPr>
        <p:spPr>
          <a:xfrm>
            <a:off x="2501032" y="2989025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ál 40">
            <a:extLst>
              <a:ext uri="{FF2B5EF4-FFF2-40B4-BE49-F238E27FC236}">
                <a16:creationId xmlns:a16="http://schemas.microsoft.com/office/drawing/2014/main" id="{FE0C3B7A-8F23-BFF3-1463-031E6409BBB3}"/>
              </a:ext>
            </a:extLst>
          </p:cNvPr>
          <p:cNvSpPr/>
          <p:nvPr/>
        </p:nvSpPr>
        <p:spPr>
          <a:xfrm>
            <a:off x="2682899" y="1891102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C1D60E06-E133-D9BC-B135-D9D16EBADAE5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81F7AA1E-3053-20A9-9557-8E77F1CEFF4B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1BD1D68F-4373-7FDB-2D8D-4F133C4F19F7}"/>
              </a:ext>
            </a:extLst>
          </p:cNvPr>
          <p:cNvSpPr txBox="1"/>
          <p:nvPr/>
        </p:nvSpPr>
        <p:spPr>
          <a:xfrm>
            <a:off x="279483" y="5615665"/>
            <a:ext cx="17233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v</a:t>
            </a:r>
            <a:r>
              <a:rPr lang="cs-CZ" sz="800" dirty="0">
                <a:solidFill>
                  <a:srgbClr val="000000"/>
                </a:solidFill>
                <a:latin typeface="Calibri"/>
                <a:cs typeface="Calibri"/>
              </a:rPr>
              <a:t>šichni</a:t>
            </a:r>
            <a:r>
              <a:rPr lang="cs-CZ" sz="800" dirty="0"/>
              <a:t> respondenti (n=1 605)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1B9FFACB-71E5-8D2D-B39B-E15740A8CF37}"/>
              </a:ext>
            </a:extLst>
          </p:cNvPr>
          <p:cNvSpPr txBox="1"/>
          <p:nvPr/>
        </p:nvSpPr>
        <p:spPr>
          <a:xfrm>
            <a:off x="5904880" y="2809866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ještě nevím</a:t>
            </a:r>
            <a:endParaRPr 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278413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2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34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Z těch, kteří v nadcházejícím čtvrtletí plánují dovolenou, 28 % bude mířit opět do ZK. 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ti, kteří plánují v dalším čtvrtletí dvou nebo vícedenní dovolenou v ČR (n=309)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Q16. Plánujete během příštího čtvrtletí dvou nebo vícedenní dovolenou v rámci České republiky?</a:t>
            </a:r>
            <a:endParaRPr lang="cs-CZ" sz="1000" dirty="0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A87D8BA3-ECBE-C2F9-A476-2C7FFD6BB9B4}"/>
              </a:ext>
            </a:extLst>
          </p:cNvPr>
          <p:cNvSpPr txBox="1"/>
          <p:nvPr/>
        </p:nvSpPr>
        <p:spPr>
          <a:xfrm>
            <a:off x="4064730" y="130970"/>
            <a:ext cx="47721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DOVOLENÁ V NÁSLEDUJÍCÍM ČTVRTLETÍ / KAM?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C1D60E06-E133-D9BC-B135-D9D16EBADAE5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1BD1D68F-4373-7FDB-2D8D-4F133C4F19F7}"/>
              </a:ext>
            </a:extLst>
          </p:cNvPr>
          <p:cNvSpPr txBox="1"/>
          <p:nvPr/>
        </p:nvSpPr>
        <p:spPr>
          <a:xfrm>
            <a:off x="279483" y="5615665"/>
            <a:ext cx="17233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v</a:t>
            </a:r>
            <a:r>
              <a:rPr lang="cs-CZ" sz="800" dirty="0">
                <a:solidFill>
                  <a:srgbClr val="000000"/>
                </a:solidFill>
                <a:latin typeface="Calibri"/>
                <a:cs typeface="Calibri"/>
              </a:rPr>
              <a:t>šichni</a:t>
            </a:r>
            <a:r>
              <a:rPr lang="cs-CZ" sz="800" dirty="0"/>
              <a:t> respondenti (n=1 605)</a:t>
            </a:r>
          </a:p>
        </p:txBody>
      </p:sp>
      <p:graphicFrame>
        <p:nvGraphicFramePr>
          <p:cNvPr id="15" name="Graf 14">
            <a:extLst>
              <a:ext uri="{FF2B5EF4-FFF2-40B4-BE49-F238E27FC236}">
                <a16:creationId xmlns:a16="http://schemas.microsoft.com/office/drawing/2014/main" id="{A68349A8-396C-4DBE-8580-A4ACA061E2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51746637"/>
              </p:ext>
            </p:extLst>
          </p:nvPr>
        </p:nvGraphicFramePr>
        <p:xfrm>
          <a:off x="-722812" y="1340330"/>
          <a:ext cx="5651863" cy="3798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" name="TextovéPole 29">
            <a:extLst>
              <a:ext uri="{FF2B5EF4-FFF2-40B4-BE49-F238E27FC236}">
                <a16:creationId xmlns:a16="http://schemas.microsoft.com/office/drawing/2014/main" id="{3508884A-0CB8-2CEB-4684-2C4BD98B44D7}"/>
              </a:ext>
            </a:extLst>
          </p:cNvPr>
          <p:cNvSpPr txBox="1"/>
          <p:nvPr/>
        </p:nvSpPr>
        <p:spPr>
          <a:xfrm>
            <a:off x="6296412" y="2209274"/>
            <a:ext cx="1370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200" b="1" dirty="0">
                <a:solidFill>
                  <a:schemeClr val="bg1"/>
                </a:solidFill>
              </a:rPr>
              <a:t>2,9 % </a:t>
            </a:r>
            <a:br>
              <a:rPr lang="cs-CZ" sz="1200" b="1" dirty="0">
                <a:solidFill>
                  <a:schemeClr val="bg1"/>
                </a:solidFill>
              </a:rPr>
            </a:br>
            <a:r>
              <a:rPr lang="cs-CZ" sz="1200" b="1" dirty="0">
                <a:solidFill>
                  <a:schemeClr val="bg1"/>
                </a:solidFill>
              </a:rPr>
              <a:t>(2,3 %)*</a:t>
            </a:r>
            <a:endParaRPr lang="en-US" sz="1200" b="1" dirty="0">
              <a:solidFill>
                <a:schemeClr val="bg1"/>
              </a:solidFill>
            </a:endParaRPr>
          </a:p>
        </p:txBody>
      </p:sp>
      <p:grpSp>
        <p:nvGrpSpPr>
          <p:cNvPr id="35" name="Skupina 34">
            <a:extLst>
              <a:ext uri="{FF2B5EF4-FFF2-40B4-BE49-F238E27FC236}">
                <a16:creationId xmlns:a16="http://schemas.microsoft.com/office/drawing/2014/main" id="{07E8B74B-FB86-D7CD-44C6-0F34DBDB192B}"/>
              </a:ext>
            </a:extLst>
          </p:cNvPr>
          <p:cNvGrpSpPr/>
          <p:nvPr/>
        </p:nvGrpSpPr>
        <p:grpSpPr>
          <a:xfrm>
            <a:off x="4144393" y="2052033"/>
            <a:ext cx="4604777" cy="2703144"/>
            <a:chOff x="4144393" y="1178731"/>
            <a:chExt cx="4604777" cy="2703144"/>
          </a:xfrm>
        </p:grpSpPr>
        <p:pic>
          <p:nvPicPr>
            <p:cNvPr id="23" name="Obrázek 22">
              <a:extLst>
                <a:ext uri="{FF2B5EF4-FFF2-40B4-BE49-F238E27FC236}">
                  <a16:creationId xmlns:a16="http://schemas.microsoft.com/office/drawing/2014/main" id="{573D9B57-4AB9-A1B7-A10A-7F6B0078349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4393" y="1178731"/>
              <a:ext cx="4604777" cy="2703144"/>
            </a:xfrm>
            <a:prstGeom prst="rect">
              <a:avLst/>
            </a:prstGeom>
            <a:ln w="19050">
              <a:noFill/>
            </a:ln>
          </p:spPr>
        </p:pic>
        <p:sp>
          <p:nvSpPr>
            <p:cNvPr id="31" name="Volný tvar: obrazec 30">
              <a:extLst>
                <a:ext uri="{FF2B5EF4-FFF2-40B4-BE49-F238E27FC236}">
                  <a16:creationId xmlns:a16="http://schemas.microsoft.com/office/drawing/2014/main" id="{7E74A7FA-FFCA-3192-332D-9E167FBCF2A9}"/>
                </a:ext>
              </a:extLst>
            </p:cNvPr>
            <p:cNvSpPr/>
            <p:nvPr/>
          </p:nvSpPr>
          <p:spPr>
            <a:xfrm>
              <a:off x="7568459" y="2766814"/>
              <a:ext cx="838614" cy="706840"/>
            </a:xfrm>
            <a:custGeom>
              <a:avLst/>
              <a:gdLst>
                <a:gd name="connsiteX0" fmla="*/ 343900 w 838614"/>
                <a:gd name="connsiteY0" fmla="*/ 706840 h 706840"/>
                <a:gd name="connsiteX1" fmla="*/ 343900 w 838614"/>
                <a:gd name="connsiteY1" fmla="*/ 706840 h 706840"/>
                <a:gd name="connsiteX2" fmla="*/ 341234 w 838614"/>
                <a:gd name="connsiteY2" fmla="*/ 682847 h 706840"/>
                <a:gd name="connsiteX3" fmla="*/ 333237 w 838614"/>
                <a:gd name="connsiteY3" fmla="*/ 680181 h 706840"/>
                <a:gd name="connsiteX4" fmla="*/ 319907 w 838614"/>
                <a:gd name="connsiteY4" fmla="*/ 666851 h 706840"/>
                <a:gd name="connsiteX5" fmla="*/ 317241 w 838614"/>
                <a:gd name="connsiteY5" fmla="*/ 658854 h 706840"/>
                <a:gd name="connsiteX6" fmla="*/ 295914 w 838614"/>
                <a:gd name="connsiteY6" fmla="*/ 645524 h 706840"/>
                <a:gd name="connsiteX7" fmla="*/ 285251 w 838614"/>
                <a:gd name="connsiteY7" fmla="*/ 629529 h 706840"/>
                <a:gd name="connsiteX8" fmla="*/ 271921 w 838614"/>
                <a:gd name="connsiteY8" fmla="*/ 616199 h 706840"/>
                <a:gd name="connsiteX9" fmla="*/ 266589 w 838614"/>
                <a:gd name="connsiteY9" fmla="*/ 608202 h 706840"/>
                <a:gd name="connsiteX10" fmla="*/ 239931 w 838614"/>
                <a:gd name="connsiteY10" fmla="*/ 602870 h 706840"/>
                <a:gd name="connsiteX11" fmla="*/ 186613 w 838614"/>
                <a:gd name="connsiteY11" fmla="*/ 602870 h 706840"/>
                <a:gd name="connsiteX12" fmla="*/ 178615 w 838614"/>
                <a:gd name="connsiteY12" fmla="*/ 594872 h 706840"/>
                <a:gd name="connsiteX13" fmla="*/ 157288 w 838614"/>
                <a:gd name="connsiteY13" fmla="*/ 586875 h 706840"/>
                <a:gd name="connsiteX14" fmla="*/ 149290 w 838614"/>
                <a:gd name="connsiteY14" fmla="*/ 581543 h 706840"/>
                <a:gd name="connsiteX15" fmla="*/ 146624 w 838614"/>
                <a:gd name="connsiteY15" fmla="*/ 573545 h 706840"/>
                <a:gd name="connsiteX16" fmla="*/ 143958 w 838614"/>
                <a:gd name="connsiteY16" fmla="*/ 560216 h 706840"/>
                <a:gd name="connsiteX17" fmla="*/ 127963 w 838614"/>
                <a:gd name="connsiteY17" fmla="*/ 554884 h 706840"/>
                <a:gd name="connsiteX18" fmla="*/ 93307 w 838614"/>
                <a:gd name="connsiteY18" fmla="*/ 554884 h 706840"/>
                <a:gd name="connsiteX19" fmla="*/ 87975 w 838614"/>
                <a:gd name="connsiteY19" fmla="*/ 546886 h 706840"/>
                <a:gd name="connsiteX20" fmla="*/ 79977 w 838614"/>
                <a:gd name="connsiteY20" fmla="*/ 538889 h 706840"/>
                <a:gd name="connsiteX21" fmla="*/ 74645 w 838614"/>
                <a:gd name="connsiteY21" fmla="*/ 530891 h 706840"/>
                <a:gd name="connsiteX22" fmla="*/ 66648 w 838614"/>
                <a:gd name="connsiteY22" fmla="*/ 528225 h 706840"/>
                <a:gd name="connsiteX23" fmla="*/ 66648 w 838614"/>
                <a:gd name="connsiteY23" fmla="*/ 506898 h 706840"/>
                <a:gd name="connsiteX24" fmla="*/ 53318 w 838614"/>
                <a:gd name="connsiteY24" fmla="*/ 477573 h 706840"/>
                <a:gd name="connsiteX25" fmla="*/ 37323 w 838614"/>
                <a:gd name="connsiteY25" fmla="*/ 480239 h 706840"/>
                <a:gd name="connsiteX26" fmla="*/ 29325 w 838614"/>
                <a:gd name="connsiteY26" fmla="*/ 485571 h 706840"/>
                <a:gd name="connsiteX27" fmla="*/ 10664 w 838614"/>
                <a:gd name="connsiteY27" fmla="*/ 490903 h 706840"/>
                <a:gd name="connsiteX28" fmla="*/ 2666 w 838614"/>
                <a:gd name="connsiteY28" fmla="*/ 488237 h 706840"/>
                <a:gd name="connsiteX29" fmla="*/ 0 w 838614"/>
                <a:gd name="connsiteY29" fmla="*/ 480239 h 706840"/>
                <a:gd name="connsiteX30" fmla="*/ 2666 w 838614"/>
                <a:gd name="connsiteY30" fmla="*/ 456246 h 706840"/>
                <a:gd name="connsiteX31" fmla="*/ 13330 w 838614"/>
                <a:gd name="connsiteY31" fmla="*/ 432253 h 706840"/>
                <a:gd name="connsiteX32" fmla="*/ 21328 w 838614"/>
                <a:gd name="connsiteY32" fmla="*/ 429587 h 706840"/>
                <a:gd name="connsiteX33" fmla="*/ 39989 w 838614"/>
                <a:gd name="connsiteY33" fmla="*/ 421589 h 706840"/>
                <a:gd name="connsiteX34" fmla="*/ 45321 w 838614"/>
                <a:gd name="connsiteY34" fmla="*/ 413592 h 706840"/>
                <a:gd name="connsiteX35" fmla="*/ 42655 w 838614"/>
                <a:gd name="connsiteY35" fmla="*/ 392265 h 706840"/>
                <a:gd name="connsiteX36" fmla="*/ 34657 w 838614"/>
                <a:gd name="connsiteY36" fmla="*/ 389599 h 706840"/>
                <a:gd name="connsiteX37" fmla="*/ 18662 w 838614"/>
                <a:gd name="connsiteY37" fmla="*/ 386933 h 706840"/>
                <a:gd name="connsiteX38" fmla="*/ 13330 w 838614"/>
                <a:gd name="connsiteY38" fmla="*/ 376269 h 706840"/>
                <a:gd name="connsiteX39" fmla="*/ 7998 w 838614"/>
                <a:gd name="connsiteY39" fmla="*/ 360274 h 706840"/>
                <a:gd name="connsiteX40" fmla="*/ 7998 w 838614"/>
                <a:gd name="connsiteY40" fmla="*/ 304290 h 706840"/>
                <a:gd name="connsiteX41" fmla="*/ 18662 w 838614"/>
                <a:gd name="connsiteY41" fmla="*/ 282963 h 706840"/>
                <a:gd name="connsiteX42" fmla="*/ 26659 w 838614"/>
                <a:gd name="connsiteY42" fmla="*/ 274966 h 706840"/>
                <a:gd name="connsiteX43" fmla="*/ 42655 w 838614"/>
                <a:gd name="connsiteY43" fmla="*/ 264302 h 706840"/>
                <a:gd name="connsiteX44" fmla="*/ 50652 w 838614"/>
                <a:gd name="connsiteY44" fmla="*/ 258970 h 706840"/>
                <a:gd name="connsiteX45" fmla="*/ 122631 w 838614"/>
                <a:gd name="connsiteY45" fmla="*/ 248307 h 706840"/>
                <a:gd name="connsiteX46" fmla="*/ 125297 w 838614"/>
                <a:gd name="connsiteY46" fmla="*/ 226980 h 706840"/>
                <a:gd name="connsiteX47" fmla="*/ 130629 w 838614"/>
                <a:gd name="connsiteY47" fmla="*/ 218982 h 706840"/>
                <a:gd name="connsiteX48" fmla="*/ 133295 w 838614"/>
                <a:gd name="connsiteY48" fmla="*/ 208318 h 706840"/>
                <a:gd name="connsiteX49" fmla="*/ 135961 w 838614"/>
                <a:gd name="connsiteY49" fmla="*/ 200321 h 706840"/>
                <a:gd name="connsiteX50" fmla="*/ 138627 w 838614"/>
                <a:gd name="connsiteY50" fmla="*/ 162998 h 706840"/>
                <a:gd name="connsiteX51" fmla="*/ 146624 w 838614"/>
                <a:gd name="connsiteY51" fmla="*/ 157666 h 706840"/>
                <a:gd name="connsiteX52" fmla="*/ 159954 w 838614"/>
                <a:gd name="connsiteY52" fmla="*/ 160332 h 706840"/>
                <a:gd name="connsiteX53" fmla="*/ 162620 w 838614"/>
                <a:gd name="connsiteY53" fmla="*/ 168330 h 706840"/>
                <a:gd name="connsiteX54" fmla="*/ 183947 w 838614"/>
                <a:gd name="connsiteY54" fmla="*/ 178994 h 706840"/>
                <a:gd name="connsiteX55" fmla="*/ 215938 w 838614"/>
                <a:gd name="connsiteY55" fmla="*/ 184325 h 706840"/>
                <a:gd name="connsiteX56" fmla="*/ 231933 w 838614"/>
                <a:gd name="connsiteY56" fmla="*/ 189657 h 706840"/>
                <a:gd name="connsiteX57" fmla="*/ 237265 w 838614"/>
                <a:gd name="connsiteY57" fmla="*/ 173662 h 706840"/>
                <a:gd name="connsiteX58" fmla="*/ 239931 w 838614"/>
                <a:gd name="connsiteY58" fmla="*/ 157666 h 706840"/>
                <a:gd name="connsiteX59" fmla="*/ 253260 w 838614"/>
                <a:gd name="connsiteY59" fmla="*/ 155001 h 706840"/>
                <a:gd name="connsiteX60" fmla="*/ 311910 w 838614"/>
                <a:gd name="connsiteY60" fmla="*/ 149669 h 706840"/>
                <a:gd name="connsiteX61" fmla="*/ 317241 w 838614"/>
                <a:gd name="connsiteY61" fmla="*/ 112346 h 706840"/>
                <a:gd name="connsiteX62" fmla="*/ 322573 w 838614"/>
                <a:gd name="connsiteY62" fmla="*/ 104349 h 706840"/>
                <a:gd name="connsiteX63" fmla="*/ 349232 w 838614"/>
                <a:gd name="connsiteY63" fmla="*/ 101683 h 706840"/>
                <a:gd name="connsiteX64" fmla="*/ 357230 w 838614"/>
                <a:gd name="connsiteY64" fmla="*/ 96351 h 706840"/>
                <a:gd name="connsiteX65" fmla="*/ 370559 w 838614"/>
                <a:gd name="connsiteY65" fmla="*/ 99017 h 706840"/>
                <a:gd name="connsiteX66" fmla="*/ 397218 w 838614"/>
                <a:gd name="connsiteY66" fmla="*/ 104349 h 706840"/>
                <a:gd name="connsiteX67" fmla="*/ 405216 w 838614"/>
                <a:gd name="connsiteY67" fmla="*/ 101683 h 706840"/>
                <a:gd name="connsiteX68" fmla="*/ 410547 w 838614"/>
                <a:gd name="connsiteY68" fmla="*/ 91019 h 706840"/>
                <a:gd name="connsiteX69" fmla="*/ 423877 w 838614"/>
                <a:gd name="connsiteY69" fmla="*/ 77690 h 706840"/>
                <a:gd name="connsiteX70" fmla="*/ 434540 w 838614"/>
                <a:gd name="connsiteY70" fmla="*/ 64360 h 706840"/>
                <a:gd name="connsiteX71" fmla="*/ 439872 w 838614"/>
                <a:gd name="connsiteY71" fmla="*/ 53697 h 706840"/>
                <a:gd name="connsiteX72" fmla="*/ 442538 w 838614"/>
                <a:gd name="connsiteY72" fmla="*/ 45699 h 706840"/>
                <a:gd name="connsiteX73" fmla="*/ 450536 w 838614"/>
                <a:gd name="connsiteY73" fmla="*/ 43033 h 706840"/>
                <a:gd name="connsiteX74" fmla="*/ 474529 w 838614"/>
                <a:gd name="connsiteY74" fmla="*/ 29704 h 706840"/>
                <a:gd name="connsiteX75" fmla="*/ 479861 w 838614"/>
                <a:gd name="connsiteY75" fmla="*/ 21706 h 706840"/>
                <a:gd name="connsiteX76" fmla="*/ 506519 w 838614"/>
                <a:gd name="connsiteY76" fmla="*/ 13708 h 706840"/>
                <a:gd name="connsiteX77" fmla="*/ 509185 w 838614"/>
                <a:gd name="connsiteY77" fmla="*/ 5711 h 706840"/>
                <a:gd name="connsiteX78" fmla="*/ 538510 w 838614"/>
                <a:gd name="connsiteY78" fmla="*/ 3045 h 706840"/>
                <a:gd name="connsiteX79" fmla="*/ 554505 w 838614"/>
                <a:gd name="connsiteY79" fmla="*/ 13708 h 706840"/>
                <a:gd name="connsiteX80" fmla="*/ 557171 w 838614"/>
                <a:gd name="connsiteY80" fmla="*/ 21706 h 706840"/>
                <a:gd name="connsiteX81" fmla="*/ 567835 w 838614"/>
                <a:gd name="connsiteY81" fmla="*/ 27038 h 706840"/>
                <a:gd name="connsiteX82" fmla="*/ 639814 w 838614"/>
                <a:gd name="connsiteY82" fmla="*/ 19040 h 706840"/>
                <a:gd name="connsiteX83" fmla="*/ 658475 w 838614"/>
                <a:gd name="connsiteY83" fmla="*/ 13708 h 706840"/>
                <a:gd name="connsiteX84" fmla="*/ 674470 w 838614"/>
                <a:gd name="connsiteY84" fmla="*/ 24372 h 706840"/>
                <a:gd name="connsiteX85" fmla="*/ 679802 w 838614"/>
                <a:gd name="connsiteY85" fmla="*/ 32370 h 706840"/>
                <a:gd name="connsiteX86" fmla="*/ 687800 w 838614"/>
                <a:gd name="connsiteY86" fmla="*/ 35036 h 706840"/>
                <a:gd name="connsiteX87" fmla="*/ 751781 w 838614"/>
                <a:gd name="connsiteY87" fmla="*/ 40367 h 706840"/>
                <a:gd name="connsiteX88" fmla="*/ 773108 w 838614"/>
                <a:gd name="connsiteY88" fmla="*/ 67026 h 706840"/>
                <a:gd name="connsiteX89" fmla="*/ 783772 w 838614"/>
                <a:gd name="connsiteY89" fmla="*/ 75024 h 706840"/>
                <a:gd name="connsiteX90" fmla="*/ 799767 w 838614"/>
                <a:gd name="connsiteY90" fmla="*/ 101683 h 706840"/>
                <a:gd name="connsiteX91" fmla="*/ 802433 w 838614"/>
                <a:gd name="connsiteY91" fmla="*/ 109680 h 706840"/>
                <a:gd name="connsiteX92" fmla="*/ 810431 w 838614"/>
                <a:gd name="connsiteY92" fmla="*/ 115012 h 706840"/>
                <a:gd name="connsiteX93" fmla="*/ 815763 w 838614"/>
                <a:gd name="connsiteY93" fmla="*/ 123010 h 706840"/>
                <a:gd name="connsiteX94" fmla="*/ 834424 w 838614"/>
                <a:gd name="connsiteY94" fmla="*/ 131008 h 706840"/>
                <a:gd name="connsiteX95" fmla="*/ 834424 w 838614"/>
                <a:gd name="connsiteY95" fmla="*/ 176328 h 706840"/>
                <a:gd name="connsiteX96" fmla="*/ 823760 w 838614"/>
                <a:gd name="connsiteY96" fmla="*/ 186991 h 706840"/>
                <a:gd name="connsiteX97" fmla="*/ 821094 w 838614"/>
                <a:gd name="connsiteY97" fmla="*/ 194989 h 706840"/>
                <a:gd name="connsiteX98" fmla="*/ 805099 w 838614"/>
                <a:gd name="connsiteY98" fmla="*/ 208318 h 706840"/>
                <a:gd name="connsiteX99" fmla="*/ 794435 w 838614"/>
                <a:gd name="connsiteY99" fmla="*/ 216316 h 706840"/>
                <a:gd name="connsiteX100" fmla="*/ 783772 w 838614"/>
                <a:gd name="connsiteY100" fmla="*/ 218982 h 706840"/>
                <a:gd name="connsiteX101" fmla="*/ 775774 w 838614"/>
                <a:gd name="connsiteY101" fmla="*/ 221648 h 706840"/>
                <a:gd name="connsiteX102" fmla="*/ 754447 w 838614"/>
                <a:gd name="connsiteY102" fmla="*/ 226980 h 706840"/>
                <a:gd name="connsiteX103" fmla="*/ 741118 w 838614"/>
                <a:gd name="connsiteY103" fmla="*/ 232311 h 706840"/>
                <a:gd name="connsiteX104" fmla="*/ 730454 w 838614"/>
                <a:gd name="connsiteY104" fmla="*/ 234977 h 706840"/>
                <a:gd name="connsiteX105" fmla="*/ 722456 w 838614"/>
                <a:gd name="connsiteY105" fmla="*/ 237643 h 706840"/>
                <a:gd name="connsiteX106" fmla="*/ 703795 w 838614"/>
                <a:gd name="connsiteY106" fmla="*/ 242975 h 706840"/>
                <a:gd name="connsiteX107" fmla="*/ 690466 w 838614"/>
                <a:gd name="connsiteY107" fmla="*/ 250973 h 706840"/>
                <a:gd name="connsiteX108" fmla="*/ 679802 w 838614"/>
                <a:gd name="connsiteY108" fmla="*/ 266968 h 706840"/>
                <a:gd name="connsiteX109" fmla="*/ 674470 w 838614"/>
                <a:gd name="connsiteY109" fmla="*/ 285629 h 706840"/>
                <a:gd name="connsiteX110" fmla="*/ 666473 w 838614"/>
                <a:gd name="connsiteY110" fmla="*/ 296293 h 706840"/>
                <a:gd name="connsiteX111" fmla="*/ 661141 w 838614"/>
                <a:gd name="connsiteY111" fmla="*/ 352276 h 706840"/>
                <a:gd name="connsiteX112" fmla="*/ 655809 w 838614"/>
                <a:gd name="connsiteY112" fmla="*/ 378935 h 706840"/>
                <a:gd name="connsiteX113" fmla="*/ 647812 w 838614"/>
                <a:gd name="connsiteY113" fmla="*/ 386933 h 706840"/>
                <a:gd name="connsiteX114" fmla="*/ 645146 w 838614"/>
                <a:gd name="connsiteY114" fmla="*/ 394931 h 706840"/>
                <a:gd name="connsiteX115" fmla="*/ 650477 w 838614"/>
                <a:gd name="connsiteY115" fmla="*/ 445583 h 706840"/>
                <a:gd name="connsiteX116" fmla="*/ 647812 w 838614"/>
                <a:gd name="connsiteY116" fmla="*/ 480239 h 706840"/>
                <a:gd name="connsiteX117" fmla="*/ 645146 w 838614"/>
                <a:gd name="connsiteY117" fmla="*/ 493569 h 706840"/>
                <a:gd name="connsiteX118" fmla="*/ 637148 w 838614"/>
                <a:gd name="connsiteY118" fmla="*/ 501566 h 706840"/>
                <a:gd name="connsiteX119" fmla="*/ 631816 w 838614"/>
                <a:gd name="connsiteY119" fmla="*/ 509564 h 706840"/>
                <a:gd name="connsiteX120" fmla="*/ 623819 w 838614"/>
                <a:gd name="connsiteY120" fmla="*/ 512230 h 706840"/>
                <a:gd name="connsiteX121" fmla="*/ 613155 w 838614"/>
                <a:gd name="connsiteY121" fmla="*/ 517562 h 706840"/>
                <a:gd name="connsiteX122" fmla="*/ 597160 w 838614"/>
                <a:gd name="connsiteY122" fmla="*/ 520227 h 706840"/>
                <a:gd name="connsiteX123" fmla="*/ 586496 w 838614"/>
                <a:gd name="connsiteY123" fmla="*/ 522893 h 706840"/>
                <a:gd name="connsiteX124" fmla="*/ 535844 w 838614"/>
                <a:gd name="connsiteY124" fmla="*/ 525559 h 706840"/>
                <a:gd name="connsiteX125" fmla="*/ 525181 w 838614"/>
                <a:gd name="connsiteY125" fmla="*/ 554884 h 706840"/>
                <a:gd name="connsiteX126" fmla="*/ 514517 w 838614"/>
                <a:gd name="connsiteY126" fmla="*/ 581543 h 706840"/>
                <a:gd name="connsiteX127" fmla="*/ 511851 w 838614"/>
                <a:gd name="connsiteY127" fmla="*/ 592206 h 706840"/>
                <a:gd name="connsiteX128" fmla="*/ 506519 w 838614"/>
                <a:gd name="connsiteY128" fmla="*/ 605536 h 706840"/>
                <a:gd name="connsiteX129" fmla="*/ 503854 w 838614"/>
                <a:gd name="connsiteY129" fmla="*/ 618865 h 706840"/>
                <a:gd name="connsiteX130" fmla="*/ 495856 w 838614"/>
                <a:gd name="connsiteY130" fmla="*/ 624197 h 706840"/>
                <a:gd name="connsiteX131" fmla="*/ 455868 w 838614"/>
                <a:gd name="connsiteY131" fmla="*/ 626863 h 706840"/>
                <a:gd name="connsiteX132" fmla="*/ 445204 w 838614"/>
                <a:gd name="connsiteY132" fmla="*/ 632195 h 706840"/>
                <a:gd name="connsiteX133" fmla="*/ 437206 w 838614"/>
                <a:gd name="connsiteY133" fmla="*/ 634861 h 706840"/>
                <a:gd name="connsiteX134" fmla="*/ 429209 w 838614"/>
                <a:gd name="connsiteY134" fmla="*/ 640192 h 706840"/>
                <a:gd name="connsiteX135" fmla="*/ 423877 w 838614"/>
                <a:gd name="connsiteY135" fmla="*/ 648190 h 706840"/>
                <a:gd name="connsiteX136" fmla="*/ 399884 w 838614"/>
                <a:gd name="connsiteY136" fmla="*/ 669517 h 706840"/>
                <a:gd name="connsiteX137" fmla="*/ 394552 w 838614"/>
                <a:gd name="connsiteY137" fmla="*/ 677515 h 706840"/>
                <a:gd name="connsiteX138" fmla="*/ 378557 w 838614"/>
                <a:gd name="connsiteY138" fmla="*/ 688178 h 706840"/>
                <a:gd name="connsiteX139" fmla="*/ 343900 w 838614"/>
                <a:gd name="connsiteY139" fmla="*/ 706840 h 706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</a:cxnLst>
              <a:rect l="l" t="t" r="r" b="b"/>
              <a:pathLst>
                <a:path w="838614" h="706840">
                  <a:moveTo>
                    <a:pt x="343900" y="706840"/>
                  </a:moveTo>
                  <a:lnTo>
                    <a:pt x="343900" y="706840"/>
                  </a:lnTo>
                  <a:cubicBezTo>
                    <a:pt x="343011" y="698842"/>
                    <a:pt x="344222" y="690318"/>
                    <a:pt x="341234" y="682847"/>
                  </a:cubicBezTo>
                  <a:cubicBezTo>
                    <a:pt x="340190" y="680238"/>
                    <a:pt x="335224" y="682168"/>
                    <a:pt x="333237" y="680181"/>
                  </a:cubicBezTo>
                  <a:cubicBezTo>
                    <a:pt x="316767" y="663710"/>
                    <a:pt x="338662" y="673103"/>
                    <a:pt x="319907" y="666851"/>
                  </a:cubicBezTo>
                  <a:cubicBezTo>
                    <a:pt x="319018" y="664185"/>
                    <a:pt x="319040" y="661013"/>
                    <a:pt x="317241" y="658854"/>
                  </a:cubicBezTo>
                  <a:cubicBezTo>
                    <a:pt x="312296" y="652920"/>
                    <a:pt x="302594" y="648864"/>
                    <a:pt x="295914" y="645524"/>
                  </a:cubicBezTo>
                  <a:cubicBezTo>
                    <a:pt x="291229" y="631470"/>
                    <a:pt x="296344" y="642842"/>
                    <a:pt x="285251" y="629529"/>
                  </a:cubicBezTo>
                  <a:cubicBezTo>
                    <a:pt x="274145" y="616200"/>
                    <a:pt x="286582" y="625973"/>
                    <a:pt x="271921" y="616199"/>
                  </a:cubicBezTo>
                  <a:cubicBezTo>
                    <a:pt x="270144" y="613533"/>
                    <a:pt x="269255" y="609979"/>
                    <a:pt x="266589" y="608202"/>
                  </a:cubicBezTo>
                  <a:cubicBezTo>
                    <a:pt x="263937" y="606434"/>
                    <a:pt x="239984" y="602879"/>
                    <a:pt x="239931" y="602870"/>
                  </a:cubicBezTo>
                  <a:cubicBezTo>
                    <a:pt x="228965" y="603714"/>
                    <a:pt x="200498" y="608424"/>
                    <a:pt x="186613" y="602870"/>
                  </a:cubicBezTo>
                  <a:cubicBezTo>
                    <a:pt x="183112" y="601470"/>
                    <a:pt x="181683" y="597063"/>
                    <a:pt x="178615" y="594872"/>
                  </a:cubicBezTo>
                  <a:cubicBezTo>
                    <a:pt x="171111" y="589512"/>
                    <a:pt x="165872" y="589021"/>
                    <a:pt x="157288" y="586875"/>
                  </a:cubicBezTo>
                  <a:cubicBezTo>
                    <a:pt x="154622" y="585098"/>
                    <a:pt x="151292" y="584045"/>
                    <a:pt x="149290" y="581543"/>
                  </a:cubicBezTo>
                  <a:cubicBezTo>
                    <a:pt x="147534" y="579349"/>
                    <a:pt x="147306" y="576271"/>
                    <a:pt x="146624" y="573545"/>
                  </a:cubicBezTo>
                  <a:cubicBezTo>
                    <a:pt x="145525" y="569149"/>
                    <a:pt x="147162" y="563420"/>
                    <a:pt x="143958" y="560216"/>
                  </a:cubicBezTo>
                  <a:cubicBezTo>
                    <a:pt x="139984" y="556242"/>
                    <a:pt x="127963" y="554884"/>
                    <a:pt x="127963" y="554884"/>
                  </a:cubicBezTo>
                  <a:cubicBezTo>
                    <a:pt x="122060" y="555540"/>
                    <a:pt x="101882" y="560601"/>
                    <a:pt x="93307" y="554884"/>
                  </a:cubicBezTo>
                  <a:cubicBezTo>
                    <a:pt x="90641" y="553107"/>
                    <a:pt x="90026" y="549347"/>
                    <a:pt x="87975" y="546886"/>
                  </a:cubicBezTo>
                  <a:cubicBezTo>
                    <a:pt x="85561" y="543990"/>
                    <a:pt x="82391" y="541785"/>
                    <a:pt x="79977" y="538889"/>
                  </a:cubicBezTo>
                  <a:cubicBezTo>
                    <a:pt x="77926" y="536428"/>
                    <a:pt x="77147" y="532893"/>
                    <a:pt x="74645" y="530891"/>
                  </a:cubicBezTo>
                  <a:cubicBezTo>
                    <a:pt x="72451" y="529136"/>
                    <a:pt x="69314" y="529114"/>
                    <a:pt x="66648" y="528225"/>
                  </a:cubicBezTo>
                  <a:cubicBezTo>
                    <a:pt x="52430" y="499791"/>
                    <a:pt x="66648" y="535333"/>
                    <a:pt x="66648" y="506898"/>
                  </a:cubicBezTo>
                  <a:cubicBezTo>
                    <a:pt x="66648" y="488160"/>
                    <a:pt x="63284" y="487539"/>
                    <a:pt x="53318" y="477573"/>
                  </a:cubicBezTo>
                  <a:cubicBezTo>
                    <a:pt x="47986" y="478462"/>
                    <a:pt x="42451" y="478530"/>
                    <a:pt x="37323" y="480239"/>
                  </a:cubicBezTo>
                  <a:cubicBezTo>
                    <a:pt x="34283" y="481252"/>
                    <a:pt x="32300" y="484381"/>
                    <a:pt x="29325" y="485571"/>
                  </a:cubicBezTo>
                  <a:cubicBezTo>
                    <a:pt x="23318" y="487974"/>
                    <a:pt x="16884" y="489126"/>
                    <a:pt x="10664" y="490903"/>
                  </a:cubicBezTo>
                  <a:cubicBezTo>
                    <a:pt x="7998" y="490014"/>
                    <a:pt x="4653" y="490224"/>
                    <a:pt x="2666" y="488237"/>
                  </a:cubicBezTo>
                  <a:cubicBezTo>
                    <a:pt x="679" y="486250"/>
                    <a:pt x="0" y="483049"/>
                    <a:pt x="0" y="480239"/>
                  </a:cubicBezTo>
                  <a:cubicBezTo>
                    <a:pt x="0" y="472192"/>
                    <a:pt x="1528" y="464212"/>
                    <a:pt x="2666" y="456246"/>
                  </a:cubicBezTo>
                  <a:cubicBezTo>
                    <a:pt x="4170" y="445719"/>
                    <a:pt x="4608" y="439522"/>
                    <a:pt x="13330" y="432253"/>
                  </a:cubicBezTo>
                  <a:cubicBezTo>
                    <a:pt x="15489" y="430454"/>
                    <a:pt x="18719" y="430631"/>
                    <a:pt x="21328" y="429587"/>
                  </a:cubicBezTo>
                  <a:cubicBezTo>
                    <a:pt x="27612" y="427074"/>
                    <a:pt x="33769" y="424255"/>
                    <a:pt x="39989" y="421589"/>
                  </a:cubicBezTo>
                  <a:cubicBezTo>
                    <a:pt x="41766" y="418923"/>
                    <a:pt x="45031" y="416783"/>
                    <a:pt x="45321" y="413592"/>
                  </a:cubicBezTo>
                  <a:cubicBezTo>
                    <a:pt x="45970" y="406457"/>
                    <a:pt x="45565" y="398812"/>
                    <a:pt x="42655" y="392265"/>
                  </a:cubicBezTo>
                  <a:cubicBezTo>
                    <a:pt x="41514" y="389697"/>
                    <a:pt x="37400" y="390209"/>
                    <a:pt x="34657" y="389599"/>
                  </a:cubicBezTo>
                  <a:cubicBezTo>
                    <a:pt x="29381" y="388426"/>
                    <a:pt x="23994" y="387822"/>
                    <a:pt x="18662" y="386933"/>
                  </a:cubicBezTo>
                  <a:cubicBezTo>
                    <a:pt x="16885" y="383378"/>
                    <a:pt x="13892" y="380203"/>
                    <a:pt x="13330" y="376269"/>
                  </a:cubicBezTo>
                  <a:cubicBezTo>
                    <a:pt x="10758" y="358265"/>
                    <a:pt x="26611" y="378887"/>
                    <a:pt x="7998" y="360274"/>
                  </a:cubicBezTo>
                  <a:cubicBezTo>
                    <a:pt x="4437" y="331788"/>
                    <a:pt x="3906" y="339075"/>
                    <a:pt x="7998" y="304290"/>
                  </a:cubicBezTo>
                  <a:cubicBezTo>
                    <a:pt x="9253" y="293621"/>
                    <a:pt x="11484" y="291338"/>
                    <a:pt x="18662" y="282963"/>
                  </a:cubicBezTo>
                  <a:cubicBezTo>
                    <a:pt x="21115" y="280101"/>
                    <a:pt x="23683" y="277280"/>
                    <a:pt x="26659" y="274966"/>
                  </a:cubicBezTo>
                  <a:cubicBezTo>
                    <a:pt x="31717" y="271032"/>
                    <a:pt x="37323" y="267857"/>
                    <a:pt x="42655" y="264302"/>
                  </a:cubicBezTo>
                  <a:cubicBezTo>
                    <a:pt x="45321" y="262525"/>
                    <a:pt x="47544" y="259747"/>
                    <a:pt x="50652" y="258970"/>
                  </a:cubicBezTo>
                  <a:cubicBezTo>
                    <a:pt x="81312" y="251305"/>
                    <a:pt x="57683" y="256778"/>
                    <a:pt x="122631" y="248307"/>
                  </a:cubicBezTo>
                  <a:cubicBezTo>
                    <a:pt x="123520" y="241198"/>
                    <a:pt x="123412" y="233892"/>
                    <a:pt x="125297" y="226980"/>
                  </a:cubicBezTo>
                  <a:cubicBezTo>
                    <a:pt x="126140" y="223889"/>
                    <a:pt x="129367" y="221927"/>
                    <a:pt x="130629" y="218982"/>
                  </a:cubicBezTo>
                  <a:cubicBezTo>
                    <a:pt x="132072" y="215614"/>
                    <a:pt x="132288" y="211841"/>
                    <a:pt x="133295" y="208318"/>
                  </a:cubicBezTo>
                  <a:cubicBezTo>
                    <a:pt x="134067" y="205616"/>
                    <a:pt x="135072" y="202987"/>
                    <a:pt x="135961" y="200321"/>
                  </a:cubicBezTo>
                  <a:cubicBezTo>
                    <a:pt x="134010" y="184714"/>
                    <a:pt x="129922" y="176928"/>
                    <a:pt x="138627" y="162998"/>
                  </a:cubicBezTo>
                  <a:cubicBezTo>
                    <a:pt x="140325" y="160281"/>
                    <a:pt x="143958" y="159443"/>
                    <a:pt x="146624" y="157666"/>
                  </a:cubicBezTo>
                  <a:cubicBezTo>
                    <a:pt x="151067" y="158555"/>
                    <a:pt x="156184" y="157818"/>
                    <a:pt x="159954" y="160332"/>
                  </a:cubicBezTo>
                  <a:cubicBezTo>
                    <a:pt x="162292" y="161891"/>
                    <a:pt x="161061" y="165992"/>
                    <a:pt x="162620" y="168330"/>
                  </a:cubicBezTo>
                  <a:cubicBezTo>
                    <a:pt x="169267" y="178301"/>
                    <a:pt x="172394" y="177069"/>
                    <a:pt x="183947" y="178994"/>
                  </a:cubicBezTo>
                  <a:cubicBezTo>
                    <a:pt x="193763" y="180630"/>
                    <a:pt x="206060" y="181631"/>
                    <a:pt x="215938" y="184325"/>
                  </a:cubicBezTo>
                  <a:cubicBezTo>
                    <a:pt x="221360" y="185804"/>
                    <a:pt x="231933" y="189657"/>
                    <a:pt x="231933" y="189657"/>
                  </a:cubicBezTo>
                  <a:cubicBezTo>
                    <a:pt x="233710" y="184325"/>
                    <a:pt x="236341" y="179206"/>
                    <a:pt x="237265" y="173662"/>
                  </a:cubicBezTo>
                  <a:cubicBezTo>
                    <a:pt x="238154" y="168330"/>
                    <a:pt x="236413" y="161770"/>
                    <a:pt x="239931" y="157666"/>
                  </a:cubicBezTo>
                  <a:cubicBezTo>
                    <a:pt x="242880" y="154226"/>
                    <a:pt x="248775" y="155642"/>
                    <a:pt x="253260" y="155001"/>
                  </a:cubicBezTo>
                  <a:cubicBezTo>
                    <a:pt x="271679" y="152370"/>
                    <a:pt x="293836" y="151059"/>
                    <a:pt x="311910" y="149669"/>
                  </a:cubicBezTo>
                  <a:cubicBezTo>
                    <a:pt x="312380" y="144966"/>
                    <a:pt x="313459" y="121170"/>
                    <a:pt x="317241" y="112346"/>
                  </a:cubicBezTo>
                  <a:cubicBezTo>
                    <a:pt x="318503" y="109401"/>
                    <a:pt x="319534" y="105362"/>
                    <a:pt x="322573" y="104349"/>
                  </a:cubicBezTo>
                  <a:cubicBezTo>
                    <a:pt x="331045" y="101525"/>
                    <a:pt x="340346" y="102572"/>
                    <a:pt x="349232" y="101683"/>
                  </a:cubicBezTo>
                  <a:cubicBezTo>
                    <a:pt x="351898" y="99906"/>
                    <a:pt x="354051" y="96748"/>
                    <a:pt x="357230" y="96351"/>
                  </a:cubicBezTo>
                  <a:cubicBezTo>
                    <a:pt x="361726" y="95789"/>
                    <a:pt x="366136" y="98034"/>
                    <a:pt x="370559" y="99017"/>
                  </a:cubicBezTo>
                  <a:cubicBezTo>
                    <a:pt x="394418" y="104319"/>
                    <a:pt x="365879" y="99125"/>
                    <a:pt x="397218" y="104349"/>
                  </a:cubicBezTo>
                  <a:cubicBezTo>
                    <a:pt x="399884" y="103460"/>
                    <a:pt x="403229" y="103670"/>
                    <a:pt x="405216" y="101683"/>
                  </a:cubicBezTo>
                  <a:cubicBezTo>
                    <a:pt x="408026" y="98873"/>
                    <a:pt x="408575" y="94470"/>
                    <a:pt x="410547" y="91019"/>
                  </a:cubicBezTo>
                  <a:cubicBezTo>
                    <a:pt x="416014" y="81451"/>
                    <a:pt x="414856" y="83704"/>
                    <a:pt x="423877" y="77690"/>
                  </a:cubicBezTo>
                  <a:cubicBezTo>
                    <a:pt x="430242" y="58595"/>
                    <a:pt x="421143" y="80437"/>
                    <a:pt x="434540" y="64360"/>
                  </a:cubicBezTo>
                  <a:cubicBezTo>
                    <a:pt x="437084" y="61307"/>
                    <a:pt x="438307" y="57350"/>
                    <a:pt x="439872" y="53697"/>
                  </a:cubicBezTo>
                  <a:cubicBezTo>
                    <a:pt x="440979" y="51114"/>
                    <a:pt x="440551" y="47686"/>
                    <a:pt x="442538" y="45699"/>
                  </a:cubicBezTo>
                  <a:cubicBezTo>
                    <a:pt x="444525" y="43712"/>
                    <a:pt x="447870" y="43922"/>
                    <a:pt x="450536" y="43033"/>
                  </a:cubicBezTo>
                  <a:cubicBezTo>
                    <a:pt x="468869" y="30811"/>
                    <a:pt x="460452" y="34396"/>
                    <a:pt x="474529" y="29704"/>
                  </a:cubicBezTo>
                  <a:cubicBezTo>
                    <a:pt x="476306" y="27038"/>
                    <a:pt x="477400" y="23757"/>
                    <a:pt x="479861" y="21706"/>
                  </a:cubicBezTo>
                  <a:cubicBezTo>
                    <a:pt x="487610" y="15248"/>
                    <a:pt x="497143" y="15271"/>
                    <a:pt x="506519" y="13708"/>
                  </a:cubicBezTo>
                  <a:cubicBezTo>
                    <a:pt x="507408" y="11042"/>
                    <a:pt x="507430" y="7905"/>
                    <a:pt x="509185" y="5711"/>
                  </a:cubicBezTo>
                  <a:cubicBezTo>
                    <a:pt x="517223" y="-4335"/>
                    <a:pt x="527244" y="1637"/>
                    <a:pt x="538510" y="3045"/>
                  </a:cubicBezTo>
                  <a:cubicBezTo>
                    <a:pt x="555338" y="28287"/>
                    <a:pt x="529912" y="-5966"/>
                    <a:pt x="554505" y="13708"/>
                  </a:cubicBezTo>
                  <a:cubicBezTo>
                    <a:pt x="556699" y="15464"/>
                    <a:pt x="555184" y="19719"/>
                    <a:pt x="557171" y="21706"/>
                  </a:cubicBezTo>
                  <a:cubicBezTo>
                    <a:pt x="559981" y="24516"/>
                    <a:pt x="564280" y="25261"/>
                    <a:pt x="567835" y="27038"/>
                  </a:cubicBezTo>
                  <a:cubicBezTo>
                    <a:pt x="627405" y="21081"/>
                    <a:pt x="603471" y="24232"/>
                    <a:pt x="639814" y="19040"/>
                  </a:cubicBezTo>
                  <a:cubicBezTo>
                    <a:pt x="642369" y="18188"/>
                    <a:pt x="656714" y="13180"/>
                    <a:pt x="658475" y="13708"/>
                  </a:cubicBezTo>
                  <a:cubicBezTo>
                    <a:pt x="664613" y="15549"/>
                    <a:pt x="674470" y="24372"/>
                    <a:pt x="674470" y="24372"/>
                  </a:cubicBezTo>
                  <a:cubicBezTo>
                    <a:pt x="676247" y="27038"/>
                    <a:pt x="677300" y="30368"/>
                    <a:pt x="679802" y="32370"/>
                  </a:cubicBezTo>
                  <a:cubicBezTo>
                    <a:pt x="681996" y="34126"/>
                    <a:pt x="685007" y="34726"/>
                    <a:pt x="687800" y="35036"/>
                  </a:cubicBezTo>
                  <a:cubicBezTo>
                    <a:pt x="709070" y="37399"/>
                    <a:pt x="730454" y="38590"/>
                    <a:pt x="751781" y="40367"/>
                  </a:cubicBezTo>
                  <a:cubicBezTo>
                    <a:pt x="758503" y="53810"/>
                    <a:pt x="758064" y="55743"/>
                    <a:pt x="773108" y="67026"/>
                  </a:cubicBezTo>
                  <a:cubicBezTo>
                    <a:pt x="776663" y="69692"/>
                    <a:pt x="780820" y="71703"/>
                    <a:pt x="783772" y="75024"/>
                  </a:cubicBezTo>
                  <a:cubicBezTo>
                    <a:pt x="789000" y="80906"/>
                    <a:pt x="796307" y="93611"/>
                    <a:pt x="799767" y="101683"/>
                  </a:cubicBezTo>
                  <a:cubicBezTo>
                    <a:pt x="800874" y="104266"/>
                    <a:pt x="800678" y="107486"/>
                    <a:pt x="802433" y="109680"/>
                  </a:cubicBezTo>
                  <a:cubicBezTo>
                    <a:pt x="804435" y="112182"/>
                    <a:pt x="807765" y="113235"/>
                    <a:pt x="810431" y="115012"/>
                  </a:cubicBezTo>
                  <a:cubicBezTo>
                    <a:pt x="812208" y="117678"/>
                    <a:pt x="813302" y="120959"/>
                    <a:pt x="815763" y="123010"/>
                  </a:cubicBezTo>
                  <a:cubicBezTo>
                    <a:pt x="820156" y="126671"/>
                    <a:pt x="828867" y="129156"/>
                    <a:pt x="834424" y="131008"/>
                  </a:cubicBezTo>
                  <a:cubicBezTo>
                    <a:pt x="838691" y="148076"/>
                    <a:pt x="841194" y="153310"/>
                    <a:pt x="834424" y="176328"/>
                  </a:cubicBezTo>
                  <a:cubicBezTo>
                    <a:pt x="833006" y="181151"/>
                    <a:pt x="827315" y="183437"/>
                    <a:pt x="823760" y="186991"/>
                  </a:cubicBezTo>
                  <a:cubicBezTo>
                    <a:pt x="822871" y="189657"/>
                    <a:pt x="822653" y="192651"/>
                    <a:pt x="821094" y="194989"/>
                  </a:cubicBezTo>
                  <a:cubicBezTo>
                    <a:pt x="816566" y="201782"/>
                    <a:pt x="811361" y="203845"/>
                    <a:pt x="805099" y="208318"/>
                  </a:cubicBezTo>
                  <a:cubicBezTo>
                    <a:pt x="801483" y="210901"/>
                    <a:pt x="798409" y="214329"/>
                    <a:pt x="794435" y="216316"/>
                  </a:cubicBezTo>
                  <a:cubicBezTo>
                    <a:pt x="791158" y="217955"/>
                    <a:pt x="787295" y="217975"/>
                    <a:pt x="783772" y="218982"/>
                  </a:cubicBezTo>
                  <a:cubicBezTo>
                    <a:pt x="781070" y="219754"/>
                    <a:pt x="778485" y="220909"/>
                    <a:pt x="775774" y="221648"/>
                  </a:cubicBezTo>
                  <a:cubicBezTo>
                    <a:pt x="768704" y="223576"/>
                    <a:pt x="761251" y="224259"/>
                    <a:pt x="754447" y="226980"/>
                  </a:cubicBezTo>
                  <a:cubicBezTo>
                    <a:pt x="750004" y="228757"/>
                    <a:pt x="745658" y="230798"/>
                    <a:pt x="741118" y="232311"/>
                  </a:cubicBezTo>
                  <a:cubicBezTo>
                    <a:pt x="737642" y="233470"/>
                    <a:pt x="733977" y="233970"/>
                    <a:pt x="730454" y="234977"/>
                  </a:cubicBezTo>
                  <a:cubicBezTo>
                    <a:pt x="727752" y="235749"/>
                    <a:pt x="725158" y="236871"/>
                    <a:pt x="722456" y="237643"/>
                  </a:cubicBezTo>
                  <a:cubicBezTo>
                    <a:pt x="718471" y="238782"/>
                    <a:pt x="708055" y="240845"/>
                    <a:pt x="703795" y="242975"/>
                  </a:cubicBezTo>
                  <a:cubicBezTo>
                    <a:pt x="699161" y="245292"/>
                    <a:pt x="694909" y="248307"/>
                    <a:pt x="690466" y="250973"/>
                  </a:cubicBezTo>
                  <a:cubicBezTo>
                    <a:pt x="686911" y="256305"/>
                    <a:pt x="681356" y="260751"/>
                    <a:pt x="679802" y="266968"/>
                  </a:cubicBezTo>
                  <a:cubicBezTo>
                    <a:pt x="679225" y="269277"/>
                    <a:pt x="676170" y="282654"/>
                    <a:pt x="674470" y="285629"/>
                  </a:cubicBezTo>
                  <a:cubicBezTo>
                    <a:pt x="672266" y="289487"/>
                    <a:pt x="669139" y="292738"/>
                    <a:pt x="666473" y="296293"/>
                  </a:cubicBezTo>
                  <a:cubicBezTo>
                    <a:pt x="659701" y="323380"/>
                    <a:pt x="665823" y="296097"/>
                    <a:pt x="661141" y="352276"/>
                  </a:cubicBezTo>
                  <a:cubicBezTo>
                    <a:pt x="661023" y="353697"/>
                    <a:pt x="659145" y="373930"/>
                    <a:pt x="655809" y="378935"/>
                  </a:cubicBezTo>
                  <a:cubicBezTo>
                    <a:pt x="653718" y="382072"/>
                    <a:pt x="650478" y="384267"/>
                    <a:pt x="647812" y="386933"/>
                  </a:cubicBezTo>
                  <a:cubicBezTo>
                    <a:pt x="646923" y="389599"/>
                    <a:pt x="645146" y="392121"/>
                    <a:pt x="645146" y="394931"/>
                  </a:cubicBezTo>
                  <a:cubicBezTo>
                    <a:pt x="645146" y="421823"/>
                    <a:pt x="646453" y="425454"/>
                    <a:pt x="650477" y="445583"/>
                  </a:cubicBezTo>
                  <a:cubicBezTo>
                    <a:pt x="649589" y="457135"/>
                    <a:pt x="649091" y="468724"/>
                    <a:pt x="647812" y="480239"/>
                  </a:cubicBezTo>
                  <a:cubicBezTo>
                    <a:pt x="647312" y="484743"/>
                    <a:pt x="647173" y="489516"/>
                    <a:pt x="645146" y="493569"/>
                  </a:cubicBezTo>
                  <a:cubicBezTo>
                    <a:pt x="643460" y="496941"/>
                    <a:pt x="639562" y="498670"/>
                    <a:pt x="637148" y="501566"/>
                  </a:cubicBezTo>
                  <a:cubicBezTo>
                    <a:pt x="635097" y="504027"/>
                    <a:pt x="634318" y="507562"/>
                    <a:pt x="631816" y="509564"/>
                  </a:cubicBezTo>
                  <a:cubicBezTo>
                    <a:pt x="629622" y="511319"/>
                    <a:pt x="626402" y="511123"/>
                    <a:pt x="623819" y="512230"/>
                  </a:cubicBezTo>
                  <a:cubicBezTo>
                    <a:pt x="620166" y="513796"/>
                    <a:pt x="616962" y="516420"/>
                    <a:pt x="613155" y="517562"/>
                  </a:cubicBezTo>
                  <a:cubicBezTo>
                    <a:pt x="607978" y="519115"/>
                    <a:pt x="602460" y="519167"/>
                    <a:pt x="597160" y="520227"/>
                  </a:cubicBezTo>
                  <a:cubicBezTo>
                    <a:pt x="593567" y="520945"/>
                    <a:pt x="590146" y="522576"/>
                    <a:pt x="586496" y="522893"/>
                  </a:cubicBezTo>
                  <a:cubicBezTo>
                    <a:pt x="569652" y="524358"/>
                    <a:pt x="552728" y="524670"/>
                    <a:pt x="535844" y="525559"/>
                  </a:cubicBezTo>
                  <a:cubicBezTo>
                    <a:pt x="520042" y="536095"/>
                    <a:pt x="530988" y="525848"/>
                    <a:pt x="525181" y="554884"/>
                  </a:cubicBezTo>
                  <a:cubicBezTo>
                    <a:pt x="521070" y="575436"/>
                    <a:pt x="520610" y="565296"/>
                    <a:pt x="514517" y="581543"/>
                  </a:cubicBezTo>
                  <a:cubicBezTo>
                    <a:pt x="513231" y="584973"/>
                    <a:pt x="513010" y="588730"/>
                    <a:pt x="511851" y="592206"/>
                  </a:cubicBezTo>
                  <a:cubicBezTo>
                    <a:pt x="510338" y="596746"/>
                    <a:pt x="508296" y="601093"/>
                    <a:pt x="506519" y="605536"/>
                  </a:cubicBezTo>
                  <a:cubicBezTo>
                    <a:pt x="505631" y="609979"/>
                    <a:pt x="506102" y="614931"/>
                    <a:pt x="503854" y="618865"/>
                  </a:cubicBezTo>
                  <a:cubicBezTo>
                    <a:pt x="502264" y="621647"/>
                    <a:pt x="499017" y="623670"/>
                    <a:pt x="495856" y="624197"/>
                  </a:cubicBezTo>
                  <a:cubicBezTo>
                    <a:pt x="482679" y="626393"/>
                    <a:pt x="469197" y="625974"/>
                    <a:pt x="455868" y="626863"/>
                  </a:cubicBezTo>
                  <a:cubicBezTo>
                    <a:pt x="452313" y="628640"/>
                    <a:pt x="448857" y="630629"/>
                    <a:pt x="445204" y="632195"/>
                  </a:cubicBezTo>
                  <a:cubicBezTo>
                    <a:pt x="442621" y="633302"/>
                    <a:pt x="439720" y="633604"/>
                    <a:pt x="437206" y="634861"/>
                  </a:cubicBezTo>
                  <a:cubicBezTo>
                    <a:pt x="434341" y="636294"/>
                    <a:pt x="431875" y="638415"/>
                    <a:pt x="429209" y="640192"/>
                  </a:cubicBezTo>
                  <a:cubicBezTo>
                    <a:pt x="427432" y="642858"/>
                    <a:pt x="426143" y="645924"/>
                    <a:pt x="423877" y="648190"/>
                  </a:cubicBezTo>
                  <a:cubicBezTo>
                    <a:pt x="407851" y="664216"/>
                    <a:pt x="422274" y="635932"/>
                    <a:pt x="399884" y="669517"/>
                  </a:cubicBezTo>
                  <a:cubicBezTo>
                    <a:pt x="398107" y="672183"/>
                    <a:pt x="396963" y="675405"/>
                    <a:pt x="394552" y="677515"/>
                  </a:cubicBezTo>
                  <a:cubicBezTo>
                    <a:pt x="389730" y="681735"/>
                    <a:pt x="384288" y="685312"/>
                    <a:pt x="378557" y="688178"/>
                  </a:cubicBezTo>
                  <a:lnTo>
                    <a:pt x="343900" y="7068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TextovéPole 32">
              <a:extLst>
                <a:ext uri="{FF2B5EF4-FFF2-40B4-BE49-F238E27FC236}">
                  <a16:creationId xmlns:a16="http://schemas.microsoft.com/office/drawing/2014/main" id="{8E7D7FD7-F3BB-D7B1-F958-4DE803923378}"/>
                </a:ext>
              </a:extLst>
            </p:cNvPr>
            <p:cNvSpPr txBox="1"/>
            <p:nvPr/>
          </p:nvSpPr>
          <p:spPr>
            <a:xfrm>
              <a:off x="7482755" y="2964249"/>
              <a:ext cx="9108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400" b="1" dirty="0">
                  <a:solidFill>
                    <a:schemeClr val="bg1"/>
                  </a:solidFill>
                </a:rPr>
                <a:t>28 %</a:t>
              </a:r>
            </a:p>
          </p:txBody>
        </p:sp>
      </p:grp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EE5FCDA5-C40A-D744-713B-FCD0CFD120DF}"/>
              </a:ext>
            </a:extLst>
          </p:cNvPr>
          <p:cNvSpPr txBox="1"/>
          <p:nvPr/>
        </p:nvSpPr>
        <p:spPr>
          <a:xfrm>
            <a:off x="1029469" y="2670939"/>
            <a:ext cx="21472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/>
              <a:t>2+denní dovolená </a:t>
            </a:r>
          </a:p>
          <a:p>
            <a:pPr algn="ctr"/>
            <a:r>
              <a:rPr lang="cs-CZ" sz="2000" b="1" dirty="0"/>
              <a:t>v ČR v dalších čtvrtletí?</a:t>
            </a:r>
          </a:p>
        </p:txBody>
      </p:sp>
      <p:sp>
        <p:nvSpPr>
          <p:cNvPr id="27" name="Šipka: doprava 26">
            <a:extLst>
              <a:ext uri="{FF2B5EF4-FFF2-40B4-BE49-F238E27FC236}">
                <a16:creationId xmlns:a16="http://schemas.microsoft.com/office/drawing/2014/main" id="{E3C71A15-0CE1-A922-0AEA-356F2C03FED7}"/>
              </a:ext>
            </a:extLst>
          </p:cNvPr>
          <p:cNvSpPr/>
          <p:nvPr/>
        </p:nvSpPr>
        <p:spPr>
          <a:xfrm>
            <a:off x="3692926" y="1839003"/>
            <a:ext cx="1202796" cy="553998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/>
              <a:t>ano</a:t>
            </a:r>
            <a:endParaRPr lang="en-US" sz="1200" b="1" dirty="0"/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B019551F-081E-D53E-5524-D3389E3294C3}"/>
              </a:ext>
            </a:extLst>
          </p:cNvPr>
          <p:cNvSpPr txBox="1"/>
          <p:nvPr/>
        </p:nvSpPr>
        <p:spPr>
          <a:xfrm>
            <a:off x="4815230" y="5615665"/>
            <a:ext cx="40492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ti, kteří plánují v dalším čtvrtletí dvou nebo vícedenní dovolenou v ČR (n=309)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DE039D72-2B09-468B-4F89-8DFFD837DE0C}"/>
              </a:ext>
            </a:extLst>
          </p:cNvPr>
          <p:cNvSpPr txBox="1"/>
          <p:nvPr/>
        </p:nvSpPr>
        <p:spPr>
          <a:xfrm>
            <a:off x="6781857" y="4049147"/>
            <a:ext cx="9108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/>
              <a:t>27 %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68A0E6A0-7F2B-68CF-AE88-66BAD0E61D1B}"/>
              </a:ext>
            </a:extLst>
          </p:cNvPr>
          <p:cNvSpPr txBox="1"/>
          <p:nvPr/>
        </p:nvSpPr>
        <p:spPr>
          <a:xfrm>
            <a:off x="7201044" y="3420364"/>
            <a:ext cx="9108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/>
              <a:t>4 %</a:t>
            </a:r>
          </a:p>
        </p:txBody>
      </p:sp>
      <p:sp>
        <p:nvSpPr>
          <p:cNvPr id="46" name="TextovéPole 45">
            <a:extLst>
              <a:ext uri="{FF2B5EF4-FFF2-40B4-BE49-F238E27FC236}">
                <a16:creationId xmlns:a16="http://schemas.microsoft.com/office/drawing/2014/main" id="{EB310ED5-77CF-934A-932B-A4BCEA09A2AE}"/>
              </a:ext>
            </a:extLst>
          </p:cNvPr>
          <p:cNvSpPr txBox="1"/>
          <p:nvPr/>
        </p:nvSpPr>
        <p:spPr>
          <a:xfrm>
            <a:off x="7771904" y="3256483"/>
            <a:ext cx="9108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/>
              <a:t>9 %</a:t>
            </a:r>
          </a:p>
        </p:txBody>
      </p:sp>
      <p:sp>
        <p:nvSpPr>
          <p:cNvPr id="49" name="TextovéPole 48">
            <a:extLst>
              <a:ext uri="{FF2B5EF4-FFF2-40B4-BE49-F238E27FC236}">
                <a16:creationId xmlns:a16="http://schemas.microsoft.com/office/drawing/2014/main" id="{06143A36-0CFB-272F-18E4-91EB08BF510A}"/>
              </a:ext>
            </a:extLst>
          </p:cNvPr>
          <p:cNvSpPr txBox="1"/>
          <p:nvPr/>
        </p:nvSpPr>
        <p:spPr>
          <a:xfrm>
            <a:off x="6526108" y="3171589"/>
            <a:ext cx="9108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/>
              <a:t>1 %</a:t>
            </a:r>
          </a:p>
        </p:txBody>
      </p:sp>
      <p:sp>
        <p:nvSpPr>
          <p:cNvPr id="50" name="TextovéPole 49">
            <a:extLst>
              <a:ext uri="{FF2B5EF4-FFF2-40B4-BE49-F238E27FC236}">
                <a16:creationId xmlns:a16="http://schemas.microsoft.com/office/drawing/2014/main" id="{841A18DA-A8D5-6ED9-28BD-DE149657E90A}"/>
              </a:ext>
            </a:extLst>
          </p:cNvPr>
          <p:cNvSpPr txBox="1"/>
          <p:nvPr/>
        </p:nvSpPr>
        <p:spPr>
          <a:xfrm>
            <a:off x="6159398" y="3652012"/>
            <a:ext cx="9108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/>
              <a:t>3 %</a:t>
            </a:r>
          </a:p>
        </p:txBody>
      </p:sp>
      <p:sp>
        <p:nvSpPr>
          <p:cNvPr id="51" name="TextovéPole 50">
            <a:extLst>
              <a:ext uri="{FF2B5EF4-FFF2-40B4-BE49-F238E27FC236}">
                <a16:creationId xmlns:a16="http://schemas.microsoft.com/office/drawing/2014/main" id="{8E517AED-E624-55B7-BC5C-00453A0213F5}"/>
              </a:ext>
            </a:extLst>
          </p:cNvPr>
          <p:cNvSpPr txBox="1"/>
          <p:nvPr/>
        </p:nvSpPr>
        <p:spPr>
          <a:xfrm>
            <a:off x="5248592" y="3945750"/>
            <a:ext cx="9108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/>
              <a:t>4 %</a:t>
            </a:r>
          </a:p>
        </p:txBody>
      </p:sp>
      <p:sp>
        <p:nvSpPr>
          <p:cNvPr id="52" name="TextovéPole 51">
            <a:extLst>
              <a:ext uri="{FF2B5EF4-FFF2-40B4-BE49-F238E27FC236}">
                <a16:creationId xmlns:a16="http://schemas.microsoft.com/office/drawing/2014/main" id="{B9334F54-8204-55F1-B215-0766FE394ABD}"/>
              </a:ext>
            </a:extLst>
          </p:cNvPr>
          <p:cNvSpPr txBox="1"/>
          <p:nvPr/>
        </p:nvSpPr>
        <p:spPr>
          <a:xfrm>
            <a:off x="6225929" y="2680931"/>
            <a:ext cx="9108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/>
              <a:t>0,5 %</a:t>
            </a:r>
          </a:p>
        </p:txBody>
      </p:sp>
      <p:sp>
        <p:nvSpPr>
          <p:cNvPr id="53" name="TextovéPole 52">
            <a:extLst>
              <a:ext uri="{FF2B5EF4-FFF2-40B4-BE49-F238E27FC236}">
                <a16:creationId xmlns:a16="http://schemas.microsoft.com/office/drawing/2014/main" id="{36D74E95-C7B7-D601-8A35-DEAB120930A1}"/>
              </a:ext>
            </a:extLst>
          </p:cNvPr>
          <p:cNvSpPr txBox="1"/>
          <p:nvPr/>
        </p:nvSpPr>
        <p:spPr>
          <a:xfrm>
            <a:off x="5554142" y="3256482"/>
            <a:ext cx="9108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/>
              <a:t>2 %</a:t>
            </a:r>
          </a:p>
        </p:txBody>
      </p:sp>
      <p:sp>
        <p:nvSpPr>
          <p:cNvPr id="54" name="TextovéPole 53">
            <a:extLst>
              <a:ext uri="{FF2B5EF4-FFF2-40B4-BE49-F238E27FC236}">
                <a16:creationId xmlns:a16="http://schemas.microsoft.com/office/drawing/2014/main" id="{69EA1F36-E5A0-E60F-7EA8-C4E6005181A6}"/>
              </a:ext>
            </a:extLst>
          </p:cNvPr>
          <p:cNvSpPr txBox="1"/>
          <p:nvPr/>
        </p:nvSpPr>
        <p:spPr>
          <a:xfrm>
            <a:off x="5751561" y="2299137"/>
            <a:ext cx="9108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/>
              <a:t>4 %</a:t>
            </a:r>
          </a:p>
        </p:txBody>
      </p:sp>
      <p:sp>
        <p:nvSpPr>
          <p:cNvPr id="55" name="TextovéPole 54">
            <a:extLst>
              <a:ext uri="{FF2B5EF4-FFF2-40B4-BE49-F238E27FC236}">
                <a16:creationId xmlns:a16="http://schemas.microsoft.com/office/drawing/2014/main" id="{D3BB1F44-AC1A-F156-AE9F-2705581987AC}"/>
              </a:ext>
            </a:extLst>
          </p:cNvPr>
          <p:cNvSpPr txBox="1"/>
          <p:nvPr/>
        </p:nvSpPr>
        <p:spPr>
          <a:xfrm>
            <a:off x="4974351" y="2525669"/>
            <a:ext cx="9108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/>
              <a:t>0,3 %</a:t>
            </a:r>
          </a:p>
        </p:txBody>
      </p:sp>
      <p:sp>
        <p:nvSpPr>
          <p:cNvPr id="56" name="TextovéPole 55">
            <a:extLst>
              <a:ext uri="{FF2B5EF4-FFF2-40B4-BE49-F238E27FC236}">
                <a16:creationId xmlns:a16="http://schemas.microsoft.com/office/drawing/2014/main" id="{4CC5D0B7-86D3-A87A-E603-05CC7ED5C04C}"/>
              </a:ext>
            </a:extLst>
          </p:cNvPr>
          <p:cNvSpPr txBox="1"/>
          <p:nvPr/>
        </p:nvSpPr>
        <p:spPr>
          <a:xfrm>
            <a:off x="4223873" y="2854363"/>
            <a:ext cx="9108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/>
              <a:t>3 %</a:t>
            </a:r>
          </a:p>
        </p:txBody>
      </p:sp>
      <p:sp>
        <p:nvSpPr>
          <p:cNvPr id="57" name="TextovéPole 56">
            <a:extLst>
              <a:ext uri="{FF2B5EF4-FFF2-40B4-BE49-F238E27FC236}">
                <a16:creationId xmlns:a16="http://schemas.microsoft.com/office/drawing/2014/main" id="{FF2B12BE-EF01-11C3-26A5-1570A4178582}"/>
              </a:ext>
            </a:extLst>
          </p:cNvPr>
          <p:cNvSpPr txBox="1"/>
          <p:nvPr/>
        </p:nvSpPr>
        <p:spPr>
          <a:xfrm>
            <a:off x="4509285" y="3458128"/>
            <a:ext cx="9108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/>
              <a:t>0 %</a:t>
            </a:r>
          </a:p>
        </p:txBody>
      </p:sp>
      <p:sp>
        <p:nvSpPr>
          <p:cNvPr id="58" name="TextovéPole 57">
            <a:extLst>
              <a:ext uri="{FF2B5EF4-FFF2-40B4-BE49-F238E27FC236}">
                <a16:creationId xmlns:a16="http://schemas.microsoft.com/office/drawing/2014/main" id="{A4A29384-D729-1F07-549E-255C1A11FED5}"/>
              </a:ext>
            </a:extLst>
          </p:cNvPr>
          <p:cNvSpPr txBox="1"/>
          <p:nvPr/>
        </p:nvSpPr>
        <p:spPr>
          <a:xfrm>
            <a:off x="5398898" y="2986199"/>
            <a:ext cx="9108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/>
              <a:t>16 %</a:t>
            </a:r>
          </a:p>
        </p:txBody>
      </p:sp>
    </p:spTree>
    <p:extLst>
      <p:ext uri="{BB962C8B-B14F-4D97-AF65-F5344CB8AC3E}">
        <p14:creationId xmlns:p14="http://schemas.microsoft.com/office/powerpoint/2010/main" val="136881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>
            <a:extLst>
              <a:ext uri="{FF2B5EF4-FFF2-40B4-BE49-F238E27FC236}">
                <a16:creationId xmlns:a16="http://schemas.microsoft.com/office/drawing/2014/main" id="{E8AB7D8D-84F6-B5A8-7AB7-68F6B17D78BD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47" name="Obrázek 46">
              <a:extLst>
                <a:ext uri="{FF2B5EF4-FFF2-40B4-BE49-F238E27FC236}">
                  <a16:creationId xmlns:a16="http://schemas.microsoft.com/office/drawing/2014/main" id="{2BF922D1-FC1E-B75E-FE6E-67779DA1DE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48" name="Obdélník 47">
              <a:extLst>
                <a:ext uri="{FF2B5EF4-FFF2-40B4-BE49-F238E27FC236}">
                  <a16:creationId xmlns:a16="http://schemas.microsoft.com/office/drawing/2014/main" id="{30849EEC-ED0C-BE0F-3433-55F3FF55DE63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35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Nejvyšší podíl „navrátilců“ je mezi návštěvníky Kroměřížska.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n =  309, ti, kteří plánují v dalším čtvrtletí dvou nebo vícedenní dovolenou v ČR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Q17. Pokud plánujete během příštího čtvrtletí dvou nebo vícedenní dovolenou v rámci České republiky, d</a:t>
            </a:r>
            <a:r>
              <a:rPr lang="pl-PL" sz="1000" dirty="0">
                <a:solidFill>
                  <a:srgbClr val="000000"/>
                </a:solidFill>
              </a:rPr>
              <a:t>o kterého kraje pravděpodobně na takovou dovolenou pojedete?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 flipH="1">
            <a:off x="4710206" y="3789098"/>
            <a:ext cx="3294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84159520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Z necelé pětiny (19 %) návštěvníků ZK, kteří plánují v dalším čtvrtletí dvoudenní nebo delší dovolenou v ČR, je 28 % těch, kteří se chtějí vrátit do ZK.</a:t>
            </a:r>
          </a:p>
          <a:p>
            <a:pPr algn="just"/>
            <a:r>
              <a:rPr lang="cs-CZ" sz="1000" dirty="0"/>
              <a:t>Zlínský kraj pro svou následující dovolenou (v dalším čtvrtletí) volí až 2/3 návštěvníků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</a:t>
            </a:r>
            <a:r>
              <a:rPr lang="cs-CZ" sz="1000" dirty="0"/>
              <a:t>. Z těch, kteří plánují následnou dovolenou v ČR </a:t>
            </a:r>
            <a:br>
              <a:rPr lang="cs-CZ" sz="1000" dirty="0"/>
            </a:br>
            <a:r>
              <a:rPr lang="cs-CZ" sz="1000" dirty="0"/>
              <a:t>v nadcházejícím čtvrtletí a aktuálně navštívili </a:t>
            </a:r>
            <a:r>
              <a:rPr lang="cs-CZ" sz="1000" b="1" dirty="0">
                <a:solidFill>
                  <a:srgbClr val="C00000"/>
                </a:solidFill>
              </a:rPr>
              <a:t>Slovácko</a:t>
            </a:r>
            <a:r>
              <a:rPr lang="cs-CZ" sz="1000" dirty="0"/>
              <a:t>, se do ZK chce vrátit 19 %, u návštěvníků 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Valašska</a:t>
            </a:r>
            <a:r>
              <a:rPr lang="cs-CZ" sz="1000" dirty="0"/>
              <a:t> je to 15 % a </a:t>
            </a:r>
            <a:r>
              <a:rPr lang="cs-CZ" sz="1000" b="1" dirty="0">
                <a:solidFill>
                  <a:schemeClr val="accent1"/>
                </a:solidFill>
              </a:rPr>
              <a:t>Zlínska a </a:t>
            </a:r>
            <a:r>
              <a:rPr lang="cs-CZ" sz="1000" b="1" dirty="0" err="1">
                <a:solidFill>
                  <a:schemeClr val="accent1"/>
                </a:solidFill>
              </a:rPr>
              <a:t>Luhačovicka</a:t>
            </a:r>
            <a:r>
              <a:rPr lang="cs-CZ" sz="1000" b="1" dirty="0">
                <a:solidFill>
                  <a:schemeClr val="accent1"/>
                </a:solidFill>
              </a:rPr>
              <a:t> </a:t>
            </a:r>
            <a:r>
              <a:rPr lang="cs-CZ" sz="1000" dirty="0"/>
              <a:t>11 %.</a:t>
            </a:r>
          </a:p>
          <a:p>
            <a:pPr algn="just"/>
            <a:r>
              <a:rPr lang="cs-CZ" sz="1000" dirty="0"/>
              <a:t>  </a:t>
            </a:r>
            <a:endParaRPr lang="en-US" sz="1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7DFCEE8A-9927-C187-ECAB-0E9A8CB73772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3ED87FA7-9A28-0FCA-FFB8-5594452B435E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PODLE ODPOVĚDÍ ZA KRAJ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75F1FB76-C4C1-A9AD-3E92-380AEDD8AFD5}"/>
              </a:ext>
            </a:extLst>
          </p:cNvPr>
          <p:cNvSpPr txBox="1"/>
          <p:nvPr/>
        </p:nvSpPr>
        <p:spPr>
          <a:xfrm>
            <a:off x="279483" y="5615665"/>
            <a:ext cx="40492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ti, kteří plánují v dalším čtvrtletí dvou nebo vícedenní dovolenou v ČR (n=309)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CA736331-1FCD-9E12-DFE0-495FD35078C0}"/>
              </a:ext>
            </a:extLst>
          </p:cNvPr>
          <p:cNvSpPr txBox="1"/>
          <p:nvPr/>
        </p:nvSpPr>
        <p:spPr>
          <a:xfrm>
            <a:off x="5334629" y="2177904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ZK</a:t>
            </a:r>
            <a:endParaRPr lang="en-US" sz="1000" b="1" dirty="0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A87D8BA3-ECBE-C2F9-A476-2C7FFD6BB9B4}"/>
              </a:ext>
            </a:extLst>
          </p:cNvPr>
          <p:cNvSpPr txBox="1"/>
          <p:nvPr/>
        </p:nvSpPr>
        <p:spPr>
          <a:xfrm>
            <a:off x="5751857" y="130970"/>
            <a:ext cx="3085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NÁVRAT DO ZLÍNSKÉHO KRAJE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40" name="Ovál 39">
            <a:extLst>
              <a:ext uri="{FF2B5EF4-FFF2-40B4-BE49-F238E27FC236}">
                <a16:creationId xmlns:a16="http://schemas.microsoft.com/office/drawing/2014/main" id="{D9854AC7-5BE4-D59E-A9FB-25BC76E9CEA7}"/>
              </a:ext>
            </a:extLst>
          </p:cNvPr>
          <p:cNvSpPr/>
          <p:nvPr/>
        </p:nvSpPr>
        <p:spPr>
          <a:xfrm>
            <a:off x="3010098" y="1915294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ál 40">
            <a:extLst>
              <a:ext uri="{FF2B5EF4-FFF2-40B4-BE49-F238E27FC236}">
                <a16:creationId xmlns:a16="http://schemas.microsoft.com/office/drawing/2014/main" id="{FE0C3B7A-8F23-BFF3-1463-031E6409BBB3}"/>
              </a:ext>
            </a:extLst>
          </p:cNvPr>
          <p:cNvSpPr/>
          <p:nvPr/>
        </p:nvSpPr>
        <p:spPr>
          <a:xfrm>
            <a:off x="2937798" y="4160508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C1D60E06-E133-D9BC-B135-D9D16EBADAE5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81F7AA1E-3053-20A9-9557-8E77F1CEFF4B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35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>
            <a:extLst>
              <a:ext uri="{FF2B5EF4-FFF2-40B4-BE49-F238E27FC236}">
                <a16:creationId xmlns:a16="http://schemas.microsoft.com/office/drawing/2014/main" id="{E8AB7D8D-84F6-B5A8-7AB7-68F6B17D78BD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47" name="Obrázek 46">
              <a:extLst>
                <a:ext uri="{FF2B5EF4-FFF2-40B4-BE49-F238E27FC236}">
                  <a16:creationId xmlns:a16="http://schemas.microsoft.com/office/drawing/2014/main" id="{2BF922D1-FC1E-B75E-FE6E-67779DA1DE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48" name="Obdélník 47">
              <a:extLst>
                <a:ext uri="{FF2B5EF4-FFF2-40B4-BE49-F238E27FC236}">
                  <a16:creationId xmlns:a16="http://schemas.microsoft.com/office/drawing/2014/main" id="{30849EEC-ED0C-BE0F-3433-55F3FF55DE63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36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Preference k budoucí návštěvě mají všechny oblasti vyrovnané. Preference jsou „taženy“ aktuálními návštěvníky dané TO.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Q18. Které lokality ve Zlínském kraji byste rád/a navštívil/a?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 flipH="1">
            <a:off x="4710206" y="3789098"/>
            <a:ext cx="3294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54858211"/>
              </p:ext>
            </p:extLst>
          </p:nvPr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334D7BE9-C60F-D3FA-3E40-E5AA97AA9443}"/>
              </a:ext>
            </a:extLst>
          </p:cNvPr>
          <p:cNvSpPr txBox="1"/>
          <p:nvPr/>
        </p:nvSpPr>
        <p:spPr>
          <a:xfrm>
            <a:off x="6448218" y="2373381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 err="1"/>
              <a:t>Luhačovicko</a:t>
            </a:r>
            <a:endParaRPr lang="en-US" sz="1000" b="1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Návštěvníci Zlínského kraje by jednotlivé zkoumané lokality rádi navštívili (při budoucí návštěvě) relativně v podobné míře, a to 25 % - 27 %. Jediný Baťův kanál byl uváděn „pouze“ 17 % respondentů (mezi návštěvníky 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Valašska</a:t>
            </a:r>
            <a:r>
              <a:rPr lang="cs-CZ" sz="1000" dirty="0"/>
              <a:t> 35 %, seniory 60+ let 27 %).</a:t>
            </a:r>
          </a:p>
          <a:p>
            <a:pPr algn="just"/>
            <a:r>
              <a:rPr lang="cs-CZ" sz="1000" dirty="0"/>
              <a:t>Mezi aktuálními návštěvníky </a:t>
            </a:r>
            <a:r>
              <a:rPr lang="cs-CZ" sz="1000" b="1" dirty="0">
                <a:solidFill>
                  <a:srgbClr val="C00000"/>
                </a:solidFill>
              </a:rPr>
              <a:t>Slovácka</a:t>
            </a:r>
            <a:r>
              <a:rPr lang="cs-CZ" sz="1000" dirty="0"/>
              <a:t>,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</a:t>
            </a:r>
            <a:r>
              <a:rPr lang="cs-CZ" sz="1000" dirty="0"/>
              <a:t>, 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Valašska</a:t>
            </a:r>
            <a:r>
              <a:rPr lang="cs-CZ" sz="1000" dirty="0"/>
              <a:t>,</a:t>
            </a:r>
            <a:r>
              <a:rPr lang="cs-CZ" sz="1000" b="1" dirty="0">
                <a:solidFill>
                  <a:srgbClr val="4472C4"/>
                </a:solidFill>
              </a:rPr>
              <a:t> Zlínska </a:t>
            </a:r>
            <a:br>
              <a:rPr lang="cs-CZ" sz="1000" b="1" dirty="0">
                <a:solidFill>
                  <a:srgbClr val="4472C4"/>
                </a:solidFill>
              </a:rPr>
            </a:br>
            <a:r>
              <a:rPr lang="cs-CZ" sz="1000" b="1" dirty="0">
                <a:solidFill>
                  <a:srgbClr val="4472C4"/>
                </a:solidFill>
              </a:rPr>
              <a:t>a </a:t>
            </a:r>
            <a:r>
              <a:rPr lang="cs-CZ" sz="1000" b="1" dirty="0" err="1">
                <a:solidFill>
                  <a:schemeClr val="accent1"/>
                </a:solidFill>
              </a:rPr>
              <a:t>Luhačovicka</a:t>
            </a:r>
            <a:r>
              <a:rPr lang="cs-CZ" sz="1000" dirty="0"/>
              <a:t> dominuje zájem o budoucí návštěvu právě téže oblasti </a:t>
            </a:r>
            <a:br>
              <a:rPr lang="cs-CZ" sz="1000" dirty="0"/>
            </a:br>
            <a:r>
              <a:rPr lang="cs-CZ" sz="1000" dirty="0"/>
              <a:t>(65 %, 60 %, 52 %, 47 %). Návštěvníci </a:t>
            </a:r>
            <a:r>
              <a:rPr lang="cs-CZ" sz="1000" b="1" dirty="0">
                <a:solidFill>
                  <a:schemeClr val="accent1"/>
                </a:solidFill>
              </a:rPr>
              <a:t>Zlínska a </a:t>
            </a:r>
            <a:r>
              <a:rPr lang="cs-CZ" sz="1000" b="1" dirty="0" err="1">
                <a:solidFill>
                  <a:schemeClr val="accent1"/>
                </a:solidFill>
              </a:rPr>
              <a:t>Luhačovicka</a:t>
            </a:r>
            <a:r>
              <a:rPr lang="cs-CZ" sz="1000" dirty="0"/>
              <a:t> mají zájem </a:t>
            </a:r>
            <a:br>
              <a:rPr lang="cs-CZ" sz="1000" dirty="0"/>
            </a:br>
            <a:r>
              <a:rPr lang="cs-CZ" sz="1000" dirty="0"/>
              <a:t>o </a:t>
            </a:r>
            <a:r>
              <a:rPr lang="cs-CZ" sz="1000" b="1" dirty="0"/>
              <a:t>Kroměřížsko</a:t>
            </a:r>
            <a:r>
              <a:rPr lang="cs-CZ" sz="1000" dirty="0"/>
              <a:t> (34 %) a </a:t>
            </a:r>
            <a:r>
              <a:rPr lang="cs-CZ" sz="1000" b="1" dirty="0"/>
              <a:t>Slovácko </a:t>
            </a:r>
            <a:r>
              <a:rPr lang="cs-CZ" sz="1000" dirty="0"/>
              <a:t>(33 %).    </a:t>
            </a:r>
          </a:p>
          <a:p>
            <a:pPr algn="just"/>
            <a:r>
              <a:rPr lang="cs-CZ" sz="1000" dirty="0"/>
              <a:t>Mezi</a:t>
            </a:r>
            <a:r>
              <a:rPr lang="cs-CZ" sz="1000" b="1" dirty="0"/>
              <a:t> turisty</a:t>
            </a:r>
            <a:r>
              <a:rPr lang="cs-CZ" sz="1000" dirty="0"/>
              <a:t> (= návštěvníci s přenocováním) je významně vyšší zájem </a:t>
            </a:r>
            <a:br>
              <a:rPr lang="cs-CZ" sz="1000" dirty="0"/>
            </a:br>
            <a:r>
              <a:rPr lang="cs-CZ" sz="1000" dirty="0"/>
              <a:t>o návštěvu především </a:t>
            </a:r>
            <a:r>
              <a:rPr lang="cs-CZ" sz="1000" b="1" dirty="0"/>
              <a:t>Valašska</a:t>
            </a:r>
            <a:r>
              <a:rPr lang="cs-CZ" sz="1000" dirty="0"/>
              <a:t> (31 %) a </a:t>
            </a:r>
            <a:r>
              <a:rPr lang="cs-CZ" sz="1000" b="1" dirty="0"/>
              <a:t>Baťova kanálu </a:t>
            </a:r>
            <a:r>
              <a:rPr lang="cs-CZ" sz="1000" dirty="0"/>
              <a:t>(22 %) než </a:t>
            </a:r>
            <a:br>
              <a:rPr lang="cs-CZ" sz="1000" dirty="0"/>
            </a:br>
            <a:r>
              <a:rPr lang="cs-CZ" sz="1000" dirty="0"/>
              <a:t>u jednodenních návštěvníků.</a:t>
            </a:r>
          </a:p>
          <a:p>
            <a:pPr algn="just"/>
            <a:r>
              <a:rPr lang="cs-CZ" sz="1000" dirty="0"/>
              <a:t>Ti, kteří jsou v regionu poprvé, mají do budoucna zájem ve větší míře než opakovaní návštěvníci o </a:t>
            </a:r>
            <a:r>
              <a:rPr lang="cs-CZ" sz="1000" b="1" dirty="0"/>
              <a:t>Kroměřížsko</a:t>
            </a:r>
            <a:r>
              <a:rPr lang="cs-CZ" sz="1000" dirty="0"/>
              <a:t> (44 %) a o </a:t>
            </a:r>
            <a:r>
              <a:rPr lang="cs-CZ" sz="1000" b="1" dirty="0"/>
              <a:t>Baťův kanál </a:t>
            </a:r>
            <a:r>
              <a:rPr lang="cs-CZ" sz="1000" dirty="0"/>
              <a:t>(27 %).</a:t>
            </a:r>
          </a:p>
          <a:p>
            <a:pPr algn="just"/>
            <a:r>
              <a:rPr lang="cs-CZ" sz="1000" dirty="0"/>
              <a:t>Návštěvníci z Prahy, resp. z Čech se zajímají o </a:t>
            </a:r>
            <a:r>
              <a:rPr lang="cs-CZ" sz="1000" b="1" dirty="0"/>
              <a:t>Kroměřížsko</a:t>
            </a:r>
            <a:r>
              <a:rPr lang="cs-CZ" sz="1000" dirty="0"/>
              <a:t> (48 %, 36 %).  </a:t>
            </a:r>
            <a:endParaRPr lang="en-US" sz="1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7DFCEE8A-9927-C187-ECAB-0E9A8CB73772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3ED87FA7-9A28-0FCA-FFB8-5594452B435E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PODLE ODPOVĚDÍ ZA KRAJ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75F1FB76-C4C1-A9AD-3E92-380AEDD8AFD5}"/>
              </a:ext>
            </a:extLst>
          </p:cNvPr>
          <p:cNvSpPr txBox="1"/>
          <p:nvPr/>
        </p:nvSpPr>
        <p:spPr>
          <a:xfrm>
            <a:off x="279483" y="5615665"/>
            <a:ext cx="17233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v</a:t>
            </a:r>
            <a:r>
              <a:rPr lang="cs-CZ" sz="800" dirty="0">
                <a:solidFill>
                  <a:srgbClr val="000000"/>
                </a:solidFill>
                <a:latin typeface="Calibri"/>
                <a:cs typeface="Calibri"/>
              </a:rPr>
              <a:t>šichni</a:t>
            </a:r>
            <a:r>
              <a:rPr lang="cs-CZ" sz="800" dirty="0"/>
              <a:t> respondenti (n=1 605)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E5894B1A-7B57-F5CC-2F47-43019A5D8A83}"/>
              </a:ext>
            </a:extLst>
          </p:cNvPr>
          <p:cNvSpPr txBox="1"/>
          <p:nvPr/>
        </p:nvSpPr>
        <p:spPr>
          <a:xfrm>
            <a:off x="5988565" y="2840029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Slovácko, Zlínsko</a:t>
            </a:r>
            <a:endParaRPr lang="en-US" sz="1000" b="1" dirty="0"/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CA736331-1FCD-9E12-DFE0-495FD35078C0}"/>
              </a:ext>
            </a:extLst>
          </p:cNvPr>
          <p:cNvSpPr txBox="1"/>
          <p:nvPr/>
        </p:nvSpPr>
        <p:spPr>
          <a:xfrm>
            <a:off x="5684871" y="1778214"/>
            <a:ext cx="10866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Kroměřížsko, Zlínsko</a:t>
            </a:r>
            <a:endParaRPr lang="en-US" sz="1000" b="1" dirty="0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A87D8BA3-ECBE-C2F9-A476-2C7FFD6BB9B4}"/>
              </a:ext>
            </a:extLst>
          </p:cNvPr>
          <p:cNvSpPr txBox="1"/>
          <p:nvPr/>
        </p:nvSpPr>
        <p:spPr>
          <a:xfrm>
            <a:off x="4535883" y="130970"/>
            <a:ext cx="4300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PREFEROVANÉ LOKALITY ZLÍNSKÉHO KRAJE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40" name="Ovál 39">
            <a:extLst>
              <a:ext uri="{FF2B5EF4-FFF2-40B4-BE49-F238E27FC236}">
                <a16:creationId xmlns:a16="http://schemas.microsoft.com/office/drawing/2014/main" id="{D9854AC7-5BE4-D59E-A9FB-25BC76E9CEA7}"/>
              </a:ext>
            </a:extLst>
          </p:cNvPr>
          <p:cNvSpPr/>
          <p:nvPr/>
        </p:nvSpPr>
        <p:spPr>
          <a:xfrm>
            <a:off x="2478617" y="2709724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ál 40">
            <a:extLst>
              <a:ext uri="{FF2B5EF4-FFF2-40B4-BE49-F238E27FC236}">
                <a16:creationId xmlns:a16="http://schemas.microsoft.com/office/drawing/2014/main" id="{FE0C3B7A-8F23-BFF3-1463-031E6409BBB3}"/>
              </a:ext>
            </a:extLst>
          </p:cNvPr>
          <p:cNvSpPr/>
          <p:nvPr/>
        </p:nvSpPr>
        <p:spPr>
          <a:xfrm>
            <a:off x="2842485" y="1434252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C1D60E06-E133-D9BC-B135-D9D16EBADAE5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81F7AA1E-3053-20A9-9557-8E77F1CEFF4B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1A6BB32D-5977-B24B-E39C-A02ADB78074C}"/>
              </a:ext>
            </a:extLst>
          </p:cNvPr>
          <p:cNvSpPr txBox="1"/>
          <p:nvPr/>
        </p:nvSpPr>
        <p:spPr>
          <a:xfrm>
            <a:off x="6860717" y="1472510"/>
            <a:ext cx="135063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Valašsko, Baťův kanál</a:t>
            </a:r>
            <a:endParaRPr lang="en-US" sz="1000" b="1" dirty="0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7D210656-20BF-5500-58EB-48336BEEF706}"/>
              </a:ext>
            </a:extLst>
          </p:cNvPr>
          <p:cNvSpPr/>
          <p:nvPr/>
        </p:nvSpPr>
        <p:spPr>
          <a:xfrm>
            <a:off x="2618367" y="2256839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ál 18">
            <a:extLst>
              <a:ext uri="{FF2B5EF4-FFF2-40B4-BE49-F238E27FC236}">
                <a16:creationId xmlns:a16="http://schemas.microsoft.com/office/drawing/2014/main" id="{D5A5B7C4-387E-4295-DB5F-69E7D40B2E71}"/>
              </a:ext>
            </a:extLst>
          </p:cNvPr>
          <p:cNvSpPr/>
          <p:nvPr/>
        </p:nvSpPr>
        <p:spPr>
          <a:xfrm>
            <a:off x="2105546" y="3694095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ál 24">
            <a:extLst>
              <a:ext uri="{FF2B5EF4-FFF2-40B4-BE49-F238E27FC236}">
                <a16:creationId xmlns:a16="http://schemas.microsoft.com/office/drawing/2014/main" id="{118FC951-01AE-A4AB-20B9-9202F1B7C76D}"/>
              </a:ext>
            </a:extLst>
          </p:cNvPr>
          <p:cNvSpPr/>
          <p:nvPr/>
        </p:nvSpPr>
        <p:spPr>
          <a:xfrm>
            <a:off x="1908203" y="4760838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ál 48">
            <a:extLst>
              <a:ext uri="{FF2B5EF4-FFF2-40B4-BE49-F238E27FC236}">
                <a16:creationId xmlns:a16="http://schemas.microsoft.com/office/drawing/2014/main" id="{CCF7D71B-59CE-5AB4-990D-CD22FB900D9A}"/>
              </a:ext>
            </a:extLst>
          </p:cNvPr>
          <p:cNvSpPr/>
          <p:nvPr/>
        </p:nvSpPr>
        <p:spPr>
          <a:xfrm>
            <a:off x="2145644" y="4465291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ál 49">
            <a:extLst>
              <a:ext uri="{FF2B5EF4-FFF2-40B4-BE49-F238E27FC236}">
                <a16:creationId xmlns:a16="http://schemas.microsoft.com/office/drawing/2014/main" id="{5BC53B7A-4194-00A9-1594-29B6B16359FC}"/>
              </a:ext>
            </a:extLst>
          </p:cNvPr>
          <p:cNvSpPr/>
          <p:nvPr/>
        </p:nvSpPr>
        <p:spPr>
          <a:xfrm>
            <a:off x="2988072" y="3167168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ál 50">
            <a:extLst>
              <a:ext uri="{FF2B5EF4-FFF2-40B4-BE49-F238E27FC236}">
                <a16:creationId xmlns:a16="http://schemas.microsoft.com/office/drawing/2014/main" id="{EC6EC3E3-5603-F932-C1EE-9F312889CBAC}"/>
              </a:ext>
            </a:extLst>
          </p:cNvPr>
          <p:cNvSpPr/>
          <p:nvPr/>
        </p:nvSpPr>
        <p:spPr>
          <a:xfrm>
            <a:off x="2112862" y="3775224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20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>
            <a:extLst>
              <a:ext uri="{FF2B5EF4-FFF2-40B4-BE49-F238E27FC236}">
                <a16:creationId xmlns:a16="http://schemas.microsoft.com/office/drawing/2014/main" id="{E8AB7D8D-84F6-B5A8-7AB7-68F6B17D78BD}"/>
              </a:ext>
            </a:extLst>
          </p:cNvPr>
          <p:cNvGrpSpPr/>
          <p:nvPr/>
        </p:nvGrpSpPr>
        <p:grpSpPr>
          <a:xfrm>
            <a:off x="4710206" y="1082523"/>
            <a:ext cx="4147127" cy="2572487"/>
            <a:chOff x="4868704" y="739472"/>
            <a:chExt cx="3857381" cy="2572487"/>
          </a:xfrm>
        </p:grpSpPr>
        <p:pic>
          <p:nvPicPr>
            <p:cNvPr id="47" name="Obrázek 46">
              <a:extLst>
                <a:ext uri="{FF2B5EF4-FFF2-40B4-BE49-F238E27FC236}">
                  <a16:creationId xmlns:a16="http://schemas.microsoft.com/office/drawing/2014/main" id="{2BF922D1-FC1E-B75E-FE6E-67779DA1DE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020" y="739472"/>
              <a:ext cx="3783065" cy="2494800"/>
            </a:xfrm>
            <a:prstGeom prst="rect">
              <a:avLst/>
            </a:prstGeom>
          </p:spPr>
        </p:pic>
        <p:sp>
          <p:nvSpPr>
            <p:cNvPr id="48" name="Obdélník 47">
              <a:extLst>
                <a:ext uri="{FF2B5EF4-FFF2-40B4-BE49-F238E27FC236}">
                  <a16:creationId xmlns:a16="http://schemas.microsoft.com/office/drawing/2014/main" id="{30849EEC-ED0C-BE0F-3433-55F3FF55DE63}"/>
                </a:ext>
              </a:extLst>
            </p:cNvPr>
            <p:cNvSpPr/>
            <p:nvPr/>
          </p:nvSpPr>
          <p:spPr>
            <a:xfrm>
              <a:off x="4868704" y="817159"/>
              <a:ext cx="3783600" cy="24948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37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Výraz „Východní Morava“ je preferován mezi návštěvníky Slovácka a Valašska. „Zlínský kraj“ naopak návštěvníky TO Zlínsko a </a:t>
            </a:r>
            <a:r>
              <a:rPr lang="cs-CZ" altLang="cs-CZ" b="1" dirty="0" err="1">
                <a:solidFill>
                  <a:schemeClr val="bg1"/>
                </a:solidFill>
              </a:rPr>
              <a:t>Luhačovicko</a:t>
            </a:r>
            <a:r>
              <a:rPr lang="cs-CZ" altLang="cs-CZ" b="1" dirty="0">
                <a:solidFill>
                  <a:schemeClr val="bg1"/>
                </a:solidFill>
              </a:rPr>
              <a:t> a TO Kroměřížsko. 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82A68B24-67B6-4D76-A7DE-85C1E897A0B9}"/>
              </a:ext>
            </a:extLst>
          </p:cNvPr>
          <p:cNvSpPr txBox="1"/>
          <p:nvPr/>
        </p:nvSpPr>
        <p:spPr>
          <a:xfrm>
            <a:off x="356258" y="154618"/>
            <a:ext cx="8429153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dirty="0"/>
              <a:t>Základ: Všichni respondenti, n =  1 605, celý vzorek</a:t>
            </a:r>
          </a:p>
          <a:p>
            <a:r>
              <a:rPr lang="cs-CZ" sz="1000" dirty="0"/>
              <a:t>%</a:t>
            </a:r>
          </a:p>
          <a:p>
            <a:r>
              <a:rPr lang="cs-CZ" sz="1000" dirty="0">
                <a:solidFill>
                  <a:srgbClr val="000000"/>
                </a:solidFill>
              </a:rPr>
              <a:t>QD. Kdybyste měl/a někomu například ze západu Čech přiblížit, kde jste dnes na výletě, na dovolené, použil/a byste z následujících dvou možností spíše výraz na Východní Moravě nebo ve Zlínském kraji?</a:t>
            </a:r>
            <a:endParaRPr lang="cs-CZ" sz="1000" dirty="0"/>
          </a:p>
        </p:txBody>
      </p:sp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E2E2D409-9ADA-4309-8E0F-4B6EDD1BD621}"/>
              </a:ext>
            </a:extLst>
          </p:cNvPr>
          <p:cNvSpPr/>
          <p:nvPr/>
        </p:nvSpPr>
        <p:spPr>
          <a:xfrm>
            <a:off x="4198409" y="885979"/>
            <a:ext cx="311066" cy="5001012"/>
          </a:xfrm>
          <a:prstGeom prst="rightBrac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19352A77-62DB-4609-99A8-0996C7B3E652}"/>
              </a:ext>
            </a:extLst>
          </p:cNvPr>
          <p:cNvCxnSpPr>
            <a:cxnSpLocks/>
          </p:cNvCxnSpPr>
          <p:nvPr/>
        </p:nvCxnSpPr>
        <p:spPr>
          <a:xfrm flipH="1">
            <a:off x="4710206" y="3789098"/>
            <a:ext cx="3294" cy="2097893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643A4F2-284C-C476-077A-E9638C6410F1}"/>
              </a:ext>
            </a:extLst>
          </p:cNvPr>
          <p:cNvGraphicFramePr/>
          <p:nvPr/>
        </p:nvGraphicFramePr>
        <p:xfrm>
          <a:off x="304800" y="1224528"/>
          <a:ext cx="3893609" cy="4333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334D7BE9-C60F-D3FA-3E40-E5AA97AA9443}"/>
              </a:ext>
            </a:extLst>
          </p:cNvPr>
          <p:cNvSpPr txBox="1"/>
          <p:nvPr/>
        </p:nvSpPr>
        <p:spPr>
          <a:xfrm>
            <a:off x="6377196" y="2373381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ZK</a:t>
            </a:r>
            <a:endParaRPr lang="en-US" sz="1000" b="1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6612090-228C-3118-E24C-30164A4BEC57}"/>
              </a:ext>
            </a:extLst>
          </p:cNvPr>
          <p:cNvSpPr txBox="1"/>
          <p:nvPr/>
        </p:nvSpPr>
        <p:spPr>
          <a:xfrm>
            <a:off x="4713499" y="3730673"/>
            <a:ext cx="404928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000" dirty="0"/>
              <a:t>Pokud se měli respondenti rozhodnout, jak by popsali oblast / region, který právě navštívili, zda by volili výraz Východní Morava nebo Zlínský kraj, zvolilo 59 % „Zlínský kraj“ a 41 % „Východní Morava.</a:t>
            </a:r>
          </a:p>
          <a:p>
            <a:pPr algn="just"/>
            <a:endParaRPr lang="cs-CZ" sz="1000" dirty="0"/>
          </a:p>
          <a:p>
            <a:pPr algn="just"/>
            <a:r>
              <a:rPr lang="cs-CZ" sz="1000" dirty="0"/>
              <a:t>Názory se ale významně liší mezi návštěvníky jednotlivých turistických oblastí. Zatímco jsou návštěvníci </a:t>
            </a:r>
            <a:r>
              <a:rPr lang="cs-CZ" sz="1000" b="1" dirty="0">
                <a:solidFill>
                  <a:schemeClr val="accent1"/>
                </a:solidFill>
              </a:rPr>
              <a:t>Zlínska a </a:t>
            </a:r>
            <a:r>
              <a:rPr lang="cs-CZ" sz="1000" b="1" dirty="0" err="1">
                <a:solidFill>
                  <a:schemeClr val="accent1"/>
                </a:solidFill>
              </a:rPr>
              <a:t>Luhačovicka</a:t>
            </a:r>
            <a:r>
              <a:rPr lang="cs-CZ" sz="1000" b="1" dirty="0">
                <a:solidFill>
                  <a:schemeClr val="accent1"/>
                </a:solidFill>
              </a:rPr>
              <a:t> </a:t>
            </a:r>
            <a:r>
              <a:rPr lang="cs-CZ" sz="1000" dirty="0"/>
              <a:t>(rozhodně 43 % + spíše 37 %) a také </a:t>
            </a:r>
            <a:r>
              <a:rPr lang="cs-CZ" sz="1000" b="1" dirty="0">
                <a:solidFill>
                  <a:schemeClr val="accent6">
                    <a:lumMod val="75000"/>
                  </a:schemeClr>
                </a:solidFill>
              </a:rPr>
              <a:t>Kroměřížska</a:t>
            </a:r>
            <a:r>
              <a:rPr lang="cs-CZ" sz="1000" dirty="0"/>
              <a:t> (rozhodně 40 % + spíše 30 %) pro „Zlínský kraj“, návštěvníci </a:t>
            </a:r>
            <a:r>
              <a:rPr lang="cs-CZ" sz="1000" b="1" dirty="0">
                <a:solidFill>
                  <a:schemeClr val="accent3">
                    <a:lumMod val="75000"/>
                  </a:schemeClr>
                </a:solidFill>
              </a:rPr>
              <a:t>Valašska</a:t>
            </a:r>
            <a:r>
              <a:rPr lang="cs-CZ" sz="1000" dirty="0"/>
              <a:t> (rozhodně 17 % + spíše 38 %) a </a:t>
            </a:r>
            <a:r>
              <a:rPr lang="cs-CZ" sz="1000" b="1" dirty="0">
                <a:solidFill>
                  <a:srgbClr val="C00000"/>
                </a:solidFill>
              </a:rPr>
              <a:t>Slovácka</a:t>
            </a:r>
            <a:r>
              <a:rPr lang="cs-CZ" sz="1000" dirty="0"/>
              <a:t> (rozhodně 12 % + spíše 46 %) volí pojmenování „Východní Morava“.</a:t>
            </a:r>
          </a:p>
          <a:p>
            <a:pPr algn="just"/>
            <a:r>
              <a:rPr lang="cs-CZ" sz="1000" dirty="0"/>
              <a:t>Výraz </a:t>
            </a:r>
            <a:r>
              <a:rPr lang="cs-CZ" sz="1000" b="1" dirty="0"/>
              <a:t>„Východní Morava“ </a:t>
            </a:r>
            <a:r>
              <a:rPr lang="cs-CZ" sz="1000" dirty="0"/>
              <a:t>preferuji statisticky významně častěji </a:t>
            </a:r>
            <a:r>
              <a:rPr lang="cs-CZ" sz="1000" b="1" dirty="0"/>
              <a:t>senioři </a:t>
            </a:r>
            <a:r>
              <a:rPr lang="cs-CZ" sz="1000" dirty="0"/>
              <a:t>60+ let (50 %), lidé </a:t>
            </a:r>
            <a:r>
              <a:rPr lang="cs-CZ" sz="1000" b="1" dirty="0"/>
              <a:t>s vysokoškolským vzděláním </a:t>
            </a:r>
            <a:r>
              <a:rPr lang="cs-CZ" sz="1000" dirty="0"/>
              <a:t>(49 %), lidé </a:t>
            </a:r>
            <a:r>
              <a:rPr lang="cs-CZ" sz="1000" b="1" dirty="0"/>
              <a:t>z Čech </a:t>
            </a:r>
            <a:r>
              <a:rPr lang="cs-CZ" sz="1000" dirty="0"/>
              <a:t>(51 %), ti, kteří tento region </a:t>
            </a:r>
            <a:r>
              <a:rPr lang="cs-CZ" sz="1000" b="1" dirty="0"/>
              <a:t>navštěvují 1x za rok </a:t>
            </a:r>
            <a:r>
              <a:rPr lang="cs-CZ" sz="1000" dirty="0"/>
              <a:t>(49 %) nebo </a:t>
            </a:r>
            <a:r>
              <a:rPr lang="cs-CZ" sz="1000" b="1" dirty="0"/>
              <a:t>méně často </a:t>
            </a:r>
            <a:r>
              <a:rPr lang="cs-CZ" sz="1000" dirty="0"/>
              <a:t>(60 %), </a:t>
            </a:r>
            <a:r>
              <a:rPr lang="cs-CZ" sz="1000" b="1" dirty="0"/>
              <a:t>turisté</a:t>
            </a:r>
            <a:r>
              <a:rPr lang="cs-CZ" sz="1000" dirty="0"/>
              <a:t> (= návštěvníci s přenocováním) (48 %).   </a:t>
            </a:r>
            <a:endParaRPr lang="en-US" sz="1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7DFCEE8A-9927-C187-ECAB-0E9A8CB73772}"/>
              </a:ext>
            </a:extLst>
          </p:cNvPr>
          <p:cNvSpPr txBox="1"/>
          <p:nvPr/>
        </p:nvSpPr>
        <p:spPr>
          <a:xfrm>
            <a:off x="4730464" y="885976"/>
            <a:ext cx="406060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ODLIŠNOST TURISTICKÉ OBLASTI OD KRAJE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3ED87FA7-9A28-0FCA-FFB8-5594452B435E}"/>
              </a:ext>
            </a:extLst>
          </p:cNvPr>
          <p:cNvSpPr txBox="1"/>
          <p:nvPr/>
        </p:nvSpPr>
        <p:spPr>
          <a:xfrm>
            <a:off x="299361" y="885974"/>
            <a:ext cx="4060606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</a:rPr>
              <a:t>ŘAZENO PODLE ODPOVĚDÍ ZA KRAJ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75F1FB76-C4C1-A9AD-3E92-380AEDD8AFD5}"/>
              </a:ext>
            </a:extLst>
          </p:cNvPr>
          <p:cNvSpPr txBox="1"/>
          <p:nvPr/>
        </p:nvSpPr>
        <p:spPr>
          <a:xfrm>
            <a:off x="279483" y="5615665"/>
            <a:ext cx="17233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Báze: v</a:t>
            </a:r>
            <a:r>
              <a:rPr lang="cs-CZ" sz="800" dirty="0">
                <a:solidFill>
                  <a:srgbClr val="000000"/>
                </a:solidFill>
                <a:latin typeface="Calibri"/>
                <a:cs typeface="Calibri"/>
              </a:rPr>
              <a:t>šichni</a:t>
            </a:r>
            <a:r>
              <a:rPr lang="cs-CZ" sz="800" dirty="0"/>
              <a:t> respondenti (n=1 605)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E5894B1A-7B57-F5CC-2F47-43019A5D8A83}"/>
              </a:ext>
            </a:extLst>
          </p:cNvPr>
          <p:cNvSpPr txBox="1"/>
          <p:nvPr/>
        </p:nvSpPr>
        <p:spPr>
          <a:xfrm>
            <a:off x="5988565" y="2840029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VM</a:t>
            </a:r>
            <a:endParaRPr lang="en-US" sz="1000" b="1" dirty="0"/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CA736331-1FCD-9E12-DFE0-495FD35078C0}"/>
              </a:ext>
            </a:extLst>
          </p:cNvPr>
          <p:cNvSpPr txBox="1"/>
          <p:nvPr/>
        </p:nvSpPr>
        <p:spPr>
          <a:xfrm>
            <a:off x="5334629" y="2177904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ZK</a:t>
            </a:r>
            <a:endParaRPr lang="en-US" sz="1000" b="1" dirty="0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A87D8BA3-ECBE-C2F9-A476-2C7FFD6BB9B4}"/>
              </a:ext>
            </a:extLst>
          </p:cNvPr>
          <p:cNvSpPr txBox="1"/>
          <p:nvPr/>
        </p:nvSpPr>
        <p:spPr>
          <a:xfrm>
            <a:off x="5018515" y="130970"/>
            <a:ext cx="38183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b="1" dirty="0">
                <a:solidFill>
                  <a:srgbClr val="002060"/>
                </a:solidFill>
              </a:rPr>
              <a:t>VÝCHODNÍ MORAVA vs. ZLÍNSKÝ KRAJ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9" name="Ovál 38">
            <a:extLst>
              <a:ext uri="{FF2B5EF4-FFF2-40B4-BE49-F238E27FC236}">
                <a16:creationId xmlns:a16="http://schemas.microsoft.com/office/drawing/2014/main" id="{3907295D-35E7-43F6-B23F-02890F0B70D6}"/>
              </a:ext>
            </a:extLst>
          </p:cNvPr>
          <p:cNvSpPr/>
          <p:nvPr/>
        </p:nvSpPr>
        <p:spPr>
          <a:xfrm>
            <a:off x="3460642" y="2507150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ál 39">
            <a:extLst>
              <a:ext uri="{FF2B5EF4-FFF2-40B4-BE49-F238E27FC236}">
                <a16:creationId xmlns:a16="http://schemas.microsoft.com/office/drawing/2014/main" id="{D9854AC7-5BE4-D59E-A9FB-25BC76E9CEA7}"/>
              </a:ext>
            </a:extLst>
          </p:cNvPr>
          <p:cNvSpPr/>
          <p:nvPr/>
        </p:nvSpPr>
        <p:spPr>
          <a:xfrm>
            <a:off x="3236524" y="1915294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ál 40">
            <a:extLst>
              <a:ext uri="{FF2B5EF4-FFF2-40B4-BE49-F238E27FC236}">
                <a16:creationId xmlns:a16="http://schemas.microsoft.com/office/drawing/2014/main" id="{FE0C3B7A-8F23-BFF3-1463-031E6409BBB3}"/>
              </a:ext>
            </a:extLst>
          </p:cNvPr>
          <p:cNvSpPr/>
          <p:nvPr/>
        </p:nvSpPr>
        <p:spPr>
          <a:xfrm>
            <a:off x="2937798" y="4160508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C1D60E06-E133-D9BC-B135-D9D16EBADAE5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81F7AA1E-3053-20A9-9557-8E77F1CEFF4B}"/>
              </a:ext>
            </a:extLst>
          </p:cNvPr>
          <p:cNvSpPr txBox="1"/>
          <p:nvPr/>
        </p:nvSpPr>
        <p:spPr>
          <a:xfrm>
            <a:off x="4712119" y="3500300"/>
            <a:ext cx="4060606" cy="20005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00" b="1" dirty="0">
                <a:solidFill>
                  <a:schemeClr val="bg1"/>
                </a:solidFill>
              </a:rPr>
              <a:t>*= kde se daná odpověď vyskytuje významně častěji (relativní podíl) oproti výsledku za celý kraj</a:t>
            </a:r>
            <a:endParaRPr lang="en-US" sz="700" b="1" dirty="0">
              <a:solidFill>
                <a:schemeClr val="bg1"/>
              </a:solidFill>
            </a:endParaRP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1A6BB32D-5977-B24B-E39C-A02ADB78074C}"/>
              </a:ext>
            </a:extLst>
          </p:cNvPr>
          <p:cNvSpPr txBox="1"/>
          <p:nvPr/>
        </p:nvSpPr>
        <p:spPr>
          <a:xfrm>
            <a:off x="6991557" y="1541632"/>
            <a:ext cx="1086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/>
              <a:t>VM</a:t>
            </a:r>
            <a:endParaRPr lang="en-US" sz="1000" b="1" dirty="0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7D210656-20BF-5500-58EB-48336BEEF706}"/>
              </a:ext>
            </a:extLst>
          </p:cNvPr>
          <p:cNvSpPr/>
          <p:nvPr/>
        </p:nvSpPr>
        <p:spPr>
          <a:xfrm>
            <a:off x="2872481" y="4748337"/>
            <a:ext cx="224118" cy="23308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92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extLst>
              <a:ext uri="{FF2B5EF4-FFF2-40B4-BE49-F238E27FC236}">
                <a16:creationId xmlns:a16="http://schemas.microsoft.com/office/drawing/2014/main" id="{E55AB9C3-1549-49B6-9098-9E956B7FED6E}"/>
              </a:ext>
            </a:extLst>
          </p:cNvPr>
          <p:cNvSpPr/>
          <p:nvPr/>
        </p:nvSpPr>
        <p:spPr>
          <a:xfrm>
            <a:off x="-26723" y="-212655"/>
            <a:ext cx="9253271" cy="7776429"/>
          </a:xfrm>
          <a:prstGeom prst="rect">
            <a:avLst/>
          </a:prstGeom>
          <a:solidFill>
            <a:schemeClr val="tx1">
              <a:lumMod val="75000"/>
              <a:lumOff val="2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34" name="Přímá spojnice 33"/>
          <p:cNvCxnSpPr/>
          <p:nvPr/>
        </p:nvCxnSpPr>
        <p:spPr>
          <a:xfrm>
            <a:off x="-264" y="2042338"/>
            <a:ext cx="8932863" cy="0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0" y="1528074"/>
            <a:ext cx="8932600" cy="49530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8" name="TextovéPole 17"/>
          <p:cNvSpPr txBox="1"/>
          <p:nvPr/>
        </p:nvSpPr>
        <p:spPr bwMode="auto">
          <a:xfrm>
            <a:off x="625475" y="1508452"/>
            <a:ext cx="17695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SUMMARY</a:t>
            </a:r>
          </a:p>
        </p:txBody>
      </p:sp>
      <p:sp>
        <p:nvSpPr>
          <p:cNvPr id="9" name="Obdélník 8"/>
          <p:cNvSpPr/>
          <p:nvPr/>
        </p:nvSpPr>
        <p:spPr>
          <a:xfrm>
            <a:off x="-578749" y="2023374"/>
            <a:ext cx="552027" cy="45719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pSp>
        <p:nvGrpSpPr>
          <p:cNvPr id="12" name="Skupina 11"/>
          <p:cNvGrpSpPr/>
          <p:nvPr/>
        </p:nvGrpSpPr>
        <p:grpSpPr>
          <a:xfrm>
            <a:off x="7900453" y="2293416"/>
            <a:ext cx="738668" cy="1513079"/>
            <a:chOff x="7888540" y="2291256"/>
            <a:chExt cx="738668" cy="1513079"/>
          </a:xfrm>
        </p:grpSpPr>
        <p:sp>
          <p:nvSpPr>
            <p:cNvPr id="13" name="Volný tvar 12"/>
            <p:cNvSpPr/>
            <p:nvPr/>
          </p:nvSpPr>
          <p:spPr>
            <a:xfrm>
              <a:off x="7992787" y="2389547"/>
              <a:ext cx="610593" cy="801216"/>
            </a:xfrm>
            <a:custGeom>
              <a:avLst/>
              <a:gdLst>
                <a:gd name="connsiteX0" fmla="*/ 59570 w 610593"/>
                <a:gd name="connsiteY0" fmla="*/ 0 h 801216"/>
                <a:gd name="connsiteX1" fmla="*/ 0 w 610593"/>
                <a:gd name="connsiteY1" fmla="*/ 771431 h 801216"/>
                <a:gd name="connsiteX2" fmla="*/ 559958 w 610593"/>
                <a:gd name="connsiteY2" fmla="*/ 801216 h 801216"/>
                <a:gd name="connsiteX3" fmla="*/ 610593 w 610593"/>
                <a:gd name="connsiteY3" fmla="*/ 5957 h 801216"/>
                <a:gd name="connsiteX4" fmla="*/ 59570 w 610593"/>
                <a:gd name="connsiteY4" fmla="*/ 0 h 801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0593" h="801216">
                  <a:moveTo>
                    <a:pt x="59570" y="0"/>
                  </a:moveTo>
                  <a:lnTo>
                    <a:pt x="0" y="771431"/>
                  </a:lnTo>
                  <a:lnTo>
                    <a:pt x="559958" y="801216"/>
                  </a:lnTo>
                  <a:lnTo>
                    <a:pt x="610593" y="5957"/>
                  </a:lnTo>
                  <a:lnTo>
                    <a:pt x="5957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8043422" y="2291256"/>
              <a:ext cx="583786" cy="86377"/>
            </a:xfrm>
            <a:custGeom>
              <a:avLst/>
              <a:gdLst>
                <a:gd name="connsiteX0" fmla="*/ 0 w 583786"/>
                <a:gd name="connsiteY0" fmla="*/ 74463 h 86377"/>
                <a:gd name="connsiteX1" fmla="*/ 5957 w 583786"/>
                <a:gd name="connsiteY1" fmla="*/ 0 h 86377"/>
                <a:gd name="connsiteX2" fmla="*/ 583786 w 583786"/>
                <a:gd name="connsiteY2" fmla="*/ 8935 h 86377"/>
                <a:gd name="connsiteX3" fmla="*/ 580807 w 583786"/>
                <a:gd name="connsiteY3" fmla="*/ 86377 h 86377"/>
                <a:gd name="connsiteX4" fmla="*/ 0 w 583786"/>
                <a:gd name="connsiteY4" fmla="*/ 74463 h 86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3786" h="86377">
                  <a:moveTo>
                    <a:pt x="0" y="74463"/>
                  </a:moveTo>
                  <a:lnTo>
                    <a:pt x="5957" y="0"/>
                  </a:lnTo>
                  <a:lnTo>
                    <a:pt x="583786" y="8935"/>
                  </a:lnTo>
                  <a:lnTo>
                    <a:pt x="580807" y="86377"/>
                  </a:lnTo>
                  <a:lnTo>
                    <a:pt x="0" y="7446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Volný tvar 14"/>
            <p:cNvSpPr/>
            <p:nvPr/>
          </p:nvSpPr>
          <p:spPr>
            <a:xfrm>
              <a:off x="7986830" y="3184808"/>
              <a:ext cx="565915" cy="29785"/>
            </a:xfrm>
            <a:custGeom>
              <a:avLst/>
              <a:gdLst>
                <a:gd name="connsiteX0" fmla="*/ 0 w 565915"/>
                <a:gd name="connsiteY0" fmla="*/ 0 h 29785"/>
                <a:gd name="connsiteX1" fmla="*/ 565915 w 565915"/>
                <a:gd name="connsiteY1" fmla="*/ 29785 h 29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65915" h="29785">
                  <a:moveTo>
                    <a:pt x="0" y="0"/>
                  </a:moveTo>
                  <a:lnTo>
                    <a:pt x="565915" y="29785"/>
                  </a:lnTo>
                </a:path>
              </a:pathLst>
            </a:cu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Volný tvar 15"/>
            <p:cNvSpPr/>
            <p:nvPr/>
          </p:nvSpPr>
          <p:spPr>
            <a:xfrm>
              <a:off x="7888540" y="3193742"/>
              <a:ext cx="142968" cy="536130"/>
            </a:xfrm>
            <a:custGeom>
              <a:avLst/>
              <a:gdLst>
                <a:gd name="connsiteX0" fmla="*/ 0 w 142968"/>
                <a:gd name="connsiteY0" fmla="*/ 536130 h 536130"/>
                <a:gd name="connsiteX1" fmla="*/ 142968 w 142968"/>
                <a:gd name="connsiteY1" fmla="*/ 0 h 536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2968" h="536130">
                  <a:moveTo>
                    <a:pt x="0" y="536130"/>
                  </a:moveTo>
                  <a:lnTo>
                    <a:pt x="142968" y="0"/>
                  </a:lnTo>
                </a:path>
              </a:pathLst>
            </a:cu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Volný tvar 18"/>
            <p:cNvSpPr/>
            <p:nvPr/>
          </p:nvSpPr>
          <p:spPr>
            <a:xfrm>
              <a:off x="8519982" y="3211613"/>
              <a:ext cx="59570" cy="592722"/>
            </a:xfrm>
            <a:custGeom>
              <a:avLst/>
              <a:gdLst>
                <a:gd name="connsiteX0" fmla="*/ 59570 w 59570"/>
                <a:gd name="connsiteY0" fmla="*/ 592722 h 592722"/>
                <a:gd name="connsiteX1" fmla="*/ 0 w 59570"/>
                <a:gd name="connsiteY1" fmla="*/ 0 h 59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9570" h="592722">
                  <a:moveTo>
                    <a:pt x="59570" y="592722"/>
                  </a:moveTo>
                  <a:lnTo>
                    <a:pt x="0" y="0"/>
                  </a:lnTo>
                </a:path>
              </a:pathLst>
            </a:cu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Volný tvar 19"/>
            <p:cNvSpPr/>
            <p:nvPr/>
          </p:nvSpPr>
          <p:spPr>
            <a:xfrm>
              <a:off x="8365100" y="3208634"/>
              <a:ext cx="5957" cy="282958"/>
            </a:xfrm>
            <a:custGeom>
              <a:avLst/>
              <a:gdLst>
                <a:gd name="connsiteX0" fmla="*/ 5957 w 5957"/>
                <a:gd name="connsiteY0" fmla="*/ 282958 h 282958"/>
                <a:gd name="connsiteX1" fmla="*/ 0 w 5957"/>
                <a:gd name="connsiteY1" fmla="*/ 0 h 282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957" h="282958">
                  <a:moveTo>
                    <a:pt x="5957" y="282958"/>
                  </a:moveTo>
                  <a:lnTo>
                    <a:pt x="0" y="0"/>
                  </a:lnTo>
                </a:path>
              </a:pathLst>
            </a:cu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Volný tvar 20"/>
            <p:cNvSpPr/>
            <p:nvPr/>
          </p:nvSpPr>
          <p:spPr>
            <a:xfrm>
              <a:off x="7983852" y="3206153"/>
              <a:ext cx="565915" cy="29785"/>
            </a:xfrm>
            <a:custGeom>
              <a:avLst/>
              <a:gdLst>
                <a:gd name="connsiteX0" fmla="*/ 0 w 565915"/>
                <a:gd name="connsiteY0" fmla="*/ 0 h 29785"/>
                <a:gd name="connsiteX1" fmla="*/ 565915 w 565915"/>
                <a:gd name="connsiteY1" fmla="*/ 29785 h 29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65915" h="29785">
                  <a:moveTo>
                    <a:pt x="0" y="0"/>
                  </a:moveTo>
                  <a:lnTo>
                    <a:pt x="565915" y="29785"/>
                  </a:lnTo>
                </a:path>
              </a:pathLst>
            </a:cu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Zaoblený obdélník 21"/>
            <p:cNvSpPr/>
            <p:nvPr/>
          </p:nvSpPr>
          <p:spPr>
            <a:xfrm>
              <a:off x="7997951" y="3190184"/>
              <a:ext cx="72000" cy="4571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Zaoblený obdélník 22"/>
            <p:cNvSpPr/>
            <p:nvPr/>
          </p:nvSpPr>
          <p:spPr>
            <a:xfrm>
              <a:off x="8473005" y="3231176"/>
              <a:ext cx="72000" cy="4571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4" name="Volný tvar 23"/>
          <p:cNvSpPr/>
          <p:nvPr/>
        </p:nvSpPr>
        <p:spPr>
          <a:xfrm>
            <a:off x="8172450" y="2546876"/>
            <a:ext cx="197644" cy="228600"/>
          </a:xfrm>
          <a:custGeom>
            <a:avLst/>
            <a:gdLst>
              <a:gd name="connsiteX0" fmla="*/ 197644 w 197644"/>
              <a:gd name="connsiteY0" fmla="*/ 0 h 228600"/>
              <a:gd name="connsiteX1" fmla="*/ 138112 w 197644"/>
              <a:gd name="connsiteY1" fmla="*/ 4762 h 228600"/>
              <a:gd name="connsiteX2" fmla="*/ 76200 w 197644"/>
              <a:gd name="connsiteY2" fmla="*/ 42862 h 228600"/>
              <a:gd name="connsiteX3" fmla="*/ 35719 w 197644"/>
              <a:gd name="connsiteY3" fmla="*/ 76200 h 228600"/>
              <a:gd name="connsiteX4" fmla="*/ 0 w 197644"/>
              <a:gd name="connsiteY4" fmla="*/ 126206 h 228600"/>
              <a:gd name="connsiteX5" fmla="*/ 0 w 197644"/>
              <a:gd name="connsiteY5" fmla="*/ 173831 h 228600"/>
              <a:gd name="connsiteX6" fmla="*/ 7144 w 197644"/>
              <a:gd name="connsiteY6" fmla="*/ 228600 h 228600"/>
              <a:gd name="connsiteX7" fmla="*/ 161925 w 197644"/>
              <a:gd name="connsiteY7" fmla="*/ 176212 h 228600"/>
              <a:gd name="connsiteX8" fmla="*/ 197644 w 197644"/>
              <a:gd name="connsiteY8" fmla="*/ 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7644" h="228600">
                <a:moveTo>
                  <a:pt x="197644" y="0"/>
                </a:moveTo>
                <a:lnTo>
                  <a:pt x="138112" y="4762"/>
                </a:lnTo>
                <a:lnTo>
                  <a:pt x="76200" y="42862"/>
                </a:lnTo>
                <a:lnTo>
                  <a:pt x="35719" y="76200"/>
                </a:lnTo>
                <a:lnTo>
                  <a:pt x="0" y="126206"/>
                </a:lnTo>
                <a:lnTo>
                  <a:pt x="0" y="173831"/>
                </a:lnTo>
                <a:lnTo>
                  <a:pt x="7144" y="228600"/>
                </a:lnTo>
                <a:lnTo>
                  <a:pt x="161925" y="176212"/>
                </a:lnTo>
                <a:lnTo>
                  <a:pt x="197644" y="0"/>
                </a:lnTo>
                <a:close/>
              </a:path>
            </a:pathLst>
          </a:custGeom>
          <a:solidFill>
            <a:srgbClr val="D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olný tvar 24"/>
          <p:cNvSpPr/>
          <p:nvPr/>
        </p:nvSpPr>
        <p:spPr>
          <a:xfrm>
            <a:off x="8343900" y="2546876"/>
            <a:ext cx="159544" cy="285750"/>
          </a:xfrm>
          <a:custGeom>
            <a:avLst/>
            <a:gdLst>
              <a:gd name="connsiteX0" fmla="*/ 0 w 159544"/>
              <a:gd name="connsiteY0" fmla="*/ 176212 h 285750"/>
              <a:gd name="connsiteX1" fmla="*/ 121444 w 159544"/>
              <a:gd name="connsiteY1" fmla="*/ 285750 h 285750"/>
              <a:gd name="connsiteX2" fmla="*/ 147638 w 159544"/>
              <a:gd name="connsiteY2" fmla="*/ 238125 h 285750"/>
              <a:gd name="connsiteX3" fmla="*/ 154781 w 159544"/>
              <a:gd name="connsiteY3" fmla="*/ 157162 h 285750"/>
              <a:gd name="connsiteX4" fmla="*/ 159544 w 159544"/>
              <a:gd name="connsiteY4" fmla="*/ 83344 h 285750"/>
              <a:gd name="connsiteX5" fmla="*/ 135731 w 159544"/>
              <a:gd name="connsiteY5" fmla="*/ 40481 h 285750"/>
              <a:gd name="connsiteX6" fmla="*/ 102394 w 159544"/>
              <a:gd name="connsiteY6" fmla="*/ 9525 h 285750"/>
              <a:gd name="connsiteX7" fmla="*/ 35719 w 159544"/>
              <a:gd name="connsiteY7" fmla="*/ 0 h 285750"/>
              <a:gd name="connsiteX8" fmla="*/ 0 w 159544"/>
              <a:gd name="connsiteY8" fmla="*/ 176212 h 285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9544" h="285750">
                <a:moveTo>
                  <a:pt x="0" y="176212"/>
                </a:moveTo>
                <a:lnTo>
                  <a:pt x="121444" y="285750"/>
                </a:lnTo>
                <a:lnTo>
                  <a:pt x="147638" y="238125"/>
                </a:lnTo>
                <a:lnTo>
                  <a:pt x="154781" y="157162"/>
                </a:lnTo>
                <a:lnTo>
                  <a:pt x="159544" y="83344"/>
                </a:lnTo>
                <a:lnTo>
                  <a:pt x="135731" y="40481"/>
                </a:lnTo>
                <a:lnTo>
                  <a:pt x="102394" y="9525"/>
                </a:lnTo>
                <a:lnTo>
                  <a:pt x="35719" y="0"/>
                </a:lnTo>
                <a:lnTo>
                  <a:pt x="0" y="176212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olný tvar 25"/>
          <p:cNvSpPr/>
          <p:nvPr/>
        </p:nvSpPr>
        <p:spPr>
          <a:xfrm>
            <a:off x="8174831" y="2723088"/>
            <a:ext cx="290513" cy="159544"/>
          </a:xfrm>
          <a:custGeom>
            <a:avLst/>
            <a:gdLst>
              <a:gd name="connsiteX0" fmla="*/ 0 w 290513"/>
              <a:gd name="connsiteY0" fmla="*/ 64294 h 159544"/>
              <a:gd name="connsiteX1" fmla="*/ 40482 w 290513"/>
              <a:gd name="connsiteY1" fmla="*/ 123825 h 159544"/>
              <a:gd name="connsiteX2" fmla="*/ 76200 w 290513"/>
              <a:gd name="connsiteY2" fmla="*/ 145257 h 159544"/>
              <a:gd name="connsiteX3" fmla="*/ 128588 w 290513"/>
              <a:gd name="connsiteY3" fmla="*/ 159544 h 159544"/>
              <a:gd name="connsiteX4" fmla="*/ 240507 w 290513"/>
              <a:gd name="connsiteY4" fmla="*/ 159544 h 159544"/>
              <a:gd name="connsiteX5" fmla="*/ 283369 w 290513"/>
              <a:gd name="connsiteY5" fmla="*/ 126207 h 159544"/>
              <a:gd name="connsiteX6" fmla="*/ 290513 w 290513"/>
              <a:gd name="connsiteY6" fmla="*/ 111919 h 159544"/>
              <a:gd name="connsiteX7" fmla="*/ 171450 w 290513"/>
              <a:gd name="connsiteY7" fmla="*/ 7144 h 159544"/>
              <a:gd name="connsiteX8" fmla="*/ 150019 w 290513"/>
              <a:gd name="connsiteY8" fmla="*/ 0 h 159544"/>
              <a:gd name="connsiteX9" fmla="*/ 0 w 290513"/>
              <a:gd name="connsiteY9" fmla="*/ 64294 h 159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90513" h="159544">
                <a:moveTo>
                  <a:pt x="0" y="64294"/>
                </a:moveTo>
                <a:lnTo>
                  <a:pt x="40482" y="123825"/>
                </a:lnTo>
                <a:lnTo>
                  <a:pt x="76200" y="145257"/>
                </a:lnTo>
                <a:lnTo>
                  <a:pt x="128588" y="159544"/>
                </a:lnTo>
                <a:lnTo>
                  <a:pt x="240507" y="159544"/>
                </a:lnTo>
                <a:lnTo>
                  <a:pt x="283369" y="126207"/>
                </a:lnTo>
                <a:lnTo>
                  <a:pt x="290513" y="111919"/>
                </a:lnTo>
                <a:lnTo>
                  <a:pt x="171450" y="7144"/>
                </a:lnTo>
                <a:lnTo>
                  <a:pt x="150019" y="0"/>
                </a:lnTo>
                <a:lnTo>
                  <a:pt x="0" y="64294"/>
                </a:lnTo>
                <a:close/>
              </a:path>
            </a:pathLst>
          </a:custGeom>
          <a:pattFill prst="wdUpDiag">
            <a:fgClr>
              <a:schemeClr val="accent6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7" name="Skupina 26"/>
          <p:cNvGrpSpPr/>
          <p:nvPr/>
        </p:nvGrpSpPr>
        <p:grpSpPr>
          <a:xfrm>
            <a:off x="8167551" y="2547624"/>
            <a:ext cx="333103" cy="336369"/>
            <a:chOff x="8167551" y="4741817"/>
            <a:chExt cx="333103" cy="336369"/>
          </a:xfrm>
        </p:grpSpPr>
        <p:sp>
          <p:nvSpPr>
            <p:cNvPr id="28" name="Volný tvar 27"/>
            <p:cNvSpPr/>
            <p:nvPr/>
          </p:nvSpPr>
          <p:spPr>
            <a:xfrm>
              <a:off x="8167551" y="4741817"/>
              <a:ext cx="333103" cy="336369"/>
            </a:xfrm>
            <a:custGeom>
              <a:avLst/>
              <a:gdLst>
                <a:gd name="connsiteX0" fmla="*/ 284118 w 333103"/>
                <a:gd name="connsiteY0" fmla="*/ 13063 h 336369"/>
                <a:gd name="connsiteX1" fmla="*/ 284118 w 333103"/>
                <a:gd name="connsiteY1" fmla="*/ 13063 h 336369"/>
                <a:gd name="connsiteX2" fmla="*/ 254726 w 333103"/>
                <a:gd name="connsiteY2" fmla="*/ 6532 h 336369"/>
                <a:gd name="connsiteX3" fmla="*/ 244929 w 333103"/>
                <a:gd name="connsiteY3" fmla="*/ 3266 h 336369"/>
                <a:gd name="connsiteX4" fmla="*/ 205740 w 333103"/>
                <a:gd name="connsiteY4" fmla="*/ 0 h 336369"/>
                <a:gd name="connsiteX5" fmla="*/ 156755 w 333103"/>
                <a:gd name="connsiteY5" fmla="*/ 3266 h 336369"/>
                <a:gd name="connsiteX6" fmla="*/ 133895 w 333103"/>
                <a:gd name="connsiteY6" fmla="*/ 9797 h 336369"/>
                <a:gd name="connsiteX7" fmla="*/ 117566 w 333103"/>
                <a:gd name="connsiteY7" fmla="*/ 22860 h 336369"/>
                <a:gd name="connsiteX8" fmla="*/ 104503 w 333103"/>
                <a:gd name="connsiteY8" fmla="*/ 29392 h 336369"/>
                <a:gd name="connsiteX9" fmla="*/ 94706 w 333103"/>
                <a:gd name="connsiteY9" fmla="*/ 39189 h 336369"/>
                <a:gd name="connsiteX10" fmla="*/ 75112 w 333103"/>
                <a:gd name="connsiteY10" fmla="*/ 45720 h 336369"/>
                <a:gd name="connsiteX11" fmla="*/ 65315 w 333103"/>
                <a:gd name="connsiteY11" fmla="*/ 52252 h 336369"/>
                <a:gd name="connsiteX12" fmla="*/ 48986 w 333103"/>
                <a:gd name="connsiteY12" fmla="*/ 65314 h 336369"/>
                <a:gd name="connsiteX13" fmla="*/ 39189 w 333103"/>
                <a:gd name="connsiteY13" fmla="*/ 68580 h 336369"/>
                <a:gd name="connsiteX14" fmla="*/ 26126 w 333103"/>
                <a:gd name="connsiteY14" fmla="*/ 84909 h 336369"/>
                <a:gd name="connsiteX15" fmla="*/ 13063 w 333103"/>
                <a:gd name="connsiteY15" fmla="*/ 101237 h 336369"/>
                <a:gd name="connsiteX16" fmla="*/ 9798 w 333103"/>
                <a:gd name="connsiteY16" fmla="*/ 111034 h 336369"/>
                <a:gd name="connsiteX17" fmla="*/ 3266 w 333103"/>
                <a:gd name="connsiteY17" fmla="*/ 120832 h 336369"/>
                <a:gd name="connsiteX18" fmla="*/ 0 w 333103"/>
                <a:gd name="connsiteY18" fmla="*/ 163286 h 336369"/>
                <a:gd name="connsiteX19" fmla="*/ 3266 w 333103"/>
                <a:gd name="connsiteY19" fmla="*/ 228600 h 336369"/>
                <a:gd name="connsiteX20" fmla="*/ 13063 w 333103"/>
                <a:gd name="connsiteY20" fmla="*/ 261257 h 336369"/>
                <a:gd name="connsiteX21" fmla="*/ 26126 w 333103"/>
                <a:gd name="connsiteY21" fmla="*/ 271054 h 336369"/>
                <a:gd name="connsiteX22" fmla="*/ 42455 w 333103"/>
                <a:gd name="connsiteY22" fmla="*/ 290649 h 336369"/>
                <a:gd name="connsiteX23" fmla="*/ 62049 w 333103"/>
                <a:gd name="connsiteY23" fmla="*/ 303712 h 336369"/>
                <a:gd name="connsiteX24" fmla="*/ 81643 w 333103"/>
                <a:gd name="connsiteY24" fmla="*/ 320040 h 336369"/>
                <a:gd name="connsiteX25" fmla="*/ 104503 w 333103"/>
                <a:gd name="connsiteY25" fmla="*/ 326572 h 336369"/>
                <a:gd name="connsiteX26" fmla="*/ 117566 w 333103"/>
                <a:gd name="connsiteY26" fmla="*/ 333103 h 336369"/>
                <a:gd name="connsiteX27" fmla="*/ 127363 w 333103"/>
                <a:gd name="connsiteY27" fmla="*/ 336369 h 336369"/>
                <a:gd name="connsiteX28" fmla="*/ 241663 w 333103"/>
                <a:gd name="connsiteY28" fmla="*/ 333103 h 336369"/>
                <a:gd name="connsiteX29" fmla="*/ 248195 w 333103"/>
                <a:gd name="connsiteY29" fmla="*/ 326572 h 336369"/>
                <a:gd name="connsiteX30" fmla="*/ 257992 w 333103"/>
                <a:gd name="connsiteY30" fmla="*/ 323306 h 336369"/>
                <a:gd name="connsiteX31" fmla="*/ 274320 w 333103"/>
                <a:gd name="connsiteY31" fmla="*/ 313509 h 336369"/>
                <a:gd name="connsiteX32" fmla="*/ 287383 w 333103"/>
                <a:gd name="connsiteY32" fmla="*/ 297180 h 336369"/>
                <a:gd name="connsiteX33" fmla="*/ 293915 w 333103"/>
                <a:gd name="connsiteY33" fmla="*/ 290649 h 336369"/>
                <a:gd name="connsiteX34" fmla="*/ 297180 w 333103"/>
                <a:gd name="connsiteY34" fmla="*/ 280852 h 336369"/>
                <a:gd name="connsiteX35" fmla="*/ 303712 w 333103"/>
                <a:gd name="connsiteY35" fmla="*/ 274320 h 336369"/>
                <a:gd name="connsiteX36" fmla="*/ 310243 w 333103"/>
                <a:gd name="connsiteY36" fmla="*/ 264523 h 336369"/>
                <a:gd name="connsiteX37" fmla="*/ 313509 w 333103"/>
                <a:gd name="connsiteY37" fmla="*/ 251460 h 336369"/>
                <a:gd name="connsiteX38" fmla="*/ 316775 w 333103"/>
                <a:gd name="connsiteY38" fmla="*/ 235132 h 336369"/>
                <a:gd name="connsiteX39" fmla="*/ 323306 w 333103"/>
                <a:gd name="connsiteY39" fmla="*/ 215537 h 336369"/>
                <a:gd name="connsiteX40" fmla="*/ 326572 w 333103"/>
                <a:gd name="connsiteY40" fmla="*/ 189412 h 336369"/>
                <a:gd name="connsiteX41" fmla="*/ 329838 w 333103"/>
                <a:gd name="connsiteY41" fmla="*/ 176349 h 336369"/>
                <a:gd name="connsiteX42" fmla="*/ 333103 w 333103"/>
                <a:gd name="connsiteY42" fmla="*/ 133894 h 336369"/>
                <a:gd name="connsiteX43" fmla="*/ 326572 w 333103"/>
                <a:gd name="connsiteY43" fmla="*/ 68580 h 336369"/>
                <a:gd name="connsiteX44" fmla="*/ 323306 w 333103"/>
                <a:gd name="connsiteY44" fmla="*/ 55517 h 336369"/>
                <a:gd name="connsiteX45" fmla="*/ 303712 w 333103"/>
                <a:gd name="connsiteY45" fmla="*/ 35923 h 336369"/>
                <a:gd name="connsiteX46" fmla="*/ 300446 w 333103"/>
                <a:gd name="connsiteY46" fmla="*/ 26126 h 336369"/>
                <a:gd name="connsiteX47" fmla="*/ 280852 w 333103"/>
                <a:gd name="connsiteY47" fmla="*/ 16329 h 336369"/>
                <a:gd name="connsiteX48" fmla="*/ 284118 w 333103"/>
                <a:gd name="connsiteY48" fmla="*/ 13063 h 336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333103" h="336369">
                  <a:moveTo>
                    <a:pt x="284118" y="13063"/>
                  </a:moveTo>
                  <a:lnTo>
                    <a:pt x="284118" y="13063"/>
                  </a:lnTo>
                  <a:cubicBezTo>
                    <a:pt x="274321" y="10886"/>
                    <a:pt x="264463" y="8966"/>
                    <a:pt x="254726" y="6532"/>
                  </a:cubicBezTo>
                  <a:cubicBezTo>
                    <a:pt x="251386" y="5697"/>
                    <a:pt x="248341" y="3721"/>
                    <a:pt x="244929" y="3266"/>
                  </a:cubicBezTo>
                  <a:cubicBezTo>
                    <a:pt x="231936" y="1533"/>
                    <a:pt x="218803" y="1089"/>
                    <a:pt x="205740" y="0"/>
                  </a:cubicBezTo>
                  <a:cubicBezTo>
                    <a:pt x="189412" y="1089"/>
                    <a:pt x="173030" y="1553"/>
                    <a:pt x="156755" y="3266"/>
                  </a:cubicBezTo>
                  <a:cubicBezTo>
                    <a:pt x="150766" y="3896"/>
                    <a:pt x="139964" y="7774"/>
                    <a:pt x="133895" y="9797"/>
                  </a:cubicBezTo>
                  <a:cubicBezTo>
                    <a:pt x="126742" y="16950"/>
                    <a:pt x="127180" y="17366"/>
                    <a:pt x="117566" y="22860"/>
                  </a:cubicBezTo>
                  <a:cubicBezTo>
                    <a:pt x="113339" y="25275"/>
                    <a:pt x="108465" y="26562"/>
                    <a:pt x="104503" y="29392"/>
                  </a:cubicBezTo>
                  <a:cubicBezTo>
                    <a:pt x="100745" y="32076"/>
                    <a:pt x="98743" y="36946"/>
                    <a:pt x="94706" y="39189"/>
                  </a:cubicBezTo>
                  <a:cubicBezTo>
                    <a:pt x="88688" y="42532"/>
                    <a:pt x="80840" y="41901"/>
                    <a:pt x="75112" y="45720"/>
                  </a:cubicBezTo>
                  <a:cubicBezTo>
                    <a:pt x="71846" y="47897"/>
                    <a:pt x="68380" y="49800"/>
                    <a:pt x="65315" y="52252"/>
                  </a:cubicBezTo>
                  <a:cubicBezTo>
                    <a:pt x="55192" y="60350"/>
                    <a:pt x="62384" y="58615"/>
                    <a:pt x="48986" y="65314"/>
                  </a:cubicBezTo>
                  <a:cubicBezTo>
                    <a:pt x="45907" y="66853"/>
                    <a:pt x="42455" y="67491"/>
                    <a:pt x="39189" y="68580"/>
                  </a:cubicBezTo>
                  <a:cubicBezTo>
                    <a:pt x="19089" y="98732"/>
                    <a:pt x="44739" y="61642"/>
                    <a:pt x="26126" y="84909"/>
                  </a:cubicBezTo>
                  <a:cubicBezTo>
                    <a:pt x="9652" y="105502"/>
                    <a:pt x="28831" y="85472"/>
                    <a:pt x="13063" y="101237"/>
                  </a:cubicBezTo>
                  <a:cubicBezTo>
                    <a:pt x="11975" y="104503"/>
                    <a:pt x="11337" y="107955"/>
                    <a:pt x="9798" y="111034"/>
                  </a:cubicBezTo>
                  <a:cubicBezTo>
                    <a:pt x="8043" y="114545"/>
                    <a:pt x="3989" y="116974"/>
                    <a:pt x="3266" y="120832"/>
                  </a:cubicBezTo>
                  <a:cubicBezTo>
                    <a:pt x="650" y="134782"/>
                    <a:pt x="1089" y="149135"/>
                    <a:pt x="0" y="163286"/>
                  </a:cubicBezTo>
                  <a:cubicBezTo>
                    <a:pt x="1089" y="185057"/>
                    <a:pt x="1456" y="206877"/>
                    <a:pt x="3266" y="228600"/>
                  </a:cubicBezTo>
                  <a:cubicBezTo>
                    <a:pt x="3655" y="233269"/>
                    <a:pt x="12087" y="260525"/>
                    <a:pt x="13063" y="261257"/>
                  </a:cubicBezTo>
                  <a:lnTo>
                    <a:pt x="26126" y="271054"/>
                  </a:lnTo>
                  <a:cubicBezTo>
                    <a:pt x="31932" y="279763"/>
                    <a:pt x="33751" y="283879"/>
                    <a:pt x="42455" y="290649"/>
                  </a:cubicBezTo>
                  <a:cubicBezTo>
                    <a:pt x="48651" y="295468"/>
                    <a:pt x="56498" y="298161"/>
                    <a:pt x="62049" y="303712"/>
                  </a:cubicBezTo>
                  <a:cubicBezTo>
                    <a:pt x="69272" y="310935"/>
                    <a:pt x="72549" y="315493"/>
                    <a:pt x="81643" y="320040"/>
                  </a:cubicBezTo>
                  <a:cubicBezTo>
                    <a:pt x="89539" y="323988"/>
                    <a:pt x="96130" y="323432"/>
                    <a:pt x="104503" y="326572"/>
                  </a:cubicBezTo>
                  <a:cubicBezTo>
                    <a:pt x="109061" y="328281"/>
                    <a:pt x="113091" y="331185"/>
                    <a:pt x="117566" y="333103"/>
                  </a:cubicBezTo>
                  <a:cubicBezTo>
                    <a:pt x="120730" y="334459"/>
                    <a:pt x="124097" y="335280"/>
                    <a:pt x="127363" y="336369"/>
                  </a:cubicBezTo>
                  <a:cubicBezTo>
                    <a:pt x="165463" y="335280"/>
                    <a:pt x="203672" y="336183"/>
                    <a:pt x="241663" y="333103"/>
                  </a:cubicBezTo>
                  <a:cubicBezTo>
                    <a:pt x="244732" y="332854"/>
                    <a:pt x="245555" y="328156"/>
                    <a:pt x="248195" y="326572"/>
                  </a:cubicBezTo>
                  <a:cubicBezTo>
                    <a:pt x="251147" y="324801"/>
                    <a:pt x="254726" y="324395"/>
                    <a:pt x="257992" y="323306"/>
                  </a:cubicBezTo>
                  <a:cubicBezTo>
                    <a:pt x="274539" y="306757"/>
                    <a:pt x="253126" y="326225"/>
                    <a:pt x="274320" y="313509"/>
                  </a:cubicBezTo>
                  <a:cubicBezTo>
                    <a:pt x="280387" y="309869"/>
                    <a:pt x="283274" y="302315"/>
                    <a:pt x="287383" y="297180"/>
                  </a:cubicBezTo>
                  <a:cubicBezTo>
                    <a:pt x="289306" y="294776"/>
                    <a:pt x="291738" y="292826"/>
                    <a:pt x="293915" y="290649"/>
                  </a:cubicBezTo>
                  <a:cubicBezTo>
                    <a:pt x="295003" y="287383"/>
                    <a:pt x="295409" y="283804"/>
                    <a:pt x="297180" y="280852"/>
                  </a:cubicBezTo>
                  <a:cubicBezTo>
                    <a:pt x="298764" y="278212"/>
                    <a:pt x="301788" y="276724"/>
                    <a:pt x="303712" y="274320"/>
                  </a:cubicBezTo>
                  <a:cubicBezTo>
                    <a:pt x="306164" y="271255"/>
                    <a:pt x="308066" y="267789"/>
                    <a:pt x="310243" y="264523"/>
                  </a:cubicBezTo>
                  <a:cubicBezTo>
                    <a:pt x="311332" y="260169"/>
                    <a:pt x="312535" y="255841"/>
                    <a:pt x="313509" y="251460"/>
                  </a:cubicBezTo>
                  <a:cubicBezTo>
                    <a:pt x="314713" y="246042"/>
                    <a:pt x="315315" y="240487"/>
                    <a:pt x="316775" y="235132"/>
                  </a:cubicBezTo>
                  <a:cubicBezTo>
                    <a:pt x="318587" y="228490"/>
                    <a:pt x="323306" y="215537"/>
                    <a:pt x="323306" y="215537"/>
                  </a:cubicBezTo>
                  <a:cubicBezTo>
                    <a:pt x="324395" y="206829"/>
                    <a:pt x="325129" y="198069"/>
                    <a:pt x="326572" y="189412"/>
                  </a:cubicBezTo>
                  <a:cubicBezTo>
                    <a:pt x="327310" y="184985"/>
                    <a:pt x="329314" y="180807"/>
                    <a:pt x="329838" y="176349"/>
                  </a:cubicBezTo>
                  <a:cubicBezTo>
                    <a:pt x="331496" y="162253"/>
                    <a:pt x="332015" y="148046"/>
                    <a:pt x="333103" y="133894"/>
                  </a:cubicBezTo>
                  <a:cubicBezTo>
                    <a:pt x="327816" y="43991"/>
                    <a:pt x="336039" y="101710"/>
                    <a:pt x="326572" y="68580"/>
                  </a:cubicBezTo>
                  <a:cubicBezTo>
                    <a:pt x="325339" y="64264"/>
                    <a:pt x="325880" y="59194"/>
                    <a:pt x="323306" y="55517"/>
                  </a:cubicBezTo>
                  <a:cubicBezTo>
                    <a:pt x="318009" y="47950"/>
                    <a:pt x="303712" y="35923"/>
                    <a:pt x="303712" y="35923"/>
                  </a:cubicBezTo>
                  <a:cubicBezTo>
                    <a:pt x="302623" y="32657"/>
                    <a:pt x="302596" y="28814"/>
                    <a:pt x="300446" y="26126"/>
                  </a:cubicBezTo>
                  <a:cubicBezTo>
                    <a:pt x="296973" y="21784"/>
                    <a:pt x="286315" y="17239"/>
                    <a:pt x="280852" y="16329"/>
                  </a:cubicBezTo>
                  <a:cubicBezTo>
                    <a:pt x="277631" y="15792"/>
                    <a:pt x="283574" y="13607"/>
                    <a:pt x="284118" y="13063"/>
                  </a:cubicBezTo>
                  <a:close/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Volný tvar 28"/>
            <p:cNvSpPr/>
            <p:nvPr/>
          </p:nvSpPr>
          <p:spPr>
            <a:xfrm>
              <a:off x="8337369" y="4748349"/>
              <a:ext cx="130628" cy="277585"/>
            </a:xfrm>
            <a:custGeom>
              <a:avLst/>
              <a:gdLst>
                <a:gd name="connsiteX0" fmla="*/ 45720 w 130628"/>
                <a:gd name="connsiteY0" fmla="*/ 0 h 277585"/>
                <a:gd name="connsiteX1" fmla="*/ 0 w 130628"/>
                <a:gd name="connsiteY1" fmla="*/ 166551 h 277585"/>
                <a:gd name="connsiteX2" fmla="*/ 130628 w 130628"/>
                <a:gd name="connsiteY2" fmla="*/ 277585 h 277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" h="277585">
                  <a:moveTo>
                    <a:pt x="45720" y="0"/>
                  </a:moveTo>
                  <a:lnTo>
                    <a:pt x="0" y="166551"/>
                  </a:lnTo>
                  <a:lnTo>
                    <a:pt x="130628" y="277585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8174083" y="4914900"/>
              <a:ext cx="166551" cy="48986"/>
            </a:xfrm>
            <a:custGeom>
              <a:avLst/>
              <a:gdLst>
                <a:gd name="connsiteX0" fmla="*/ 166551 w 166551"/>
                <a:gd name="connsiteY0" fmla="*/ 0 h 48986"/>
                <a:gd name="connsiteX1" fmla="*/ 0 w 166551"/>
                <a:gd name="connsiteY1" fmla="*/ 48986 h 48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6551" h="48986">
                  <a:moveTo>
                    <a:pt x="166551" y="0"/>
                  </a:moveTo>
                  <a:lnTo>
                    <a:pt x="0" y="48986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1" name="Volný tvar 30"/>
          <p:cNvSpPr/>
          <p:nvPr/>
        </p:nvSpPr>
        <p:spPr>
          <a:xfrm>
            <a:off x="8441871" y="2482310"/>
            <a:ext cx="124098" cy="104503"/>
          </a:xfrm>
          <a:custGeom>
            <a:avLst/>
            <a:gdLst>
              <a:gd name="connsiteX0" fmla="*/ 0 w 124098"/>
              <a:gd name="connsiteY0" fmla="*/ 104503 h 104503"/>
              <a:gd name="connsiteX1" fmla="*/ 39189 w 124098"/>
              <a:gd name="connsiteY1" fmla="*/ 0 h 104503"/>
              <a:gd name="connsiteX2" fmla="*/ 124098 w 124098"/>
              <a:gd name="connsiteY2" fmla="*/ 3266 h 104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4098" h="104503">
                <a:moveTo>
                  <a:pt x="0" y="104503"/>
                </a:moveTo>
                <a:lnTo>
                  <a:pt x="39189" y="0"/>
                </a:lnTo>
                <a:lnTo>
                  <a:pt x="124098" y="3266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olný tvar 31"/>
          <p:cNvSpPr/>
          <p:nvPr/>
        </p:nvSpPr>
        <p:spPr>
          <a:xfrm>
            <a:off x="8265523" y="2831741"/>
            <a:ext cx="137160" cy="176349"/>
          </a:xfrm>
          <a:custGeom>
            <a:avLst/>
            <a:gdLst>
              <a:gd name="connsiteX0" fmla="*/ 0 w 137160"/>
              <a:gd name="connsiteY0" fmla="*/ 0 h 176349"/>
              <a:gd name="connsiteX1" fmla="*/ 22860 w 137160"/>
              <a:gd name="connsiteY1" fmla="*/ 173083 h 176349"/>
              <a:gd name="connsiteX2" fmla="*/ 137160 w 137160"/>
              <a:gd name="connsiteY2" fmla="*/ 176349 h 176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7160" h="176349">
                <a:moveTo>
                  <a:pt x="0" y="0"/>
                </a:moveTo>
                <a:lnTo>
                  <a:pt x="22860" y="173083"/>
                </a:lnTo>
                <a:lnTo>
                  <a:pt x="137160" y="176349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olný tvar 32"/>
          <p:cNvSpPr/>
          <p:nvPr/>
        </p:nvSpPr>
        <p:spPr>
          <a:xfrm>
            <a:off x="8115300" y="2531296"/>
            <a:ext cx="173083" cy="101237"/>
          </a:xfrm>
          <a:custGeom>
            <a:avLst/>
            <a:gdLst>
              <a:gd name="connsiteX0" fmla="*/ 173083 w 173083"/>
              <a:gd name="connsiteY0" fmla="*/ 101237 h 101237"/>
              <a:gd name="connsiteX1" fmla="*/ 124097 w 173083"/>
              <a:gd name="connsiteY1" fmla="*/ 0 h 101237"/>
              <a:gd name="connsiteX2" fmla="*/ 0 w 173083"/>
              <a:gd name="connsiteY2" fmla="*/ 0 h 101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3083" h="101237">
                <a:moveTo>
                  <a:pt x="173083" y="101237"/>
                </a:moveTo>
                <a:lnTo>
                  <a:pt x="124097" y="0"/>
                </a:lnTo>
                <a:lnTo>
                  <a:pt x="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8048160" y="2379793"/>
            <a:ext cx="26161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" dirty="0">
                <a:solidFill>
                  <a:srgbClr val="DC0000"/>
                </a:solidFill>
              </a:rPr>
              <a:t>33</a:t>
            </a:r>
          </a:p>
        </p:txBody>
      </p:sp>
      <p:sp>
        <p:nvSpPr>
          <p:cNvPr id="36" name="TextovéPole 35"/>
          <p:cNvSpPr txBox="1"/>
          <p:nvPr/>
        </p:nvSpPr>
        <p:spPr>
          <a:xfrm>
            <a:off x="8402683" y="2351221"/>
            <a:ext cx="26161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" dirty="0">
                <a:solidFill>
                  <a:srgbClr val="DC0000"/>
                </a:solidFill>
              </a:rPr>
              <a:t>29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8234080" y="2868346"/>
            <a:ext cx="26161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" dirty="0">
                <a:solidFill>
                  <a:srgbClr val="DC0000"/>
                </a:solidFill>
              </a:rPr>
              <a:t>38</a:t>
            </a:r>
          </a:p>
        </p:txBody>
      </p:sp>
    </p:spTree>
    <p:extLst>
      <p:ext uri="{BB962C8B-B14F-4D97-AF65-F5344CB8AC3E}">
        <p14:creationId xmlns:p14="http://schemas.microsoft.com/office/powerpoint/2010/main" val="3509541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50"/>
                            </p:stCondLst>
                            <p:childTnLst>
                              <p:par>
                                <p:cTn id="49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1.03993 3.7037E-7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99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33" grpId="0" animBg="1"/>
      <p:bldP spid="35" grpId="0"/>
      <p:bldP spid="36" grpId="0"/>
      <p:bldP spid="3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2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39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 err="1">
                <a:solidFill>
                  <a:schemeClr val="bg1"/>
                </a:solidFill>
              </a:rPr>
              <a:t>Summary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6" name="Tabulka 6">
            <a:extLst>
              <a:ext uri="{FF2B5EF4-FFF2-40B4-BE49-F238E27FC236}">
                <a16:creationId xmlns:a16="http://schemas.microsoft.com/office/drawing/2014/main" id="{048F8D24-E383-7313-A2EF-287FD8A5A7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2507720"/>
              </p:ext>
            </p:extLst>
          </p:nvPr>
        </p:nvGraphicFramePr>
        <p:xfrm>
          <a:off x="391887" y="198953"/>
          <a:ext cx="8434251" cy="399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3551">
                  <a:extLst>
                    <a:ext uri="{9D8B030D-6E8A-4147-A177-3AD203B41FA5}">
                      <a16:colId xmlns:a16="http://schemas.microsoft.com/office/drawing/2014/main" val="2957726462"/>
                    </a:ext>
                  </a:extLst>
                </a:gridCol>
                <a:gridCol w="1346140">
                  <a:extLst>
                    <a:ext uri="{9D8B030D-6E8A-4147-A177-3AD203B41FA5}">
                      <a16:colId xmlns:a16="http://schemas.microsoft.com/office/drawing/2014/main" val="2728358027"/>
                    </a:ext>
                  </a:extLst>
                </a:gridCol>
                <a:gridCol w="1346140">
                  <a:extLst>
                    <a:ext uri="{9D8B030D-6E8A-4147-A177-3AD203B41FA5}">
                      <a16:colId xmlns:a16="http://schemas.microsoft.com/office/drawing/2014/main" val="4086388879"/>
                    </a:ext>
                  </a:extLst>
                </a:gridCol>
                <a:gridCol w="1346140">
                  <a:extLst>
                    <a:ext uri="{9D8B030D-6E8A-4147-A177-3AD203B41FA5}">
                      <a16:colId xmlns:a16="http://schemas.microsoft.com/office/drawing/2014/main" val="3472938853"/>
                    </a:ext>
                  </a:extLst>
                </a:gridCol>
                <a:gridCol w="1346140">
                  <a:extLst>
                    <a:ext uri="{9D8B030D-6E8A-4147-A177-3AD203B41FA5}">
                      <a16:colId xmlns:a16="http://schemas.microsoft.com/office/drawing/2014/main" val="1193053898"/>
                    </a:ext>
                  </a:extLst>
                </a:gridCol>
                <a:gridCol w="1346140">
                  <a:extLst>
                    <a:ext uri="{9D8B030D-6E8A-4147-A177-3AD203B41FA5}">
                      <a16:colId xmlns:a16="http://schemas.microsoft.com/office/drawing/2014/main" val="38472662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chemeClr val="bg1"/>
                          </a:solidFill>
                        </a:rPr>
                        <a:t>ZLÍNSKÝ KRAJ</a:t>
                      </a:r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/>
                        <a:t>Valašsko</a:t>
                      </a:r>
                      <a:endParaRPr lang="en-US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/>
                        <a:t>Zlínsko a </a:t>
                      </a:r>
                      <a:r>
                        <a:rPr lang="cs-CZ" sz="1400" b="0" dirty="0" err="1"/>
                        <a:t>Luhačovicko</a:t>
                      </a:r>
                      <a:r>
                        <a:rPr lang="cs-CZ" sz="1400" b="0" dirty="0"/>
                        <a:t> </a:t>
                      </a:r>
                      <a:endParaRPr lang="en-US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/>
                        <a:t>Slovácko</a:t>
                      </a:r>
                      <a:endParaRPr lang="en-US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/>
                        <a:t>Kroměřížsko</a:t>
                      </a:r>
                      <a:endParaRPr lang="en-US" sz="1400" b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846846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b="1" dirty="0"/>
                        <a:t>Z jakého kraje jsou návštěvníci?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dirty="0"/>
                        <a:t>25 % JM</a:t>
                      </a:r>
                    </a:p>
                    <a:p>
                      <a:pPr algn="ctr"/>
                      <a:r>
                        <a:rPr lang="cs-CZ" sz="1100" dirty="0"/>
                        <a:t>23 % ZK</a:t>
                      </a:r>
                    </a:p>
                    <a:p>
                      <a:pPr algn="ctr"/>
                      <a:r>
                        <a:rPr lang="cs-CZ" sz="1100" dirty="0"/>
                        <a:t>11 % OL</a:t>
                      </a:r>
                      <a:endParaRPr 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dirty="0">
                          <a:solidFill>
                            <a:schemeClr val="tx1"/>
                          </a:solidFill>
                        </a:rPr>
                        <a:t>23 % </a:t>
                      </a:r>
                      <a:r>
                        <a:rPr lang="cs-CZ" sz="1100" b="1" dirty="0">
                          <a:solidFill>
                            <a:schemeClr val="tx1"/>
                          </a:solidFill>
                        </a:rPr>
                        <a:t>ZK</a:t>
                      </a:r>
                    </a:p>
                    <a:p>
                      <a:pPr algn="ctr"/>
                      <a:r>
                        <a:rPr lang="cs-CZ" sz="1100" dirty="0">
                          <a:solidFill>
                            <a:schemeClr val="tx1"/>
                          </a:solidFill>
                        </a:rPr>
                        <a:t>18 % </a:t>
                      </a:r>
                      <a:r>
                        <a:rPr lang="cs-CZ" sz="1100" b="1" dirty="0">
                          <a:solidFill>
                            <a:schemeClr val="tx1"/>
                          </a:solidFill>
                        </a:rPr>
                        <a:t>JM</a:t>
                      </a:r>
                    </a:p>
                    <a:p>
                      <a:pPr algn="ctr"/>
                      <a:r>
                        <a:rPr lang="cs-CZ" sz="1100" b="0" dirty="0">
                          <a:solidFill>
                            <a:schemeClr val="tx1"/>
                          </a:solidFill>
                        </a:rPr>
                        <a:t>16 % </a:t>
                      </a:r>
                      <a:r>
                        <a:rPr lang="cs-CZ" sz="1100" b="1" dirty="0">
                          <a:solidFill>
                            <a:schemeClr val="tx1"/>
                          </a:solidFill>
                        </a:rPr>
                        <a:t>OL</a:t>
                      </a:r>
                    </a:p>
                    <a:p>
                      <a:pPr algn="ctr"/>
                      <a:r>
                        <a:rPr lang="cs-CZ" sz="1100" b="0" dirty="0">
                          <a:solidFill>
                            <a:schemeClr val="tx1"/>
                          </a:solidFill>
                        </a:rPr>
                        <a:t>11 %</a:t>
                      </a:r>
                      <a:r>
                        <a:rPr lang="cs-CZ" sz="1100" b="1" dirty="0">
                          <a:solidFill>
                            <a:schemeClr val="tx1"/>
                          </a:solidFill>
                        </a:rPr>
                        <a:t> MSK</a:t>
                      </a:r>
                      <a:endParaRPr 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dirty="0">
                          <a:solidFill>
                            <a:schemeClr val="tx1"/>
                          </a:solidFill>
                        </a:rPr>
                        <a:t>26 % </a:t>
                      </a:r>
                      <a:r>
                        <a:rPr lang="cs-CZ" sz="1100" b="1" dirty="0">
                          <a:solidFill>
                            <a:schemeClr val="tx1"/>
                          </a:solidFill>
                        </a:rPr>
                        <a:t>JM</a:t>
                      </a:r>
                    </a:p>
                    <a:p>
                      <a:pPr algn="ctr"/>
                      <a:r>
                        <a:rPr lang="cs-CZ" sz="1100" dirty="0">
                          <a:solidFill>
                            <a:schemeClr val="tx1"/>
                          </a:solidFill>
                        </a:rPr>
                        <a:t>23 % </a:t>
                      </a:r>
                      <a:r>
                        <a:rPr lang="cs-CZ" sz="1100" b="1" dirty="0">
                          <a:solidFill>
                            <a:schemeClr val="tx1"/>
                          </a:solidFill>
                        </a:rPr>
                        <a:t>ZK</a:t>
                      </a:r>
                    </a:p>
                    <a:p>
                      <a:pPr algn="ctr"/>
                      <a:r>
                        <a:rPr lang="cs-CZ" sz="1100" dirty="0">
                          <a:solidFill>
                            <a:schemeClr val="tx1"/>
                          </a:solidFill>
                        </a:rPr>
                        <a:t>14 % </a:t>
                      </a:r>
                      <a:r>
                        <a:rPr lang="cs-CZ" sz="1100" b="1" dirty="0">
                          <a:solidFill>
                            <a:schemeClr val="tx1"/>
                          </a:solidFill>
                        </a:rPr>
                        <a:t>OL</a:t>
                      </a:r>
                      <a:endParaRPr 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dirty="0">
                          <a:solidFill>
                            <a:schemeClr val="tx1"/>
                          </a:solidFill>
                        </a:rPr>
                        <a:t>42 % </a:t>
                      </a:r>
                      <a:r>
                        <a:rPr lang="cs-CZ" sz="1100" b="1" dirty="0">
                          <a:solidFill>
                            <a:schemeClr val="tx1"/>
                          </a:solidFill>
                        </a:rPr>
                        <a:t>JM</a:t>
                      </a:r>
                    </a:p>
                    <a:p>
                      <a:pPr algn="ctr"/>
                      <a:r>
                        <a:rPr lang="cs-CZ" sz="1100" dirty="0">
                          <a:solidFill>
                            <a:schemeClr val="tx1"/>
                          </a:solidFill>
                        </a:rPr>
                        <a:t>33 % </a:t>
                      </a:r>
                      <a:r>
                        <a:rPr lang="cs-CZ" sz="1100" b="1" dirty="0">
                          <a:solidFill>
                            <a:schemeClr val="tx1"/>
                          </a:solidFill>
                        </a:rPr>
                        <a:t>ZK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dirty="0">
                          <a:solidFill>
                            <a:schemeClr val="tx1"/>
                          </a:solidFill>
                        </a:rPr>
                        <a:t>21 % </a:t>
                      </a:r>
                      <a:r>
                        <a:rPr lang="cs-CZ" sz="1100" b="1" dirty="0">
                          <a:solidFill>
                            <a:schemeClr val="tx1"/>
                          </a:solidFill>
                        </a:rPr>
                        <a:t>PHA</a:t>
                      </a:r>
                    </a:p>
                    <a:p>
                      <a:pPr algn="ctr"/>
                      <a:r>
                        <a:rPr lang="cs-CZ" sz="1100" dirty="0">
                          <a:solidFill>
                            <a:schemeClr val="tx1"/>
                          </a:solidFill>
                        </a:rPr>
                        <a:t>15 % </a:t>
                      </a:r>
                      <a:r>
                        <a:rPr lang="cs-CZ" sz="1100" b="1" dirty="0">
                          <a:solidFill>
                            <a:schemeClr val="tx1"/>
                          </a:solidFill>
                        </a:rPr>
                        <a:t>JM</a:t>
                      </a:r>
                    </a:p>
                    <a:p>
                      <a:pPr algn="ctr"/>
                      <a:r>
                        <a:rPr lang="cs-CZ" sz="1100" dirty="0">
                          <a:solidFill>
                            <a:schemeClr val="tx1"/>
                          </a:solidFill>
                        </a:rPr>
                        <a:t>12 % </a:t>
                      </a:r>
                      <a:r>
                        <a:rPr lang="cs-CZ" sz="1100" b="1" dirty="0">
                          <a:solidFill>
                            <a:schemeClr val="tx1"/>
                          </a:solidFill>
                        </a:rPr>
                        <a:t>ZK</a:t>
                      </a:r>
                    </a:p>
                    <a:p>
                      <a:pPr algn="ctr"/>
                      <a:r>
                        <a:rPr lang="cs-CZ" sz="1100" b="0" dirty="0">
                          <a:solidFill>
                            <a:schemeClr val="tx1"/>
                          </a:solidFill>
                        </a:rPr>
                        <a:t>11 %</a:t>
                      </a:r>
                      <a:r>
                        <a:rPr lang="cs-CZ" sz="1100" b="1" dirty="0">
                          <a:solidFill>
                            <a:schemeClr val="tx1"/>
                          </a:solidFill>
                        </a:rPr>
                        <a:t> OL</a:t>
                      </a:r>
                      <a:endParaRPr 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939399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b="1" dirty="0"/>
                        <a:t>Z jaké vzdálenosti přijeli?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50 % 51-100 km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50 % 100+ km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nad 100 km 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(57 %)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51-100 km 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(74 %)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nad 100 km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(68 %)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841618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b="1" dirty="0"/>
                        <a:t>Jakého jsou návštěvníci věku?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42 % 30-44 let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45-59 let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(36 %)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30-44 let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(51 %)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261605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dirty="0"/>
                        <a:t>Jaké je vzdělání návštěvníků?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70 % SŠ </a:t>
                      </a:r>
                      <a:br>
                        <a:rPr lang="cs-CZ" sz="1200" dirty="0">
                          <a:solidFill>
                            <a:schemeClr val="tx1"/>
                          </a:solidFill>
                        </a:rPr>
                      </a:b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 maturitou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VOŠ + VŠ</a:t>
                      </a:r>
                      <a:endParaRPr lang="en-US" sz="1200" b="1" dirty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(27 %)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SŠ s maturitou</a:t>
                      </a:r>
                      <a:endParaRPr lang="en-US" sz="1200" b="1" dirty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(76 %)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SŠ s maturitou</a:t>
                      </a:r>
                      <a:endParaRPr lang="en-US" sz="1200" b="1" dirty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(76%)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492958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b="1" dirty="0"/>
                        <a:t>Jaký je příjem domácnosti?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84 % průměrný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průměrný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(92 %)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nadprůměrný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(26 %)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16521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b="1" dirty="0"/>
                        <a:t>Jaká je frekvence návštěv TO?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53 % několikrát ročně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méně než </a:t>
                      </a:r>
                    </a:p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1x za rok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(22 %)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několikrát ročně</a:t>
                      </a:r>
                    </a:p>
                    <a:p>
                      <a:pPr algn="ctr"/>
                      <a:r>
                        <a:rPr lang="cs-CZ" sz="1200" b="0" dirty="0">
                          <a:solidFill>
                            <a:srgbClr val="C00000"/>
                          </a:solidFill>
                        </a:rPr>
                        <a:t>(63 %)</a:t>
                      </a:r>
                      <a:endParaRPr lang="en-US" sz="1200" b="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1x za rok </a:t>
                      </a:r>
                      <a:r>
                        <a:rPr lang="cs-CZ" sz="1200" b="0" dirty="0">
                          <a:solidFill>
                            <a:srgbClr val="C00000"/>
                          </a:solidFill>
                        </a:rPr>
                        <a:t>(26 %)</a:t>
                      </a:r>
                    </a:p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poprvé </a:t>
                      </a:r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(19%)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27351201"/>
                  </a:ext>
                </a:extLst>
              </a:tr>
            </a:tbl>
          </a:graphicData>
        </a:graphic>
      </p:graphicFrame>
      <p:sp>
        <p:nvSpPr>
          <p:cNvPr id="2" name="TextovéPole 1">
            <a:extLst>
              <a:ext uri="{FF2B5EF4-FFF2-40B4-BE49-F238E27FC236}">
                <a16:creationId xmlns:a16="http://schemas.microsoft.com/office/drawing/2014/main" id="{022EAA5E-23A9-F4B6-826A-FE8C38DC2D0D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</p:spTree>
    <p:extLst>
      <p:ext uri="{BB962C8B-B14F-4D97-AF65-F5344CB8AC3E}">
        <p14:creationId xmlns:p14="http://schemas.microsoft.com/office/powerpoint/2010/main" val="2056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2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40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 err="1">
                <a:solidFill>
                  <a:schemeClr val="bg1"/>
                </a:solidFill>
              </a:rPr>
              <a:t>Summary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6" name="Tabulka 6">
            <a:extLst>
              <a:ext uri="{FF2B5EF4-FFF2-40B4-BE49-F238E27FC236}">
                <a16:creationId xmlns:a16="http://schemas.microsoft.com/office/drawing/2014/main" id="{048F8D24-E383-7313-A2EF-287FD8A5A7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6063940"/>
              </p:ext>
            </p:extLst>
          </p:nvPr>
        </p:nvGraphicFramePr>
        <p:xfrm>
          <a:off x="391887" y="198953"/>
          <a:ext cx="8434251" cy="5425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3551">
                  <a:extLst>
                    <a:ext uri="{9D8B030D-6E8A-4147-A177-3AD203B41FA5}">
                      <a16:colId xmlns:a16="http://schemas.microsoft.com/office/drawing/2014/main" val="2957726462"/>
                    </a:ext>
                  </a:extLst>
                </a:gridCol>
                <a:gridCol w="1346140">
                  <a:extLst>
                    <a:ext uri="{9D8B030D-6E8A-4147-A177-3AD203B41FA5}">
                      <a16:colId xmlns:a16="http://schemas.microsoft.com/office/drawing/2014/main" val="2728358027"/>
                    </a:ext>
                  </a:extLst>
                </a:gridCol>
                <a:gridCol w="1346140">
                  <a:extLst>
                    <a:ext uri="{9D8B030D-6E8A-4147-A177-3AD203B41FA5}">
                      <a16:colId xmlns:a16="http://schemas.microsoft.com/office/drawing/2014/main" val="4086388879"/>
                    </a:ext>
                  </a:extLst>
                </a:gridCol>
                <a:gridCol w="1346140">
                  <a:extLst>
                    <a:ext uri="{9D8B030D-6E8A-4147-A177-3AD203B41FA5}">
                      <a16:colId xmlns:a16="http://schemas.microsoft.com/office/drawing/2014/main" val="3472938853"/>
                    </a:ext>
                  </a:extLst>
                </a:gridCol>
                <a:gridCol w="1346140">
                  <a:extLst>
                    <a:ext uri="{9D8B030D-6E8A-4147-A177-3AD203B41FA5}">
                      <a16:colId xmlns:a16="http://schemas.microsoft.com/office/drawing/2014/main" val="1193053898"/>
                    </a:ext>
                  </a:extLst>
                </a:gridCol>
                <a:gridCol w="1346140">
                  <a:extLst>
                    <a:ext uri="{9D8B030D-6E8A-4147-A177-3AD203B41FA5}">
                      <a16:colId xmlns:a16="http://schemas.microsoft.com/office/drawing/2014/main" val="38472662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chemeClr val="bg1"/>
                          </a:solidFill>
                        </a:rPr>
                        <a:t>ZLÍNSKÝ KRAJ</a:t>
                      </a:r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/>
                        <a:t>Valašsko</a:t>
                      </a:r>
                      <a:endParaRPr lang="en-US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/>
                        <a:t>Zlínsko a </a:t>
                      </a:r>
                      <a:r>
                        <a:rPr lang="cs-CZ" sz="1400" b="0" dirty="0" err="1"/>
                        <a:t>Luhačovicko</a:t>
                      </a:r>
                      <a:r>
                        <a:rPr lang="cs-CZ" sz="1400" b="0" dirty="0"/>
                        <a:t> </a:t>
                      </a:r>
                      <a:endParaRPr lang="en-US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/>
                        <a:t>Slovácko</a:t>
                      </a:r>
                      <a:endParaRPr lang="en-US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/>
                        <a:t>Kroměřížsko</a:t>
                      </a:r>
                      <a:endParaRPr lang="en-US" sz="1400" b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846846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b="1" dirty="0"/>
                        <a:t>Jaké informační zdroje použili?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72 % vlastní zkušenost 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z minula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od příbuzných, známých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(32 %)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vlastní zkušenost </a:t>
                      </a:r>
                    </a:p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z minula</a:t>
                      </a:r>
                      <a:endParaRPr lang="en-US" sz="1200" b="1" dirty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(85 %)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vlastní zkušenost </a:t>
                      </a:r>
                    </a:p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z minula</a:t>
                      </a:r>
                      <a:endParaRPr lang="en-US" sz="1200" b="1" dirty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(98 %)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od příbuzných, známých </a:t>
                      </a:r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(34 %)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internet</a:t>
                      </a:r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 (25 %)</a:t>
                      </a:r>
                    </a:p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v práci / škole</a:t>
                      </a:r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 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(14 %)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tisk/TV</a:t>
                      </a:r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 (6 %)</a:t>
                      </a:r>
                    </a:p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v CK/CA </a:t>
                      </a:r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(6 %)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48766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b="1" dirty="0"/>
                        <a:t>Když hledali na internetu, kde konkrétně?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87 % internetové (webové) stránky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 err="1">
                          <a:solidFill>
                            <a:srgbClr val="C00000"/>
                          </a:solidFill>
                        </a:rPr>
                        <a:t>Instragram</a:t>
                      </a:r>
                      <a:endParaRPr lang="cs-CZ" sz="1200" b="1" dirty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(25 %)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299813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b="1" dirty="0"/>
                        <a:t>Podle čeho plánovali cestu?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78 % vlastní zkušenost 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z minula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vlastní zkušenost </a:t>
                      </a:r>
                    </a:p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z minula</a:t>
                      </a:r>
                      <a:endParaRPr lang="en-US" sz="1200" b="1" dirty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(88 %)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vlastní zkušenost </a:t>
                      </a:r>
                    </a:p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z minula</a:t>
                      </a:r>
                      <a:endParaRPr lang="en-US" sz="1200" b="1" dirty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(92 %)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webový portál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(18 %)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366630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b="1" dirty="0"/>
                        <a:t>Jak rezervovali pobyt?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50 % přes jiný portál než Booking, </a:t>
                      </a:r>
                      <a:r>
                        <a:rPr lang="cs-CZ" sz="1200" dirty="0" err="1">
                          <a:solidFill>
                            <a:schemeClr val="tx1"/>
                          </a:solidFill>
                        </a:rPr>
                        <a:t>Trivago</a:t>
                      </a: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cs-CZ" sz="1200" dirty="0" err="1">
                          <a:solidFill>
                            <a:schemeClr val="tx1"/>
                          </a:solidFill>
                        </a:rPr>
                        <a:t>TripAdvisor</a:t>
                      </a: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, Invia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přes žádný portál, ale napřímo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(48 %)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974315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b="1" dirty="0"/>
                        <a:t>Jak byla dovolená / výlet organizován?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89 % individuálně – sám/a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CK/CA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(8 %)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84773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b="1" dirty="0"/>
                        <a:t>Jak přijeli?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86 % autem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zájezdový autobus </a:t>
                      </a:r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(11 %)</a:t>
                      </a:r>
                    </a:p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linkový autobus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(6 %)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63451815"/>
                  </a:ext>
                </a:extLst>
              </a:tr>
            </a:tbl>
          </a:graphicData>
        </a:graphic>
      </p:graphicFrame>
      <p:sp>
        <p:nvSpPr>
          <p:cNvPr id="2" name="TextovéPole 1">
            <a:extLst>
              <a:ext uri="{FF2B5EF4-FFF2-40B4-BE49-F238E27FC236}">
                <a16:creationId xmlns:a16="http://schemas.microsoft.com/office/drawing/2014/main" id="{022EAA5E-23A9-F4B6-826A-FE8C38DC2D0D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</p:spTree>
    <p:extLst>
      <p:ext uri="{BB962C8B-B14F-4D97-AF65-F5344CB8AC3E}">
        <p14:creationId xmlns:p14="http://schemas.microsoft.com/office/powerpoint/2010/main" val="165630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2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41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 err="1">
                <a:solidFill>
                  <a:schemeClr val="bg1"/>
                </a:solidFill>
              </a:rPr>
              <a:t>Summary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6" name="Tabulka 6">
            <a:extLst>
              <a:ext uri="{FF2B5EF4-FFF2-40B4-BE49-F238E27FC236}">
                <a16:creationId xmlns:a16="http://schemas.microsoft.com/office/drawing/2014/main" id="{048F8D24-E383-7313-A2EF-287FD8A5A7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9307259"/>
              </p:ext>
            </p:extLst>
          </p:nvPr>
        </p:nvGraphicFramePr>
        <p:xfrm>
          <a:off x="389978" y="176283"/>
          <a:ext cx="8390709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9404">
                  <a:extLst>
                    <a:ext uri="{9D8B030D-6E8A-4147-A177-3AD203B41FA5}">
                      <a16:colId xmlns:a16="http://schemas.microsoft.com/office/drawing/2014/main" val="2957726462"/>
                    </a:ext>
                  </a:extLst>
                </a:gridCol>
                <a:gridCol w="1340261">
                  <a:extLst>
                    <a:ext uri="{9D8B030D-6E8A-4147-A177-3AD203B41FA5}">
                      <a16:colId xmlns:a16="http://schemas.microsoft.com/office/drawing/2014/main" val="2728358027"/>
                    </a:ext>
                  </a:extLst>
                </a:gridCol>
                <a:gridCol w="1340261">
                  <a:extLst>
                    <a:ext uri="{9D8B030D-6E8A-4147-A177-3AD203B41FA5}">
                      <a16:colId xmlns:a16="http://schemas.microsoft.com/office/drawing/2014/main" val="4086388879"/>
                    </a:ext>
                  </a:extLst>
                </a:gridCol>
                <a:gridCol w="1340261">
                  <a:extLst>
                    <a:ext uri="{9D8B030D-6E8A-4147-A177-3AD203B41FA5}">
                      <a16:colId xmlns:a16="http://schemas.microsoft.com/office/drawing/2014/main" val="3472938853"/>
                    </a:ext>
                  </a:extLst>
                </a:gridCol>
                <a:gridCol w="1340261">
                  <a:extLst>
                    <a:ext uri="{9D8B030D-6E8A-4147-A177-3AD203B41FA5}">
                      <a16:colId xmlns:a16="http://schemas.microsoft.com/office/drawing/2014/main" val="1193053898"/>
                    </a:ext>
                  </a:extLst>
                </a:gridCol>
                <a:gridCol w="1340261">
                  <a:extLst>
                    <a:ext uri="{9D8B030D-6E8A-4147-A177-3AD203B41FA5}">
                      <a16:colId xmlns:a16="http://schemas.microsoft.com/office/drawing/2014/main" val="38472662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chemeClr val="bg1"/>
                          </a:solidFill>
                        </a:rPr>
                        <a:t>ZLÍNSKÝ KRAJ</a:t>
                      </a:r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/>
                        <a:t>Valašsko</a:t>
                      </a:r>
                      <a:endParaRPr lang="en-US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/>
                        <a:t>Zlínsko a </a:t>
                      </a:r>
                      <a:r>
                        <a:rPr lang="cs-CZ" sz="1400" b="0" dirty="0" err="1"/>
                        <a:t>Luhačovicko</a:t>
                      </a:r>
                      <a:r>
                        <a:rPr lang="cs-CZ" sz="1400" b="0" dirty="0"/>
                        <a:t> </a:t>
                      </a:r>
                      <a:endParaRPr lang="en-US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/>
                        <a:t>Slovácko</a:t>
                      </a:r>
                      <a:endParaRPr lang="en-US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/>
                        <a:t>Kroměřížsko</a:t>
                      </a:r>
                      <a:endParaRPr lang="en-US" sz="1400" b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846846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b="1" dirty="0"/>
                        <a:t>Jak dlouho se zdrželi?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4,5 dne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5,0 dní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6,2 dne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1,7 dne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3,9 dne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33510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dirty="0"/>
                        <a:t>Turisté nebo jednodenní návštěvníci?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38 %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4+ přenocování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turisté 4+ nocí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(53 %)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jednodenní - bez přenocování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(45 %)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jednodenní - bez přenocování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(63 %)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92084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b="1" dirty="0"/>
                        <a:t>S kým přijeli?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47 % </a:t>
                      </a:r>
                      <a:br>
                        <a:rPr lang="cs-CZ" sz="1200" dirty="0">
                          <a:solidFill>
                            <a:schemeClr val="tx1"/>
                          </a:solidFill>
                        </a:rPr>
                      </a:b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 partnerem/</a:t>
                      </a:r>
                      <a:r>
                        <a:rPr lang="cs-CZ" sz="1200" dirty="0" err="1">
                          <a:solidFill>
                            <a:schemeClr val="tx1"/>
                          </a:solidFill>
                        </a:rPr>
                        <a:t>kou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s rodinou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(31 %)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sám / sama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(24 %)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s partnerem/</a:t>
                      </a:r>
                      <a:r>
                        <a:rPr lang="cs-CZ" sz="1200" b="1" dirty="0" err="1">
                          <a:solidFill>
                            <a:srgbClr val="C00000"/>
                          </a:solidFill>
                        </a:rPr>
                        <a:t>kou</a:t>
                      </a:r>
                      <a:endParaRPr lang="cs-CZ" sz="1200" b="1" dirty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(59 %)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s větší skupinou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(5 %)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51027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Jaký byl „A“ důvod návštěvy?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70 % rekreace/ zábava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rekreace/ zábava</a:t>
                      </a:r>
                    </a:p>
                    <a:p>
                      <a:pPr algn="ctr"/>
                      <a:r>
                        <a:rPr lang="cs-CZ" sz="1200" b="0" dirty="0">
                          <a:solidFill>
                            <a:srgbClr val="C00000"/>
                          </a:solidFill>
                        </a:rPr>
                        <a:t>(83 %)</a:t>
                      </a:r>
                      <a:endParaRPr lang="en-US" sz="1200" b="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rekreace/ zábava</a:t>
                      </a:r>
                    </a:p>
                    <a:p>
                      <a:pPr algn="ctr"/>
                      <a:r>
                        <a:rPr lang="cs-CZ" sz="1200" b="0" dirty="0">
                          <a:solidFill>
                            <a:srgbClr val="C00000"/>
                          </a:solidFill>
                        </a:rPr>
                        <a:t>(80 %)</a:t>
                      </a:r>
                      <a:endParaRPr lang="en-US" sz="1200" b="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ostatní </a:t>
                      </a:r>
                      <a:r>
                        <a:rPr lang="cs-CZ" sz="1200" b="0" dirty="0">
                          <a:solidFill>
                            <a:srgbClr val="C00000"/>
                          </a:solidFill>
                        </a:rPr>
                        <a:t>(poznávací, zdravotní pobyty, nákupy)</a:t>
                      </a:r>
                    </a:p>
                    <a:p>
                      <a:pPr algn="ctr"/>
                      <a:r>
                        <a:rPr lang="cs-CZ" sz="1200" b="0" dirty="0">
                          <a:solidFill>
                            <a:srgbClr val="C00000"/>
                          </a:solidFill>
                        </a:rPr>
                        <a:t>(42 %)</a:t>
                      </a:r>
                      <a:endParaRPr lang="en-US" sz="1200" b="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939399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b="1" dirty="0"/>
                        <a:t>Jaký byl „B“ důvod návštěvy?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41 % 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CULTURE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ACTIVE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(34 %)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WELLNESS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(57 %)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MICE</a:t>
                      </a:r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 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(52 %)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CULTURE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(79 %)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841618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b="1" dirty="0"/>
                        <a:t>Jaké byly jejich hlavní aktivity?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46 % pěší turistika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45 % kulturní památky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pěší turistika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(65 %)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lázně / wellness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(32 %)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kulturní památky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(72 %)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261605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b="1" dirty="0"/>
                        <a:t>Kde se ubytovali?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30 % v penzionu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29 % neplacené 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v soukromí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ostatní hromadná ubytování</a:t>
                      </a:r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 (23 %)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v penzionu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(71 %)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v penzionu </a:t>
                      </a:r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(41 %)</a:t>
                      </a:r>
                    </a:p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hotel*/**</a:t>
                      </a:r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 (29 %)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16521811"/>
                  </a:ext>
                </a:extLst>
              </a:tr>
            </a:tbl>
          </a:graphicData>
        </a:graphic>
      </p:graphicFrame>
      <p:sp>
        <p:nvSpPr>
          <p:cNvPr id="2" name="TextovéPole 1">
            <a:extLst>
              <a:ext uri="{FF2B5EF4-FFF2-40B4-BE49-F238E27FC236}">
                <a16:creationId xmlns:a16="http://schemas.microsoft.com/office/drawing/2014/main" id="{E42F27D0-589A-7163-CE10-BF4125E8F6C1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</p:spTree>
    <p:extLst>
      <p:ext uri="{BB962C8B-B14F-4D97-AF65-F5344CB8AC3E}">
        <p14:creationId xmlns:p14="http://schemas.microsoft.com/office/powerpoint/2010/main" val="308069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2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42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 err="1">
                <a:solidFill>
                  <a:schemeClr val="bg1"/>
                </a:solidFill>
              </a:rPr>
              <a:t>Summary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6" name="Tabulka 6">
            <a:extLst>
              <a:ext uri="{FF2B5EF4-FFF2-40B4-BE49-F238E27FC236}">
                <a16:creationId xmlns:a16="http://schemas.microsoft.com/office/drawing/2014/main" id="{048F8D24-E383-7313-A2EF-287FD8A5A7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3816075"/>
              </p:ext>
            </p:extLst>
          </p:nvPr>
        </p:nvGraphicFramePr>
        <p:xfrm>
          <a:off x="376644" y="242498"/>
          <a:ext cx="8390709" cy="432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9404">
                  <a:extLst>
                    <a:ext uri="{9D8B030D-6E8A-4147-A177-3AD203B41FA5}">
                      <a16:colId xmlns:a16="http://schemas.microsoft.com/office/drawing/2014/main" val="2957726462"/>
                    </a:ext>
                  </a:extLst>
                </a:gridCol>
                <a:gridCol w="1340261">
                  <a:extLst>
                    <a:ext uri="{9D8B030D-6E8A-4147-A177-3AD203B41FA5}">
                      <a16:colId xmlns:a16="http://schemas.microsoft.com/office/drawing/2014/main" val="2728358027"/>
                    </a:ext>
                  </a:extLst>
                </a:gridCol>
                <a:gridCol w="1340261">
                  <a:extLst>
                    <a:ext uri="{9D8B030D-6E8A-4147-A177-3AD203B41FA5}">
                      <a16:colId xmlns:a16="http://schemas.microsoft.com/office/drawing/2014/main" val="4086388879"/>
                    </a:ext>
                  </a:extLst>
                </a:gridCol>
                <a:gridCol w="1340261">
                  <a:extLst>
                    <a:ext uri="{9D8B030D-6E8A-4147-A177-3AD203B41FA5}">
                      <a16:colId xmlns:a16="http://schemas.microsoft.com/office/drawing/2014/main" val="3472938853"/>
                    </a:ext>
                  </a:extLst>
                </a:gridCol>
                <a:gridCol w="1340261">
                  <a:extLst>
                    <a:ext uri="{9D8B030D-6E8A-4147-A177-3AD203B41FA5}">
                      <a16:colId xmlns:a16="http://schemas.microsoft.com/office/drawing/2014/main" val="1193053898"/>
                    </a:ext>
                  </a:extLst>
                </a:gridCol>
                <a:gridCol w="1340261">
                  <a:extLst>
                    <a:ext uri="{9D8B030D-6E8A-4147-A177-3AD203B41FA5}">
                      <a16:colId xmlns:a16="http://schemas.microsoft.com/office/drawing/2014/main" val="38472662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chemeClr val="bg1"/>
                          </a:solidFill>
                        </a:rPr>
                        <a:t>ZLÍNSKÝ KRAJ</a:t>
                      </a:r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/>
                        <a:t>Valašsko</a:t>
                      </a:r>
                      <a:endParaRPr lang="en-US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/>
                        <a:t>Zlínsko a </a:t>
                      </a:r>
                      <a:r>
                        <a:rPr lang="cs-CZ" sz="1400" b="0" dirty="0" err="1"/>
                        <a:t>Luhačovicko</a:t>
                      </a:r>
                      <a:r>
                        <a:rPr lang="cs-CZ" sz="1400" b="0" dirty="0"/>
                        <a:t> </a:t>
                      </a:r>
                      <a:endParaRPr lang="en-US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/>
                        <a:t>Slovácko</a:t>
                      </a:r>
                      <a:endParaRPr lang="en-US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/>
                        <a:t>Kroměřížsko</a:t>
                      </a:r>
                      <a:endParaRPr lang="en-US" sz="1400" b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846846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Jaké byly jejich výdaje (os./den)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celkem 1 379,- Kč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0" dirty="0">
                          <a:solidFill>
                            <a:schemeClr val="tx1"/>
                          </a:solidFill>
                        </a:rPr>
                        <a:t>919,- Kč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1 281,- Kč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0" dirty="0">
                          <a:solidFill>
                            <a:schemeClr val="tx1"/>
                          </a:solidFill>
                        </a:rPr>
                        <a:t>1 660,- Kč</a:t>
                      </a:r>
                    </a:p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stravování</a:t>
                      </a:r>
                    </a:p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748,- </a:t>
                      </a:r>
                      <a:endParaRPr lang="en-US" sz="12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1 791,- Kč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7731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b="1" dirty="0"/>
                        <a:t>S jakými nedostatky se setkali? 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86 % s žádnými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doprava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(13 %)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doprava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(13 %)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orientační a navigační systém </a:t>
                      </a:r>
                      <a:r>
                        <a:rPr lang="cs-CZ" sz="1200" b="0" dirty="0">
                          <a:solidFill>
                            <a:srgbClr val="C00000"/>
                          </a:solidFill>
                        </a:rPr>
                        <a:t>(28 %)</a:t>
                      </a:r>
                    </a:p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infrastruktura, stav silnic </a:t>
                      </a:r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(21 %)</a:t>
                      </a:r>
                    </a:p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ceny </a:t>
                      </a:r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(9 %)</a:t>
                      </a:r>
                    </a:p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otevírací doba památek </a:t>
                      </a:r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(7 %)</a:t>
                      </a:r>
                    </a:p>
                    <a:p>
                      <a:pPr algn="ctr"/>
                      <a:r>
                        <a:rPr lang="cs-CZ" sz="1200" b="1" dirty="0">
                          <a:solidFill>
                            <a:srgbClr val="C00000"/>
                          </a:solidFill>
                        </a:rPr>
                        <a:t>přístup obyvatel 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rgbClr val="C00000"/>
                          </a:solidFill>
                        </a:rPr>
                        <a:t>(8 %)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273512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b="1" dirty="0"/>
                        <a:t>Doporučili by? (NPS)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NPS </a:t>
                      </a:r>
                      <a:r>
                        <a:rPr lang="cs-CZ" sz="1200" b="1" dirty="0">
                          <a:solidFill>
                            <a:schemeClr val="tx1"/>
                          </a:solidFill>
                        </a:rPr>
                        <a:t>+87</a:t>
                      </a:r>
                    </a:p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(11 % </a:t>
                      </a:r>
                      <a:r>
                        <a:rPr lang="cs-CZ" sz="1200" dirty="0" err="1">
                          <a:solidFill>
                            <a:schemeClr val="tx1"/>
                          </a:solidFill>
                        </a:rPr>
                        <a:t>passives</a:t>
                      </a: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NPS </a:t>
                      </a:r>
                      <a:r>
                        <a:rPr kumimoji="0" lang="cs-CZ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+88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(12 % </a:t>
                      </a:r>
                      <a:r>
                        <a:rPr kumimoji="0" lang="cs-CZ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passives</a:t>
                      </a:r>
                      <a:r>
                        <a:rPr kumimoji="0" lang="cs-CZ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)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NPS </a:t>
                      </a:r>
                      <a:r>
                        <a:rPr kumimoji="0" lang="cs-CZ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+92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(12 % </a:t>
                      </a:r>
                      <a:r>
                        <a:rPr kumimoji="0" lang="cs-CZ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passives</a:t>
                      </a:r>
                      <a:r>
                        <a:rPr kumimoji="0" lang="cs-CZ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)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NPS </a:t>
                      </a:r>
                      <a:r>
                        <a:rPr kumimoji="0" lang="cs-CZ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+100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(0 % </a:t>
                      </a:r>
                      <a:r>
                        <a:rPr kumimoji="0" lang="cs-CZ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passives</a:t>
                      </a:r>
                      <a:r>
                        <a:rPr kumimoji="0" lang="cs-CZ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)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NPS </a:t>
                      </a:r>
                      <a:r>
                        <a:rPr kumimoji="0" lang="cs-CZ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+70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(25 % </a:t>
                      </a:r>
                      <a:r>
                        <a:rPr kumimoji="0" lang="cs-CZ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passives</a:t>
                      </a:r>
                      <a:r>
                        <a:rPr kumimoji="0" lang="cs-CZ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)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383996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b="1" dirty="0"/>
                        <a:t>Jak říkají regionu, který právě navštívili?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59 % Zlínský kraj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Východní Morava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(55 %)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Zlínský kraj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(79 %)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Východní Morava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(57 %)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Zlínský kraj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(70 %)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67004269"/>
                  </a:ext>
                </a:extLst>
              </a:tr>
            </a:tbl>
          </a:graphicData>
        </a:graphic>
      </p:graphicFrame>
      <p:sp>
        <p:nvSpPr>
          <p:cNvPr id="2" name="TextovéPole 1">
            <a:extLst>
              <a:ext uri="{FF2B5EF4-FFF2-40B4-BE49-F238E27FC236}">
                <a16:creationId xmlns:a16="http://schemas.microsoft.com/office/drawing/2014/main" id="{E42F27D0-589A-7163-CE10-BF4125E8F6C1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</p:spTree>
    <p:extLst>
      <p:ext uri="{BB962C8B-B14F-4D97-AF65-F5344CB8AC3E}">
        <p14:creationId xmlns:p14="http://schemas.microsoft.com/office/powerpoint/2010/main" val="40875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E7C70283-4E7E-ECC1-8FFC-B5D95E067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306"/>
            <a:ext cx="9180627" cy="6054306"/>
          </a:xfrm>
          <a:prstGeom prst="rect">
            <a:avLst/>
          </a:prstGeom>
        </p:spPr>
      </p:pic>
      <p:sp>
        <p:nvSpPr>
          <p:cNvPr id="49" name="Obdélník 48">
            <a:extLst>
              <a:ext uri="{FF2B5EF4-FFF2-40B4-BE49-F238E27FC236}">
                <a16:creationId xmlns:a16="http://schemas.microsoft.com/office/drawing/2014/main" id="{F522A692-86A3-18D8-C587-A6A436B0F4F9}"/>
              </a:ext>
            </a:extLst>
          </p:cNvPr>
          <p:cNvSpPr/>
          <p:nvPr/>
        </p:nvSpPr>
        <p:spPr>
          <a:xfrm>
            <a:off x="25307" y="-283030"/>
            <a:ext cx="9143999" cy="6148787"/>
          </a:xfrm>
          <a:prstGeom prst="rect">
            <a:avLst/>
          </a:prstGeom>
          <a:solidFill>
            <a:schemeClr val="bg1">
              <a:lumMod val="9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3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43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 err="1">
                <a:solidFill>
                  <a:schemeClr val="bg1"/>
                </a:solidFill>
              </a:rPr>
              <a:t>Summary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sp>
        <p:nvSpPr>
          <p:cNvPr id="5" name="AutoShape 9" descr="Výsledek obrázku pro bať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4E6C1735-7158-4FD5-1835-6A438DF5923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9679" r="30000" b="32786"/>
          <a:stretch/>
        </p:blipFill>
        <p:spPr>
          <a:xfrm>
            <a:off x="1549902" y="3150255"/>
            <a:ext cx="509260" cy="732519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7B1F171E-7377-30AB-68EE-13E9887F9AB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717" y="3177577"/>
            <a:ext cx="281594" cy="502846"/>
          </a:xfrm>
          <a:prstGeom prst="rect">
            <a:avLst/>
          </a:prstGeom>
        </p:spPr>
      </p:pic>
      <p:pic>
        <p:nvPicPr>
          <p:cNvPr id="68" name="Obrázek 67">
            <a:extLst>
              <a:ext uri="{FF2B5EF4-FFF2-40B4-BE49-F238E27FC236}">
                <a16:creationId xmlns:a16="http://schemas.microsoft.com/office/drawing/2014/main" id="{5B1FEDBB-9768-EFFA-8B3E-EC86CFEF363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358" y="1927281"/>
            <a:ext cx="502846" cy="502846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24F06123-9FC3-C647-A2DA-F79E1AE995A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231" y="4440755"/>
            <a:ext cx="440666" cy="440666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5BA9EE65-A178-8671-5279-D863F5A3CE1C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30"/>
          <a:stretch/>
        </p:blipFill>
        <p:spPr>
          <a:xfrm>
            <a:off x="5365318" y="759362"/>
            <a:ext cx="601795" cy="585401"/>
          </a:xfrm>
          <a:prstGeom prst="rect">
            <a:avLst/>
          </a:prstGeom>
        </p:spPr>
      </p:pic>
      <p:pic>
        <p:nvPicPr>
          <p:cNvPr id="82" name="Obrázek 81">
            <a:extLst>
              <a:ext uri="{FF2B5EF4-FFF2-40B4-BE49-F238E27FC236}">
                <a16:creationId xmlns:a16="http://schemas.microsoft.com/office/drawing/2014/main" id="{C603F24A-4B25-7BC6-7DC5-F39F89A77E75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43" t="19210" r="25000" b="15983"/>
          <a:stretch/>
        </p:blipFill>
        <p:spPr>
          <a:xfrm>
            <a:off x="2688368" y="1801625"/>
            <a:ext cx="479142" cy="618308"/>
          </a:xfrm>
          <a:prstGeom prst="rect">
            <a:avLst/>
          </a:prstGeom>
        </p:spPr>
      </p:pic>
      <p:pic>
        <p:nvPicPr>
          <p:cNvPr id="84" name="Obrázek 83">
            <a:extLst>
              <a:ext uri="{FF2B5EF4-FFF2-40B4-BE49-F238E27FC236}">
                <a16:creationId xmlns:a16="http://schemas.microsoft.com/office/drawing/2014/main" id="{F7782DAE-A7F3-D057-B0BC-44C7DECDFC1F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30"/>
          <a:stretch/>
        </p:blipFill>
        <p:spPr>
          <a:xfrm>
            <a:off x="2233163" y="1404946"/>
            <a:ext cx="531583" cy="502846"/>
          </a:xfrm>
          <a:prstGeom prst="rect">
            <a:avLst/>
          </a:prstGeom>
        </p:spPr>
      </p:pic>
      <p:pic>
        <p:nvPicPr>
          <p:cNvPr id="87" name="Obrázek 86">
            <a:extLst>
              <a:ext uri="{FF2B5EF4-FFF2-40B4-BE49-F238E27FC236}">
                <a16:creationId xmlns:a16="http://schemas.microsoft.com/office/drawing/2014/main" id="{DAFA1A68-86F6-00D1-2129-6882BA6B322A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10" t="10624" r="11685" b="12148"/>
          <a:stretch/>
        </p:blipFill>
        <p:spPr>
          <a:xfrm>
            <a:off x="6001516" y="784928"/>
            <a:ext cx="704449" cy="534267"/>
          </a:xfrm>
          <a:prstGeom prst="rect">
            <a:avLst/>
          </a:prstGeom>
        </p:spPr>
      </p:pic>
      <p:pic>
        <p:nvPicPr>
          <p:cNvPr id="91" name="Obrázek 90">
            <a:extLst>
              <a:ext uri="{FF2B5EF4-FFF2-40B4-BE49-F238E27FC236}">
                <a16:creationId xmlns:a16="http://schemas.microsoft.com/office/drawing/2014/main" id="{60A1E3AF-3DFE-9BEC-CC36-21978E920939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03" t="7028" r="11396" b="6013"/>
          <a:stretch/>
        </p:blipFill>
        <p:spPr>
          <a:xfrm>
            <a:off x="5792856" y="1169285"/>
            <a:ext cx="417317" cy="472518"/>
          </a:xfrm>
          <a:prstGeom prst="rect">
            <a:avLst/>
          </a:prstGeom>
        </p:spPr>
      </p:pic>
      <p:pic>
        <p:nvPicPr>
          <p:cNvPr id="103" name="Obrázek 102">
            <a:extLst>
              <a:ext uri="{FF2B5EF4-FFF2-40B4-BE49-F238E27FC236}">
                <a16:creationId xmlns:a16="http://schemas.microsoft.com/office/drawing/2014/main" id="{9FEC9595-A267-6E8C-A3C6-7BA6EE7B6984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5" t="9748" r="10456" b="12196"/>
          <a:stretch/>
        </p:blipFill>
        <p:spPr>
          <a:xfrm>
            <a:off x="1552005" y="1611233"/>
            <a:ext cx="675883" cy="663951"/>
          </a:xfrm>
          <a:prstGeom prst="rect">
            <a:avLst/>
          </a:prstGeom>
        </p:spPr>
      </p:pic>
      <p:pic>
        <p:nvPicPr>
          <p:cNvPr id="109" name="Obrázek 108">
            <a:extLst>
              <a:ext uri="{FF2B5EF4-FFF2-40B4-BE49-F238E27FC236}">
                <a16:creationId xmlns:a16="http://schemas.microsoft.com/office/drawing/2014/main" id="{6D0CB69C-F487-6628-D9F0-0C0DB3A6C8CA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9122" y="4169345"/>
            <a:ext cx="581771" cy="581771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E1673BB6-453C-B93F-D567-A7FB71A12220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1F6BD30D-5797-1A1E-F1FE-A89C974B76F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30"/>
          <a:stretch/>
        </p:blipFill>
        <p:spPr>
          <a:xfrm>
            <a:off x="3972847" y="1216282"/>
            <a:ext cx="601795" cy="585401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93CB7679-84AD-17E7-56EC-6F78BFE37824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769" y="2281550"/>
            <a:ext cx="572636" cy="572636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E27D3B91-D28E-F060-E69B-104D273C5E63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825" y="1128723"/>
            <a:ext cx="417317" cy="417317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BFD378C3-4E2B-D4A8-52B7-C6BEBFED8720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580" y="2706242"/>
            <a:ext cx="583275" cy="583275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B50B9E32-B569-86AA-A96E-E03A1595CF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2932" y="1539670"/>
            <a:ext cx="534267" cy="534267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3F7EBD31-8710-093C-D474-3991636DE07A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171" y="3259021"/>
            <a:ext cx="488361" cy="488361"/>
          </a:xfrm>
          <a:prstGeom prst="rect">
            <a:avLst/>
          </a:prstGeom>
        </p:spPr>
      </p:pic>
      <p:grpSp>
        <p:nvGrpSpPr>
          <p:cNvPr id="25" name="Skupina 24">
            <a:extLst>
              <a:ext uri="{FF2B5EF4-FFF2-40B4-BE49-F238E27FC236}">
                <a16:creationId xmlns:a16="http://schemas.microsoft.com/office/drawing/2014/main" id="{C233E3AE-5F96-EF5A-404A-9CE905D3E24E}"/>
              </a:ext>
            </a:extLst>
          </p:cNvPr>
          <p:cNvGrpSpPr/>
          <p:nvPr/>
        </p:nvGrpSpPr>
        <p:grpSpPr>
          <a:xfrm>
            <a:off x="2755707" y="1072908"/>
            <a:ext cx="1020566" cy="781798"/>
            <a:chOff x="5447446" y="4793659"/>
            <a:chExt cx="1020566" cy="781798"/>
          </a:xfrm>
        </p:grpSpPr>
        <p:pic>
          <p:nvPicPr>
            <p:cNvPr id="23" name="Obrázek 22">
              <a:extLst>
                <a:ext uri="{FF2B5EF4-FFF2-40B4-BE49-F238E27FC236}">
                  <a16:creationId xmlns:a16="http://schemas.microsoft.com/office/drawing/2014/main" id="{3940FA3F-C882-3D76-C3A6-C03B6248E0FA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7446" y="5039660"/>
              <a:ext cx="1020566" cy="535797"/>
            </a:xfrm>
            <a:prstGeom prst="rect">
              <a:avLst/>
            </a:prstGeom>
          </p:spPr>
        </p:pic>
        <p:sp>
          <p:nvSpPr>
            <p:cNvPr id="24" name="TextovéPole 23">
              <a:extLst>
                <a:ext uri="{FF2B5EF4-FFF2-40B4-BE49-F238E27FC236}">
                  <a16:creationId xmlns:a16="http://schemas.microsoft.com/office/drawing/2014/main" id="{122BBF47-827A-35C8-AA3A-B6FB10EFFB31}"/>
                </a:ext>
              </a:extLst>
            </p:cNvPr>
            <p:cNvSpPr txBox="1"/>
            <p:nvPr/>
          </p:nvSpPr>
          <p:spPr>
            <a:xfrm>
              <a:off x="5657959" y="4793659"/>
              <a:ext cx="6183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*/**</a:t>
              </a:r>
            </a:p>
          </p:txBody>
        </p:sp>
      </p:grpSp>
      <p:pic>
        <p:nvPicPr>
          <p:cNvPr id="26" name="Obrázek 25">
            <a:extLst>
              <a:ext uri="{FF2B5EF4-FFF2-40B4-BE49-F238E27FC236}">
                <a16:creationId xmlns:a16="http://schemas.microsoft.com/office/drawing/2014/main" id="{05818FE2-630A-13BC-D7D7-FE23A3D62652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61" r="17054" b="8237"/>
          <a:stretch/>
        </p:blipFill>
        <p:spPr>
          <a:xfrm>
            <a:off x="848712" y="2916138"/>
            <a:ext cx="675883" cy="686492"/>
          </a:xfrm>
          <a:prstGeom prst="rect">
            <a:avLst/>
          </a:prstGeom>
        </p:spPr>
      </p:pic>
      <p:pic>
        <p:nvPicPr>
          <p:cNvPr id="28" name="Obrázek 27">
            <a:extLst>
              <a:ext uri="{FF2B5EF4-FFF2-40B4-BE49-F238E27FC236}">
                <a16:creationId xmlns:a16="http://schemas.microsoft.com/office/drawing/2014/main" id="{A5272A7A-CC04-3684-FCAC-7E7599F5314A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127"/>
          <a:stretch/>
        </p:blipFill>
        <p:spPr>
          <a:xfrm>
            <a:off x="2451073" y="3465297"/>
            <a:ext cx="681413" cy="587806"/>
          </a:xfrm>
          <a:prstGeom prst="rect">
            <a:avLst/>
          </a:prstGeom>
        </p:spPr>
      </p:pic>
      <p:pic>
        <p:nvPicPr>
          <p:cNvPr id="30" name="Obrázek 29">
            <a:extLst>
              <a:ext uri="{FF2B5EF4-FFF2-40B4-BE49-F238E27FC236}">
                <a16:creationId xmlns:a16="http://schemas.microsoft.com/office/drawing/2014/main" id="{74843078-23A7-2E7C-C2E7-DBB1CFB4CD1D}"/>
              </a:ext>
            </a:extLst>
          </p:cNvPr>
          <p:cNvPicPr>
            <a:picLocks noChangeAspect="1"/>
          </p:cNvPicPr>
          <p:nvPr/>
        </p:nvPicPr>
        <p:blipFill rotWithShape="1">
          <a:blip r:embed="rId2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19"/>
          <a:stretch/>
        </p:blipFill>
        <p:spPr>
          <a:xfrm>
            <a:off x="6456568" y="1018869"/>
            <a:ext cx="858991" cy="671486"/>
          </a:xfrm>
          <a:prstGeom prst="rect">
            <a:avLst/>
          </a:prstGeom>
        </p:spPr>
      </p:pic>
      <p:pic>
        <p:nvPicPr>
          <p:cNvPr id="31" name="Obrázek 30">
            <a:extLst>
              <a:ext uri="{FF2B5EF4-FFF2-40B4-BE49-F238E27FC236}">
                <a16:creationId xmlns:a16="http://schemas.microsoft.com/office/drawing/2014/main" id="{F78514FC-2487-6145-3DA3-D42CAC1D85E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382" y="1420095"/>
            <a:ext cx="502846" cy="502846"/>
          </a:xfrm>
          <a:prstGeom prst="rect">
            <a:avLst/>
          </a:prstGeom>
        </p:spPr>
      </p:pic>
      <p:sp>
        <p:nvSpPr>
          <p:cNvPr id="35" name="TextovéPole 34">
            <a:extLst>
              <a:ext uri="{FF2B5EF4-FFF2-40B4-BE49-F238E27FC236}">
                <a16:creationId xmlns:a16="http://schemas.microsoft.com/office/drawing/2014/main" id="{89A2CCF5-25E5-4FD4-B6D7-ACE7C53E5A65}"/>
              </a:ext>
            </a:extLst>
          </p:cNvPr>
          <p:cNvSpPr txBox="1"/>
          <p:nvPr/>
        </p:nvSpPr>
        <p:spPr>
          <a:xfrm>
            <a:off x="4521796" y="2261675"/>
            <a:ext cx="655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„ZK“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26E99EE7-4065-2372-9924-60268FA638BD}"/>
              </a:ext>
            </a:extLst>
          </p:cNvPr>
          <p:cNvSpPr txBox="1"/>
          <p:nvPr/>
        </p:nvSpPr>
        <p:spPr>
          <a:xfrm>
            <a:off x="4445458" y="1359917"/>
            <a:ext cx="655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„ZK“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3D7087ED-6593-2368-4F8D-AE242BD87FDC}"/>
              </a:ext>
            </a:extLst>
          </p:cNvPr>
          <p:cNvSpPr txBox="1"/>
          <p:nvPr/>
        </p:nvSpPr>
        <p:spPr>
          <a:xfrm>
            <a:off x="5756228" y="2244008"/>
            <a:ext cx="709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„VM“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3BCB230A-3965-0260-7C13-265B9CCA2A59}"/>
              </a:ext>
            </a:extLst>
          </p:cNvPr>
          <p:cNvSpPr txBox="1"/>
          <p:nvPr/>
        </p:nvSpPr>
        <p:spPr>
          <a:xfrm>
            <a:off x="3284549" y="3733605"/>
            <a:ext cx="7526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„VM“</a:t>
            </a:r>
          </a:p>
        </p:txBody>
      </p:sp>
      <p:pic>
        <p:nvPicPr>
          <p:cNvPr id="39" name="Obrázek 38">
            <a:extLst>
              <a:ext uri="{FF2B5EF4-FFF2-40B4-BE49-F238E27FC236}">
                <a16:creationId xmlns:a16="http://schemas.microsoft.com/office/drawing/2014/main" id="{DEFE4C99-AED7-FC85-3047-12652B7F614F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359" y="2496804"/>
            <a:ext cx="583275" cy="583275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CFC3DA5B-F381-A67F-D931-C807A91EA6D1}"/>
              </a:ext>
            </a:extLst>
          </p:cNvPr>
          <p:cNvSpPr txBox="1"/>
          <p:nvPr/>
        </p:nvSpPr>
        <p:spPr>
          <a:xfrm>
            <a:off x="5253382" y="1927539"/>
            <a:ext cx="210053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b="1" dirty="0"/>
              <a:t>méně než 1x za rok </a:t>
            </a:r>
            <a:endParaRPr lang="cs-CZ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4E9E75EC-30A4-A979-76FB-91EFD14C9400}"/>
              </a:ext>
            </a:extLst>
          </p:cNvPr>
          <p:cNvSpPr txBox="1"/>
          <p:nvPr/>
        </p:nvSpPr>
        <p:spPr>
          <a:xfrm>
            <a:off x="2452662" y="4047220"/>
            <a:ext cx="210053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b="1" dirty="0"/>
              <a:t>několikrát za rok </a:t>
            </a:r>
            <a:endParaRPr lang="cs-CZ" dirty="0"/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DDA6F82C-B578-F53E-D495-941E56FD3610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531" y="4665799"/>
            <a:ext cx="753180" cy="753180"/>
          </a:xfrm>
          <a:prstGeom prst="rect">
            <a:avLst/>
          </a:prstGeom>
        </p:spPr>
      </p:pic>
      <p:sp>
        <p:nvSpPr>
          <p:cNvPr id="21" name="TextovéPole 20">
            <a:extLst>
              <a:ext uri="{FF2B5EF4-FFF2-40B4-BE49-F238E27FC236}">
                <a16:creationId xmlns:a16="http://schemas.microsoft.com/office/drawing/2014/main" id="{702EA0AE-9673-8806-77A4-82C383A4F641}"/>
              </a:ext>
            </a:extLst>
          </p:cNvPr>
          <p:cNvSpPr txBox="1"/>
          <p:nvPr/>
        </p:nvSpPr>
        <p:spPr>
          <a:xfrm>
            <a:off x="1599195" y="2285950"/>
            <a:ext cx="210053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b="1" dirty="0"/>
              <a:t>1x za rok, poprvé </a:t>
            </a:r>
            <a:endParaRPr lang="cs-CZ" dirty="0"/>
          </a:p>
        </p:txBody>
      </p:sp>
      <p:grpSp>
        <p:nvGrpSpPr>
          <p:cNvPr id="50" name="Skupina 49">
            <a:extLst>
              <a:ext uri="{FF2B5EF4-FFF2-40B4-BE49-F238E27FC236}">
                <a16:creationId xmlns:a16="http://schemas.microsoft.com/office/drawing/2014/main" id="{4DBEEF15-BEB9-ADA8-D8AB-C1D2513EC875}"/>
              </a:ext>
            </a:extLst>
          </p:cNvPr>
          <p:cNvGrpSpPr/>
          <p:nvPr/>
        </p:nvGrpSpPr>
        <p:grpSpPr>
          <a:xfrm>
            <a:off x="5597294" y="3429000"/>
            <a:ext cx="697178" cy="486024"/>
            <a:chOff x="6886063" y="3595290"/>
            <a:chExt cx="697178" cy="486024"/>
          </a:xfrm>
        </p:grpSpPr>
        <p:pic>
          <p:nvPicPr>
            <p:cNvPr id="33" name="Obrázek 32">
              <a:extLst>
                <a:ext uri="{FF2B5EF4-FFF2-40B4-BE49-F238E27FC236}">
                  <a16:creationId xmlns:a16="http://schemas.microsoft.com/office/drawing/2014/main" id="{9772DDF7-AA1A-AE32-A128-6849E318555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625"/>
            <a:stretch/>
          </p:blipFill>
          <p:spPr>
            <a:xfrm>
              <a:off x="6886063" y="3595290"/>
              <a:ext cx="697178" cy="486024"/>
            </a:xfrm>
            <a:prstGeom prst="rect">
              <a:avLst/>
            </a:prstGeom>
          </p:spPr>
        </p:pic>
        <p:pic>
          <p:nvPicPr>
            <p:cNvPr id="45" name="Obrázek 44">
              <a:extLst>
                <a:ext uri="{FF2B5EF4-FFF2-40B4-BE49-F238E27FC236}">
                  <a16:creationId xmlns:a16="http://schemas.microsoft.com/office/drawing/2014/main" id="{BF11E6AA-CCF9-8EF2-3D7F-2080E1A09ED6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44513" y="3814349"/>
              <a:ext cx="234715" cy="2347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8252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extLst>
              <a:ext uri="{FF2B5EF4-FFF2-40B4-BE49-F238E27FC236}">
                <a16:creationId xmlns:a16="http://schemas.microsoft.com/office/drawing/2014/main" id="{E55AB9C3-1549-49B6-9098-9E956B7FED6E}"/>
              </a:ext>
            </a:extLst>
          </p:cNvPr>
          <p:cNvSpPr/>
          <p:nvPr/>
        </p:nvSpPr>
        <p:spPr>
          <a:xfrm>
            <a:off x="-26723" y="-212655"/>
            <a:ext cx="9253271" cy="7776429"/>
          </a:xfrm>
          <a:prstGeom prst="rect">
            <a:avLst/>
          </a:prstGeom>
          <a:solidFill>
            <a:schemeClr val="tx1">
              <a:lumMod val="75000"/>
              <a:lumOff val="2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34" name="Přímá spojnice 33"/>
          <p:cNvCxnSpPr/>
          <p:nvPr/>
        </p:nvCxnSpPr>
        <p:spPr>
          <a:xfrm>
            <a:off x="-264" y="2042338"/>
            <a:ext cx="8932863" cy="0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0" y="1528074"/>
            <a:ext cx="8932600" cy="49530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8" name="TextovéPole 17"/>
          <p:cNvSpPr txBox="1"/>
          <p:nvPr/>
        </p:nvSpPr>
        <p:spPr bwMode="auto">
          <a:xfrm>
            <a:off x="625475" y="1508452"/>
            <a:ext cx="14298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RESUMÉ</a:t>
            </a:r>
            <a:endParaRPr lang="cs-CZ" sz="280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-578749" y="2023374"/>
            <a:ext cx="552027" cy="45719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pSp>
        <p:nvGrpSpPr>
          <p:cNvPr id="12" name="Skupina 11"/>
          <p:cNvGrpSpPr/>
          <p:nvPr/>
        </p:nvGrpSpPr>
        <p:grpSpPr>
          <a:xfrm>
            <a:off x="7900453" y="2293416"/>
            <a:ext cx="738668" cy="1513079"/>
            <a:chOff x="7888540" y="2291256"/>
            <a:chExt cx="738668" cy="1513079"/>
          </a:xfrm>
        </p:grpSpPr>
        <p:sp>
          <p:nvSpPr>
            <p:cNvPr id="13" name="Volný tvar 12"/>
            <p:cNvSpPr/>
            <p:nvPr/>
          </p:nvSpPr>
          <p:spPr>
            <a:xfrm>
              <a:off x="7992787" y="2389547"/>
              <a:ext cx="610593" cy="801216"/>
            </a:xfrm>
            <a:custGeom>
              <a:avLst/>
              <a:gdLst>
                <a:gd name="connsiteX0" fmla="*/ 59570 w 610593"/>
                <a:gd name="connsiteY0" fmla="*/ 0 h 801216"/>
                <a:gd name="connsiteX1" fmla="*/ 0 w 610593"/>
                <a:gd name="connsiteY1" fmla="*/ 771431 h 801216"/>
                <a:gd name="connsiteX2" fmla="*/ 559958 w 610593"/>
                <a:gd name="connsiteY2" fmla="*/ 801216 h 801216"/>
                <a:gd name="connsiteX3" fmla="*/ 610593 w 610593"/>
                <a:gd name="connsiteY3" fmla="*/ 5957 h 801216"/>
                <a:gd name="connsiteX4" fmla="*/ 59570 w 610593"/>
                <a:gd name="connsiteY4" fmla="*/ 0 h 801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0593" h="801216">
                  <a:moveTo>
                    <a:pt x="59570" y="0"/>
                  </a:moveTo>
                  <a:lnTo>
                    <a:pt x="0" y="771431"/>
                  </a:lnTo>
                  <a:lnTo>
                    <a:pt x="559958" y="801216"/>
                  </a:lnTo>
                  <a:lnTo>
                    <a:pt x="610593" y="5957"/>
                  </a:lnTo>
                  <a:lnTo>
                    <a:pt x="5957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8043422" y="2291256"/>
              <a:ext cx="583786" cy="86377"/>
            </a:xfrm>
            <a:custGeom>
              <a:avLst/>
              <a:gdLst>
                <a:gd name="connsiteX0" fmla="*/ 0 w 583786"/>
                <a:gd name="connsiteY0" fmla="*/ 74463 h 86377"/>
                <a:gd name="connsiteX1" fmla="*/ 5957 w 583786"/>
                <a:gd name="connsiteY1" fmla="*/ 0 h 86377"/>
                <a:gd name="connsiteX2" fmla="*/ 583786 w 583786"/>
                <a:gd name="connsiteY2" fmla="*/ 8935 h 86377"/>
                <a:gd name="connsiteX3" fmla="*/ 580807 w 583786"/>
                <a:gd name="connsiteY3" fmla="*/ 86377 h 86377"/>
                <a:gd name="connsiteX4" fmla="*/ 0 w 583786"/>
                <a:gd name="connsiteY4" fmla="*/ 74463 h 86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3786" h="86377">
                  <a:moveTo>
                    <a:pt x="0" y="74463"/>
                  </a:moveTo>
                  <a:lnTo>
                    <a:pt x="5957" y="0"/>
                  </a:lnTo>
                  <a:lnTo>
                    <a:pt x="583786" y="8935"/>
                  </a:lnTo>
                  <a:lnTo>
                    <a:pt x="580807" y="86377"/>
                  </a:lnTo>
                  <a:lnTo>
                    <a:pt x="0" y="7446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Volný tvar 14"/>
            <p:cNvSpPr/>
            <p:nvPr/>
          </p:nvSpPr>
          <p:spPr>
            <a:xfrm>
              <a:off x="7986830" y="3184808"/>
              <a:ext cx="565915" cy="29785"/>
            </a:xfrm>
            <a:custGeom>
              <a:avLst/>
              <a:gdLst>
                <a:gd name="connsiteX0" fmla="*/ 0 w 565915"/>
                <a:gd name="connsiteY0" fmla="*/ 0 h 29785"/>
                <a:gd name="connsiteX1" fmla="*/ 565915 w 565915"/>
                <a:gd name="connsiteY1" fmla="*/ 29785 h 29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65915" h="29785">
                  <a:moveTo>
                    <a:pt x="0" y="0"/>
                  </a:moveTo>
                  <a:lnTo>
                    <a:pt x="565915" y="29785"/>
                  </a:lnTo>
                </a:path>
              </a:pathLst>
            </a:cu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Volný tvar 15"/>
            <p:cNvSpPr/>
            <p:nvPr/>
          </p:nvSpPr>
          <p:spPr>
            <a:xfrm>
              <a:off x="7888540" y="3193742"/>
              <a:ext cx="142968" cy="536130"/>
            </a:xfrm>
            <a:custGeom>
              <a:avLst/>
              <a:gdLst>
                <a:gd name="connsiteX0" fmla="*/ 0 w 142968"/>
                <a:gd name="connsiteY0" fmla="*/ 536130 h 536130"/>
                <a:gd name="connsiteX1" fmla="*/ 142968 w 142968"/>
                <a:gd name="connsiteY1" fmla="*/ 0 h 536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2968" h="536130">
                  <a:moveTo>
                    <a:pt x="0" y="536130"/>
                  </a:moveTo>
                  <a:lnTo>
                    <a:pt x="142968" y="0"/>
                  </a:lnTo>
                </a:path>
              </a:pathLst>
            </a:cu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Volný tvar 18"/>
            <p:cNvSpPr/>
            <p:nvPr/>
          </p:nvSpPr>
          <p:spPr>
            <a:xfrm>
              <a:off x="8519982" y="3211613"/>
              <a:ext cx="59570" cy="592722"/>
            </a:xfrm>
            <a:custGeom>
              <a:avLst/>
              <a:gdLst>
                <a:gd name="connsiteX0" fmla="*/ 59570 w 59570"/>
                <a:gd name="connsiteY0" fmla="*/ 592722 h 592722"/>
                <a:gd name="connsiteX1" fmla="*/ 0 w 59570"/>
                <a:gd name="connsiteY1" fmla="*/ 0 h 59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9570" h="592722">
                  <a:moveTo>
                    <a:pt x="59570" y="592722"/>
                  </a:moveTo>
                  <a:lnTo>
                    <a:pt x="0" y="0"/>
                  </a:lnTo>
                </a:path>
              </a:pathLst>
            </a:cu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Volný tvar 19"/>
            <p:cNvSpPr/>
            <p:nvPr/>
          </p:nvSpPr>
          <p:spPr>
            <a:xfrm>
              <a:off x="8365100" y="3208634"/>
              <a:ext cx="5957" cy="282958"/>
            </a:xfrm>
            <a:custGeom>
              <a:avLst/>
              <a:gdLst>
                <a:gd name="connsiteX0" fmla="*/ 5957 w 5957"/>
                <a:gd name="connsiteY0" fmla="*/ 282958 h 282958"/>
                <a:gd name="connsiteX1" fmla="*/ 0 w 5957"/>
                <a:gd name="connsiteY1" fmla="*/ 0 h 282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957" h="282958">
                  <a:moveTo>
                    <a:pt x="5957" y="282958"/>
                  </a:moveTo>
                  <a:lnTo>
                    <a:pt x="0" y="0"/>
                  </a:lnTo>
                </a:path>
              </a:pathLst>
            </a:cu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Volný tvar 20"/>
            <p:cNvSpPr/>
            <p:nvPr/>
          </p:nvSpPr>
          <p:spPr>
            <a:xfrm>
              <a:off x="7983852" y="3206153"/>
              <a:ext cx="565915" cy="29785"/>
            </a:xfrm>
            <a:custGeom>
              <a:avLst/>
              <a:gdLst>
                <a:gd name="connsiteX0" fmla="*/ 0 w 565915"/>
                <a:gd name="connsiteY0" fmla="*/ 0 h 29785"/>
                <a:gd name="connsiteX1" fmla="*/ 565915 w 565915"/>
                <a:gd name="connsiteY1" fmla="*/ 29785 h 29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65915" h="29785">
                  <a:moveTo>
                    <a:pt x="0" y="0"/>
                  </a:moveTo>
                  <a:lnTo>
                    <a:pt x="565915" y="29785"/>
                  </a:lnTo>
                </a:path>
              </a:pathLst>
            </a:cu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Zaoblený obdélník 21"/>
            <p:cNvSpPr/>
            <p:nvPr/>
          </p:nvSpPr>
          <p:spPr>
            <a:xfrm>
              <a:off x="7997951" y="3190184"/>
              <a:ext cx="72000" cy="4571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Zaoblený obdélník 22"/>
            <p:cNvSpPr/>
            <p:nvPr/>
          </p:nvSpPr>
          <p:spPr>
            <a:xfrm>
              <a:off x="8473005" y="3231176"/>
              <a:ext cx="72000" cy="4571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4" name="Volný tvar 23"/>
          <p:cNvSpPr/>
          <p:nvPr/>
        </p:nvSpPr>
        <p:spPr>
          <a:xfrm>
            <a:off x="8172450" y="2546876"/>
            <a:ext cx="197644" cy="228600"/>
          </a:xfrm>
          <a:custGeom>
            <a:avLst/>
            <a:gdLst>
              <a:gd name="connsiteX0" fmla="*/ 197644 w 197644"/>
              <a:gd name="connsiteY0" fmla="*/ 0 h 228600"/>
              <a:gd name="connsiteX1" fmla="*/ 138112 w 197644"/>
              <a:gd name="connsiteY1" fmla="*/ 4762 h 228600"/>
              <a:gd name="connsiteX2" fmla="*/ 76200 w 197644"/>
              <a:gd name="connsiteY2" fmla="*/ 42862 h 228600"/>
              <a:gd name="connsiteX3" fmla="*/ 35719 w 197644"/>
              <a:gd name="connsiteY3" fmla="*/ 76200 h 228600"/>
              <a:gd name="connsiteX4" fmla="*/ 0 w 197644"/>
              <a:gd name="connsiteY4" fmla="*/ 126206 h 228600"/>
              <a:gd name="connsiteX5" fmla="*/ 0 w 197644"/>
              <a:gd name="connsiteY5" fmla="*/ 173831 h 228600"/>
              <a:gd name="connsiteX6" fmla="*/ 7144 w 197644"/>
              <a:gd name="connsiteY6" fmla="*/ 228600 h 228600"/>
              <a:gd name="connsiteX7" fmla="*/ 161925 w 197644"/>
              <a:gd name="connsiteY7" fmla="*/ 176212 h 228600"/>
              <a:gd name="connsiteX8" fmla="*/ 197644 w 197644"/>
              <a:gd name="connsiteY8" fmla="*/ 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7644" h="228600">
                <a:moveTo>
                  <a:pt x="197644" y="0"/>
                </a:moveTo>
                <a:lnTo>
                  <a:pt x="138112" y="4762"/>
                </a:lnTo>
                <a:lnTo>
                  <a:pt x="76200" y="42862"/>
                </a:lnTo>
                <a:lnTo>
                  <a:pt x="35719" y="76200"/>
                </a:lnTo>
                <a:lnTo>
                  <a:pt x="0" y="126206"/>
                </a:lnTo>
                <a:lnTo>
                  <a:pt x="0" y="173831"/>
                </a:lnTo>
                <a:lnTo>
                  <a:pt x="7144" y="228600"/>
                </a:lnTo>
                <a:lnTo>
                  <a:pt x="161925" y="176212"/>
                </a:lnTo>
                <a:lnTo>
                  <a:pt x="197644" y="0"/>
                </a:lnTo>
                <a:close/>
              </a:path>
            </a:pathLst>
          </a:custGeom>
          <a:solidFill>
            <a:srgbClr val="D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olný tvar 24"/>
          <p:cNvSpPr/>
          <p:nvPr/>
        </p:nvSpPr>
        <p:spPr>
          <a:xfrm>
            <a:off x="8343900" y="2546876"/>
            <a:ext cx="159544" cy="285750"/>
          </a:xfrm>
          <a:custGeom>
            <a:avLst/>
            <a:gdLst>
              <a:gd name="connsiteX0" fmla="*/ 0 w 159544"/>
              <a:gd name="connsiteY0" fmla="*/ 176212 h 285750"/>
              <a:gd name="connsiteX1" fmla="*/ 121444 w 159544"/>
              <a:gd name="connsiteY1" fmla="*/ 285750 h 285750"/>
              <a:gd name="connsiteX2" fmla="*/ 147638 w 159544"/>
              <a:gd name="connsiteY2" fmla="*/ 238125 h 285750"/>
              <a:gd name="connsiteX3" fmla="*/ 154781 w 159544"/>
              <a:gd name="connsiteY3" fmla="*/ 157162 h 285750"/>
              <a:gd name="connsiteX4" fmla="*/ 159544 w 159544"/>
              <a:gd name="connsiteY4" fmla="*/ 83344 h 285750"/>
              <a:gd name="connsiteX5" fmla="*/ 135731 w 159544"/>
              <a:gd name="connsiteY5" fmla="*/ 40481 h 285750"/>
              <a:gd name="connsiteX6" fmla="*/ 102394 w 159544"/>
              <a:gd name="connsiteY6" fmla="*/ 9525 h 285750"/>
              <a:gd name="connsiteX7" fmla="*/ 35719 w 159544"/>
              <a:gd name="connsiteY7" fmla="*/ 0 h 285750"/>
              <a:gd name="connsiteX8" fmla="*/ 0 w 159544"/>
              <a:gd name="connsiteY8" fmla="*/ 176212 h 285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9544" h="285750">
                <a:moveTo>
                  <a:pt x="0" y="176212"/>
                </a:moveTo>
                <a:lnTo>
                  <a:pt x="121444" y="285750"/>
                </a:lnTo>
                <a:lnTo>
                  <a:pt x="147638" y="238125"/>
                </a:lnTo>
                <a:lnTo>
                  <a:pt x="154781" y="157162"/>
                </a:lnTo>
                <a:lnTo>
                  <a:pt x="159544" y="83344"/>
                </a:lnTo>
                <a:lnTo>
                  <a:pt x="135731" y="40481"/>
                </a:lnTo>
                <a:lnTo>
                  <a:pt x="102394" y="9525"/>
                </a:lnTo>
                <a:lnTo>
                  <a:pt x="35719" y="0"/>
                </a:lnTo>
                <a:lnTo>
                  <a:pt x="0" y="176212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olný tvar 25"/>
          <p:cNvSpPr/>
          <p:nvPr/>
        </p:nvSpPr>
        <p:spPr>
          <a:xfrm>
            <a:off x="8174831" y="2723088"/>
            <a:ext cx="290513" cy="159544"/>
          </a:xfrm>
          <a:custGeom>
            <a:avLst/>
            <a:gdLst>
              <a:gd name="connsiteX0" fmla="*/ 0 w 290513"/>
              <a:gd name="connsiteY0" fmla="*/ 64294 h 159544"/>
              <a:gd name="connsiteX1" fmla="*/ 40482 w 290513"/>
              <a:gd name="connsiteY1" fmla="*/ 123825 h 159544"/>
              <a:gd name="connsiteX2" fmla="*/ 76200 w 290513"/>
              <a:gd name="connsiteY2" fmla="*/ 145257 h 159544"/>
              <a:gd name="connsiteX3" fmla="*/ 128588 w 290513"/>
              <a:gd name="connsiteY3" fmla="*/ 159544 h 159544"/>
              <a:gd name="connsiteX4" fmla="*/ 240507 w 290513"/>
              <a:gd name="connsiteY4" fmla="*/ 159544 h 159544"/>
              <a:gd name="connsiteX5" fmla="*/ 283369 w 290513"/>
              <a:gd name="connsiteY5" fmla="*/ 126207 h 159544"/>
              <a:gd name="connsiteX6" fmla="*/ 290513 w 290513"/>
              <a:gd name="connsiteY6" fmla="*/ 111919 h 159544"/>
              <a:gd name="connsiteX7" fmla="*/ 171450 w 290513"/>
              <a:gd name="connsiteY7" fmla="*/ 7144 h 159544"/>
              <a:gd name="connsiteX8" fmla="*/ 150019 w 290513"/>
              <a:gd name="connsiteY8" fmla="*/ 0 h 159544"/>
              <a:gd name="connsiteX9" fmla="*/ 0 w 290513"/>
              <a:gd name="connsiteY9" fmla="*/ 64294 h 159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90513" h="159544">
                <a:moveTo>
                  <a:pt x="0" y="64294"/>
                </a:moveTo>
                <a:lnTo>
                  <a:pt x="40482" y="123825"/>
                </a:lnTo>
                <a:lnTo>
                  <a:pt x="76200" y="145257"/>
                </a:lnTo>
                <a:lnTo>
                  <a:pt x="128588" y="159544"/>
                </a:lnTo>
                <a:lnTo>
                  <a:pt x="240507" y="159544"/>
                </a:lnTo>
                <a:lnTo>
                  <a:pt x="283369" y="126207"/>
                </a:lnTo>
                <a:lnTo>
                  <a:pt x="290513" y="111919"/>
                </a:lnTo>
                <a:lnTo>
                  <a:pt x="171450" y="7144"/>
                </a:lnTo>
                <a:lnTo>
                  <a:pt x="150019" y="0"/>
                </a:lnTo>
                <a:lnTo>
                  <a:pt x="0" y="64294"/>
                </a:lnTo>
                <a:close/>
              </a:path>
            </a:pathLst>
          </a:custGeom>
          <a:pattFill prst="wdUpDiag">
            <a:fgClr>
              <a:schemeClr val="accent6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7" name="Skupina 26"/>
          <p:cNvGrpSpPr/>
          <p:nvPr/>
        </p:nvGrpSpPr>
        <p:grpSpPr>
          <a:xfrm>
            <a:off x="8167551" y="2547624"/>
            <a:ext cx="333103" cy="336369"/>
            <a:chOff x="8167551" y="4741817"/>
            <a:chExt cx="333103" cy="336369"/>
          </a:xfrm>
        </p:grpSpPr>
        <p:sp>
          <p:nvSpPr>
            <p:cNvPr id="28" name="Volný tvar 27"/>
            <p:cNvSpPr/>
            <p:nvPr/>
          </p:nvSpPr>
          <p:spPr>
            <a:xfrm>
              <a:off x="8167551" y="4741817"/>
              <a:ext cx="333103" cy="336369"/>
            </a:xfrm>
            <a:custGeom>
              <a:avLst/>
              <a:gdLst>
                <a:gd name="connsiteX0" fmla="*/ 284118 w 333103"/>
                <a:gd name="connsiteY0" fmla="*/ 13063 h 336369"/>
                <a:gd name="connsiteX1" fmla="*/ 284118 w 333103"/>
                <a:gd name="connsiteY1" fmla="*/ 13063 h 336369"/>
                <a:gd name="connsiteX2" fmla="*/ 254726 w 333103"/>
                <a:gd name="connsiteY2" fmla="*/ 6532 h 336369"/>
                <a:gd name="connsiteX3" fmla="*/ 244929 w 333103"/>
                <a:gd name="connsiteY3" fmla="*/ 3266 h 336369"/>
                <a:gd name="connsiteX4" fmla="*/ 205740 w 333103"/>
                <a:gd name="connsiteY4" fmla="*/ 0 h 336369"/>
                <a:gd name="connsiteX5" fmla="*/ 156755 w 333103"/>
                <a:gd name="connsiteY5" fmla="*/ 3266 h 336369"/>
                <a:gd name="connsiteX6" fmla="*/ 133895 w 333103"/>
                <a:gd name="connsiteY6" fmla="*/ 9797 h 336369"/>
                <a:gd name="connsiteX7" fmla="*/ 117566 w 333103"/>
                <a:gd name="connsiteY7" fmla="*/ 22860 h 336369"/>
                <a:gd name="connsiteX8" fmla="*/ 104503 w 333103"/>
                <a:gd name="connsiteY8" fmla="*/ 29392 h 336369"/>
                <a:gd name="connsiteX9" fmla="*/ 94706 w 333103"/>
                <a:gd name="connsiteY9" fmla="*/ 39189 h 336369"/>
                <a:gd name="connsiteX10" fmla="*/ 75112 w 333103"/>
                <a:gd name="connsiteY10" fmla="*/ 45720 h 336369"/>
                <a:gd name="connsiteX11" fmla="*/ 65315 w 333103"/>
                <a:gd name="connsiteY11" fmla="*/ 52252 h 336369"/>
                <a:gd name="connsiteX12" fmla="*/ 48986 w 333103"/>
                <a:gd name="connsiteY12" fmla="*/ 65314 h 336369"/>
                <a:gd name="connsiteX13" fmla="*/ 39189 w 333103"/>
                <a:gd name="connsiteY13" fmla="*/ 68580 h 336369"/>
                <a:gd name="connsiteX14" fmla="*/ 26126 w 333103"/>
                <a:gd name="connsiteY14" fmla="*/ 84909 h 336369"/>
                <a:gd name="connsiteX15" fmla="*/ 13063 w 333103"/>
                <a:gd name="connsiteY15" fmla="*/ 101237 h 336369"/>
                <a:gd name="connsiteX16" fmla="*/ 9798 w 333103"/>
                <a:gd name="connsiteY16" fmla="*/ 111034 h 336369"/>
                <a:gd name="connsiteX17" fmla="*/ 3266 w 333103"/>
                <a:gd name="connsiteY17" fmla="*/ 120832 h 336369"/>
                <a:gd name="connsiteX18" fmla="*/ 0 w 333103"/>
                <a:gd name="connsiteY18" fmla="*/ 163286 h 336369"/>
                <a:gd name="connsiteX19" fmla="*/ 3266 w 333103"/>
                <a:gd name="connsiteY19" fmla="*/ 228600 h 336369"/>
                <a:gd name="connsiteX20" fmla="*/ 13063 w 333103"/>
                <a:gd name="connsiteY20" fmla="*/ 261257 h 336369"/>
                <a:gd name="connsiteX21" fmla="*/ 26126 w 333103"/>
                <a:gd name="connsiteY21" fmla="*/ 271054 h 336369"/>
                <a:gd name="connsiteX22" fmla="*/ 42455 w 333103"/>
                <a:gd name="connsiteY22" fmla="*/ 290649 h 336369"/>
                <a:gd name="connsiteX23" fmla="*/ 62049 w 333103"/>
                <a:gd name="connsiteY23" fmla="*/ 303712 h 336369"/>
                <a:gd name="connsiteX24" fmla="*/ 81643 w 333103"/>
                <a:gd name="connsiteY24" fmla="*/ 320040 h 336369"/>
                <a:gd name="connsiteX25" fmla="*/ 104503 w 333103"/>
                <a:gd name="connsiteY25" fmla="*/ 326572 h 336369"/>
                <a:gd name="connsiteX26" fmla="*/ 117566 w 333103"/>
                <a:gd name="connsiteY26" fmla="*/ 333103 h 336369"/>
                <a:gd name="connsiteX27" fmla="*/ 127363 w 333103"/>
                <a:gd name="connsiteY27" fmla="*/ 336369 h 336369"/>
                <a:gd name="connsiteX28" fmla="*/ 241663 w 333103"/>
                <a:gd name="connsiteY28" fmla="*/ 333103 h 336369"/>
                <a:gd name="connsiteX29" fmla="*/ 248195 w 333103"/>
                <a:gd name="connsiteY29" fmla="*/ 326572 h 336369"/>
                <a:gd name="connsiteX30" fmla="*/ 257992 w 333103"/>
                <a:gd name="connsiteY30" fmla="*/ 323306 h 336369"/>
                <a:gd name="connsiteX31" fmla="*/ 274320 w 333103"/>
                <a:gd name="connsiteY31" fmla="*/ 313509 h 336369"/>
                <a:gd name="connsiteX32" fmla="*/ 287383 w 333103"/>
                <a:gd name="connsiteY32" fmla="*/ 297180 h 336369"/>
                <a:gd name="connsiteX33" fmla="*/ 293915 w 333103"/>
                <a:gd name="connsiteY33" fmla="*/ 290649 h 336369"/>
                <a:gd name="connsiteX34" fmla="*/ 297180 w 333103"/>
                <a:gd name="connsiteY34" fmla="*/ 280852 h 336369"/>
                <a:gd name="connsiteX35" fmla="*/ 303712 w 333103"/>
                <a:gd name="connsiteY35" fmla="*/ 274320 h 336369"/>
                <a:gd name="connsiteX36" fmla="*/ 310243 w 333103"/>
                <a:gd name="connsiteY36" fmla="*/ 264523 h 336369"/>
                <a:gd name="connsiteX37" fmla="*/ 313509 w 333103"/>
                <a:gd name="connsiteY37" fmla="*/ 251460 h 336369"/>
                <a:gd name="connsiteX38" fmla="*/ 316775 w 333103"/>
                <a:gd name="connsiteY38" fmla="*/ 235132 h 336369"/>
                <a:gd name="connsiteX39" fmla="*/ 323306 w 333103"/>
                <a:gd name="connsiteY39" fmla="*/ 215537 h 336369"/>
                <a:gd name="connsiteX40" fmla="*/ 326572 w 333103"/>
                <a:gd name="connsiteY40" fmla="*/ 189412 h 336369"/>
                <a:gd name="connsiteX41" fmla="*/ 329838 w 333103"/>
                <a:gd name="connsiteY41" fmla="*/ 176349 h 336369"/>
                <a:gd name="connsiteX42" fmla="*/ 333103 w 333103"/>
                <a:gd name="connsiteY42" fmla="*/ 133894 h 336369"/>
                <a:gd name="connsiteX43" fmla="*/ 326572 w 333103"/>
                <a:gd name="connsiteY43" fmla="*/ 68580 h 336369"/>
                <a:gd name="connsiteX44" fmla="*/ 323306 w 333103"/>
                <a:gd name="connsiteY44" fmla="*/ 55517 h 336369"/>
                <a:gd name="connsiteX45" fmla="*/ 303712 w 333103"/>
                <a:gd name="connsiteY45" fmla="*/ 35923 h 336369"/>
                <a:gd name="connsiteX46" fmla="*/ 300446 w 333103"/>
                <a:gd name="connsiteY46" fmla="*/ 26126 h 336369"/>
                <a:gd name="connsiteX47" fmla="*/ 280852 w 333103"/>
                <a:gd name="connsiteY47" fmla="*/ 16329 h 336369"/>
                <a:gd name="connsiteX48" fmla="*/ 284118 w 333103"/>
                <a:gd name="connsiteY48" fmla="*/ 13063 h 336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333103" h="336369">
                  <a:moveTo>
                    <a:pt x="284118" y="13063"/>
                  </a:moveTo>
                  <a:lnTo>
                    <a:pt x="284118" y="13063"/>
                  </a:lnTo>
                  <a:cubicBezTo>
                    <a:pt x="274321" y="10886"/>
                    <a:pt x="264463" y="8966"/>
                    <a:pt x="254726" y="6532"/>
                  </a:cubicBezTo>
                  <a:cubicBezTo>
                    <a:pt x="251386" y="5697"/>
                    <a:pt x="248341" y="3721"/>
                    <a:pt x="244929" y="3266"/>
                  </a:cubicBezTo>
                  <a:cubicBezTo>
                    <a:pt x="231936" y="1533"/>
                    <a:pt x="218803" y="1089"/>
                    <a:pt x="205740" y="0"/>
                  </a:cubicBezTo>
                  <a:cubicBezTo>
                    <a:pt x="189412" y="1089"/>
                    <a:pt x="173030" y="1553"/>
                    <a:pt x="156755" y="3266"/>
                  </a:cubicBezTo>
                  <a:cubicBezTo>
                    <a:pt x="150766" y="3896"/>
                    <a:pt x="139964" y="7774"/>
                    <a:pt x="133895" y="9797"/>
                  </a:cubicBezTo>
                  <a:cubicBezTo>
                    <a:pt x="126742" y="16950"/>
                    <a:pt x="127180" y="17366"/>
                    <a:pt x="117566" y="22860"/>
                  </a:cubicBezTo>
                  <a:cubicBezTo>
                    <a:pt x="113339" y="25275"/>
                    <a:pt x="108465" y="26562"/>
                    <a:pt x="104503" y="29392"/>
                  </a:cubicBezTo>
                  <a:cubicBezTo>
                    <a:pt x="100745" y="32076"/>
                    <a:pt x="98743" y="36946"/>
                    <a:pt x="94706" y="39189"/>
                  </a:cubicBezTo>
                  <a:cubicBezTo>
                    <a:pt x="88688" y="42532"/>
                    <a:pt x="80840" y="41901"/>
                    <a:pt x="75112" y="45720"/>
                  </a:cubicBezTo>
                  <a:cubicBezTo>
                    <a:pt x="71846" y="47897"/>
                    <a:pt x="68380" y="49800"/>
                    <a:pt x="65315" y="52252"/>
                  </a:cubicBezTo>
                  <a:cubicBezTo>
                    <a:pt x="55192" y="60350"/>
                    <a:pt x="62384" y="58615"/>
                    <a:pt x="48986" y="65314"/>
                  </a:cubicBezTo>
                  <a:cubicBezTo>
                    <a:pt x="45907" y="66853"/>
                    <a:pt x="42455" y="67491"/>
                    <a:pt x="39189" y="68580"/>
                  </a:cubicBezTo>
                  <a:cubicBezTo>
                    <a:pt x="19089" y="98732"/>
                    <a:pt x="44739" y="61642"/>
                    <a:pt x="26126" y="84909"/>
                  </a:cubicBezTo>
                  <a:cubicBezTo>
                    <a:pt x="9652" y="105502"/>
                    <a:pt x="28831" y="85472"/>
                    <a:pt x="13063" y="101237"/>
                  </a:cubicBezTo>
                  <a:cubicBezTo>
                    <a:pt x="11975" y="104503"/>
                    <a:pt x="11337" y="107955"/>
                    <a:pt x="9798" y="111034"/>
                  </a:cubicBezTo>
                  <a:cubicBezTo>
                    <a:pt x="8043" y="114545"/>
                    <a:pt x="3989" y="116974"/>
                    <a:pt x="3266" y="120832"/>
                  </a:cubicBezTo>
                  <a:cubicBezTo>
                    <a:pt x="650" y="134782"/>
                    <a:pt x="1089" y="149135"/>
                    <a:pt x="0" y="163286"/>
                  </a:cubicBezTo>
                  <a:cubicBezTo>
                    <a:pt x="1089" y="185057"/>
                    <a:pt x="1456" y="206877"/>
                    <a:pt x="3266" y="228600"/>
                  </a:cubicBezTo>
                  <a:cubicBezTo>
                    <a:pt x="3655" y="233269"/>
                    <a:pt x="12087" y="260525"/>
                    <a:pt x="13063" y="261257"/>
                  </a:cubicBezTo>
                  <a:lnTo>
                    <a:pt x="26126" y="271054"/>
                  </a:lnTo>
                  <a:cubicBezTo>
                    <a:pt x="31932" y="279763"/>
                    <a:pt x="33751" y="283879"/>
                    <a:pt x="42455" y="290649"/>
                  </a:cubicBezTo>
                  <a:cubicBezTo>
                    <a:pt x="48651" y="295468"/>
                    <a:pt x="56498" y="298161"/>
                    <a:pt x="62049" y="303712"/>
                  </a:cubicBezTo>
                  <a:cubicBezTo>
                    <a:pt x="69272" y="310935"/>
                    <a:pt x="72549" y="315493"/>
                    <a:pt x="81643" y="320040"/>
                  </a:cubicBezTo>
                  <a:cubicBezTo>
                    <a:pt x="89539" y="323988"/>
                    <a:pt x="96130" y="323432"/>
                    <a:pt x="104503" y="326572"/>
                  </a:cubicBezTo>
                  <a:cubicBezTo>
                    <a:pt x="109061" y="328281"/>
                    <a:pt x="113091" y="331185"/>
                    <a:pt x="117566" y="333103"/>
                  </a:cubicBezTo>
                  <a:cubicBezTo>
                    <a:pt x="120730" y="334459"/>
                    <a:pt x="124097" y="335280"/>
                    <a:pt x="127363" y="336369"/>
                  </a:cubicBezTo>
                  <a:cubicBezTo>
                    <a:pt x="165463" y="335280"/>
                    <a:pt x="203672" y="336183"/>
                    <a:pt x="241663" y="333103"/>
                  </a:cubicBezTo>
                  <a:cubicBezTo>
                    <a:pt x="244732" y="332854"/>
                    <a:pt x="245555" y="328156"/>
                    <a:pt x="248195" y="326572"/>
                  </a:cubicBezTo>
                  <a:cubicBezTo>
                    <a:pt x="251147" y="324801"/>
                    <a:pt x="254726" y="324395"/>
                    <a:pt x="257992" y="323306"/>
                  </a:cubicBezTo>
                  <a:cubicBezTo>
                    <a:pt x="274539" y="306757"/>
                    <a:pt x="253126" y="326225"/>
                    <a:pt x="274320" y="313509"/>
                  </a:cubicBezTo>
                  <a:cubicBezTo>
                    <a:pt x="280387" y="309869"/>
                    <a:pt x="283274" y="302315"/>
                    <a:pt x="287383" y="297180"/>
                  </a:cubicBezTo>
                  <a:cubicBezTo>
                    <a:pt x="289306" y="294776"/>
                    <a:pt x="291738" y="292826"/>
                    <a:pt x="293915" y="290649"/>
                  </a:cubicBezTo>
                  <a:cubicBezTo>
                    <a:pt x="295003" y="287383"/>
                    <a:pt x="295409" y="283804"/>
                    <a:pt x="297180" y="280852"/>
                  </a:cubicBezTo>
                  <a:cubicBezTo>
                    <a:pt x="298764" y="278212"/>
                    <a:pt x="301788" y="276724"/>
                    <a:pt x="303712" y="274320"/>
                  </a:cubicBezTo>
                  <a:cubicBezTo>
                    <a:pt x="306164" y="271255"/>
                    <a:pt x="308066" y="267789"/>
                    <a:pt x="310243" y="264523"/>
                  </a:cubicBezTo>
                  <a:cubicBezTo>
                    <a:pt x="311332" y="260169"/>
                    <a:pt x="312535" y="255841"/>
                    <a:pt x="313509" y="251460"/>
                  </a:cubicBezTo>
                  <a:cubicBezTo>
                    <a:pt x="314713" y="246042"/>
                    <a:pt x="315315" y="240487"/>
                    <a:pt x="316775" y="235132"/>
                  </a:cubicBezTo>
                  <a:cubicBezTo>
                    <a:pt x="318587" y="228490"/>
                    <a:pt x="323306" y="215537"/>
                    <a:pt x="323306" y="215537"/>
                  </a:cubicBezTo>
                  <a:cubicBezTo>
                    <a:pt x="324395" y="206829"/>
                    <a:pt x="325129" y="198069"/>
                    <a:pt x="326572" y="189412"/>
                  </a:cubicBezTo>
                  <a:cubicBezTo>
                    <a:pt x="327310" y="184985"/>
                    <a:pt x="329314" y="180807"/>
                    <a:pt x="329838" y="176349"/>
                  </a:cubicBezTo>
                  <a:cubicBezTo>
                    <a:pt x="331496" y="162253"/>
                    <a:pt x="332015" y="148046"/>
                    <a:pt x="333103" y="133894"/>
                  </a:cubicBezTo>
                  <a:cubicBezTo>
                    <a:pt x="327816" y="43991"/>
                    <a:pt x="336039" y="101710"/>
                    <a:pt x="326572" y="68580"/>
                  </a:cubicBezTo>
                  <a:cubicBezTo>
                    <a:pt x="325339" y="64264"/>
                    <a:pt x="325880" y="59194"/>
                    <a:pt x="323306" y="55517"/>
                  </a:cubicBezTo>
                  <a:cubicBezTo>
                    <a:pt x="318009" y="47950"/>
                    <a:pt x="303712" y="35923"/>
                    <a:pt x="303712" y="35923"/>
                  </a:cubicBezTo>
                  <a:cubicBezTo>
                    <a:pt x="302623" y="32657"/>
                    <a:pt x="302596" y="28814"/>
                    <a:pt x="300446" y="26126"/>
                  </a:cubicBezTo>
                  <a:cubicBezTo>
                    <a:pt x="296973" y="21784"/>
                    <a:pt x="286315" y="17239"/>
                    <a:pt x="280852" y="16329"/>
                  </a:cubicBezTo>
                  <a:cubicBezTo>
                    <a:pt x="277631" y="15792"/>
                    <a:pt x="283574" y="13607"/>
                    <a:pt x="284118" y="13063"/>
                  </a:cubicBezTo>
                  <a:close/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Volný tvar 28"/>
            <p:cNvSpPr/>
            <p:nvPr/>
          </p:nvSpPr>
          <p:spPr>
            <a:xfrm>
              <a:off x="8337369" y="4748349"/>
              <a:ext cx="130628" cy="277585"/>
            </a:xfrm>
            <a:custGeom>
              <a:avLst/>
              <a:gdLst>
                <a:gd name="connsiteX0" fmla="*/ 45720 w 130628"/>
                <a:gd name="connsiteY0" fmla="*/ 0 h 277585"/>
                <a:gd name="connsiteX1" fmla="*/ 0 w 130628"/>
                <a:gd name="connsiteY1" fmla="*/ 166551 h 277585"/>
                <a:gd name="connsiteX2" fmla="*/ 130628 w 130628"/>
                <a:gd name="connsiteY2" fmla="*/ 277585 h 277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" h="277585">
                  <a:moveTo>
                    <a:pt x="45720" y="0"/>
                  </a:moveTo>
                  <a:lnTo>
                    <a:pt x="0" y="166551"/>
                  </a:lnTo>
                  <a:lnTo>
                    <a:pt x="130628" y="277585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8174083" y="4914900"/>
              <a:ext cx="166551" cy="48986"/>
            </a:xfrm>
            <a:custGeom>
              <a:avLst/>
              <a:gdLst>
                <a:gd name="connsiteX0" fmla="*/ 166551 w 166551"/>
                <a:gd name="connsiteY0" fmla="*/ 0 h 48986"/>
                <a:gd name="connsiteX1" fmla="*/ 0 w 166551"/>
                <a:gd name="connsiteY1" fmla="*/ 48986 h 48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6551" h="48986">
                  <a:moveTo>
                    <a:pt x="166551" y="0"/>
                  </a:moveTo>
                  <a:lnTo>
                    <a:pt x="0" y="48986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1" name="Volný tvar 30"/>
          <p:cNvSpPr/>
          <p:nvPr/>
        </p:nvSpPr>
        <p:spPr>
          <a:xfrm>
            <a:off x="8441871" y="2482310"/>
            <a:ext cx="124098" cy="104503"/>
          </a:xfrm>
          <a:custGeom>
            <a:avLst/>
            <a:gdLst>
              <a:gd name="connsiteX0" fmla="*/ 0 w 124098"/>
              <a:gd name="connsiteY0" fmla="*/ 104503 h 104503"/>
              <a:gd name="connsiteX1" fmla="*/ 39189 w 124098"/>
              <a:gd name="connsiteY1" fmla="*/ 0 h 104503"/>
              <a:gd name="connsiteX2" fmla="*/ 124098 w 124098"/>
              <a:gd name="connsiteY2" fmla="*/ 3266 h 104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4098" h="104503">
                <a:moveTo>
                  <a:pt x="0" y="104503"/>
                </a:moveTo>
                <a:lnTo>
                  <a:pt x="39189" y="0"/>
                </a:lnTo>
                <a:lnTo>
                  <a:pt x="124098" y="3266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olný tvar 31"/>
          <p:cNvSpPr/>
          <p:nvPr/>
        </p:nvSpPr>
        <p:spPr>
          <a:xfrm>
            <a:off x="8265523" y="2831741"/>
            <a:ext cx="137160" cy="176349"/>
          </a:xfrm>
          <a:custGeom>
            <a:avLst/>
            <a:gdLst>
              <a:gd name="connsiteX0" fmla="*/ 0 w 137160"/>
              <a:gd name="connsiteY0" fmla="*/ 0 h 176349"/>
              <a:gd name="connsiteX1" fmla="*/ 22860 w 137160"/>
              <a:gd name="connsiteY1" fmla="*/ 173083 h 176349"/>
              <a:gd name="connsiteX2" fmla="*/ 137160 w 137160"/>
              <a:gd name="connsiteY2" fmla="*/ 176349 h 176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7160" h="176349">
                <a:moveTo>
                  <a:pt x="0" y="0"/>
                </a:moveTo>
                <a:lnTo>
                  <a:pt x="22860" y="173083"/>
                </a:lnTo>
                <a:lnTo>
                  <a:pt x="137160" y="176349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olný tvar 32"/>
          <p:cNvSpPr/>
          <p:nvPr/>
        </p:nvSpPr>
        <p:spPr>
          <a:xfrm>
            <a:off x="8115300" y="2531296"/>
            <a:ext cx="173083" cy="101237"/>
          </a:xfrm>
          <a:custGeom>
            <a:avLst/>
            <a:gdLst>
              <a:gd name="connsiteX0" fmla="*/ 173083 w 173083"/>
              <a:gd name="connsiteY0" fmla="*/ 101237 h 101237"/>
              <a:gd name="connsiteX1" fmla="*/ 124097 w 173083"/>
              <a:gd name="connsiteY1" fmla="*/ 0 h 101237"/>
              <a:gd name="connsiteX2" fmla="*/ 0 w 173083"/>
              <a:gd name="connsiteY2" fmla="*/ 0 h 101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3083" h="101237">
                <a:moveTo>
                  <a:pt x="173083" y="101237"/>
                </a:moveTo>
                <a:lnTo>
                  <a:pt x="124097" y="0"/>
                </a:lnTo>
                <a:lnTo>
                  <a:pt x="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8048160" y="2379793"/>
            <a:ext cx="26161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" dirty="0">
                <a:solidFill>
                  <a:srgbClr val="DC0000"/>
                </a:solidFill>
              </a:rPr>
              <a:t>33</a:t>
            </a:r>
          </a:p>
        </p:txBody>
      </p:sp>
      <p:sp>
        <p:nvSpPr>
          <p:cNvPr id="36" name="TextovéPole 35"/>
          <p:cNvSpPr txBox="1"/>
          <p:nvPr/>
        </p:nvSpPr>
        <p:spPr>
          <a:xfrm>
            <a:off x="8402683" y="2351221"/>
            <a:ext cx="26161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" dirty="0">
                <a:solidFill>
                  <a:srgbClr val="DC0000"/>
                </a:solidFill>
              </a:rPr>
              <a:t>29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8234080" y="2868346"/>
            <a:ext cx="26161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" dirty="0">
                <a:solidFill>
                  <a:srgbClr val="DC0000"/>
                </a:solidFill>
              </a:rPr>
              <a:t>38</a:t>
            </a:r>
          </a:p>
        </p:txBody>
      </p:sp>
    </p:spTree>
    <p:extLst>
      <p:ext uri="{BB962C8B-B14F-4D97-AF65-F5344CB8AC3E}">
        <p14:creationId xmlns:p14="http://schemas.microsoft.com/office/powerpoint/2010/main" val="301981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50"/>
                            </p:stCondLst>
                            <p:childTnLst>
                              <p:par>
                                <p:cTn id="49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1.03993 3.7037E-7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99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33" grpId="0" animBg="1"/>
      <p:bldP spid="35" grpId="0"/>
      <p:bldP spid="36" grpId="0"/>
      <p:bldP spid="3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684F565-3D9C-4D0C-B1ED-6EB9AA2C9FA6}"/>
              </a:ext>
            </a:extLst>
          </p:cNvPr>
          <p:cNvSpPr/>
          <p:nvPr/>
        </p:nvSpPr>
        <p:spPr>
          <a:xfrm>
            <a:off x="0" y="11113"/>
            <a:ext cx="9144000" cy="9540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sz="4000" b="1" dirty="0">
                <a:solidFill>
                  <a:schemeClr val="bg1"/>
                </a:solidFill>
              </a:rPr>
              <a:t>Resumé - Valašsko </a:t>
            </a:r>
            <a:br>
              <a:rPr lang="cs-CZ" altLang="cs-CZ" sz="4000" b="1" dirty="0">
                <a:solidFill>
                  <a:schemeClr val="bg1"/>
                </a:solidFill>
              </a:rPr>
            </a:br>
            <a:r>
              <a:rPr lang="cs-CZ" altLang="cs-CZ" sz="4000" b="1" dirty="0">
                <a:solidFill>
                  <a:schemeClr val="bg1"/>
                </a:solidFill>
              </a:rPr>
              <a:t>I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2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45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-231313" y="55318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8" name="Nadpis 2"/>
          <p:cNvSpPr>
            <a:spLocks noGrp="1"/>
          </p:cNvSpPr>
          <p:nvPr>
            <p:ph type="title"/>
          </p:nvPr>
        </p:nvSpPr>
        <p:spPr>
          <a:xfrm>
            <a:off x="190500" y="11113"/>
            <a:ext cx="8905875" cy="760412"/>
          </a:xfrm>
        </p:spPr>
        <p:txBody>
          <a:bodyPr>
            <a:normAutofit/>
          </a:bodyPr>
          <a:lstStyle/>
          <a:p>
            <a:pPr algn="r"/>
            <a:r>
              <a:rPr lang="cs-CZ" sz="3200" b="1" dirty="0">
                <a:solidFill>
                  <a:schemeClr val="accent3">
                    <a:lumMod val="75000"/>
                  </a:schemeClr>
                </a:solidFill>
              </a:rPr>
              <a:t>Valašsko</a:t>
            </a:r>
            <a:endParaRPr lang="en-US" sz="3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" name="Zástupný symbol pro obsah 1">
            <a:extLst>
              <a:ext uri="{FF2B5EF4-FFF2-40B4-BE49-F238E27FC236}">
                <a16:creationId xmlns:a16="http://schemas.microsoft.com/office/drawing/2014/main" id="{BFD2BE1A-E890-1C89-3F9E-E0D596373E6B}"/>
              </a:ext>
            </a:extLst>
          </p:cNvPr>
          <p:cNvSpPr txBox="1">
            <a:spLocks/>
          </p:cNvSpPr>
          <p:nvPr/>
        </p:nvSpPr>
        <p:spPr>
          <a:xfrm>
            <a:off x="201614" y="609027"/>
            <a:ext cx="7225568" cy="46758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Ve skladbě návštěvníků turistické oblasti (TO) Valašsko mají, kromě </a:t>
            </a:r>
            <a:r>
              <a:rPr lang="cs-CZ" sz="1800" b="1" dirty="0"/>
              <a:t>obyvatel </a:t>
            </a:r>
            <a:r>
              <a:rPr lang="cs-CZ" sz="1800" dirty="0"/>
              <a:t>samotného </a:t>
            </a:r>
            <a:r>
              <a:rPr lang="cs-CZ" sz="1800" b="1" dirty="0"/>
              <a:t>Zlínského kraje</a:t>
            </a:r>
            <a:r>
              <a:rPr lang="cs-CZ" sz="1800" dirty="0"/>
              <a:t> (ZK) (tvoří 23 % návštěvníků TO), významný vliv ještě obyvatelé </a:t>
            </a:r>
            <a:r>
              <a:rPr lang="cs-CZ" sz="1800" b="1" dirty="0"/>
              <a:t>Jihomoravského kraje </a:t>
            </a:r>
            <a:r>
              <a:rPr lang="cs-CZ" sz="1800" dirty="0"/>
              <a:t>(18 %), </a:t>
            </a:r>
            <a:r>
              <a:rPr lang="cs-CZ" sz="1800" b="1" dirty="0"/>
              <a:t>Olomouckého kraje</a:t>
            </a:r>
            <a:r>
              <a:rPr lang="cs-CZ" sz="1800" dirty="0"/>
              <a:t> (16 %) </a:t>
            </a:r>
            <a:br>
              <a:rPr lang="cs-CZ" sz="1800" dirty="0"/>
            </a:br>
            <a:r>
              <a:rPr lang="cs-CZ" sz="1800" dirty="0"/>
              <a:t>a </a:t>
            </a:r>
            <a:r>
              <a:rPr lang="cs-CZ" sz="1800" b="1" dirty="0"/>
              <a:t>Moravskoslezského kraje </a:t>
            </a:r>
            <a:r>
              <a:rPr lang="cs-CZ" sz="1800" dirty="0"/>
              <a:t>(11 %).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TO Valašsko navštěvují lidé, kteří sem dojeli spíše </a:t>
            </a:r>
            <a:r>
              <a:rPr lang="cs-CZ" sz="1800" b="1" dirty="0"/>
              <a:t>ze vzdálenosti nad 100 km</a:t>
            </a:r>
            <a:r>
              <a:rPr lang="cs-CZ" sz="1800" dirty="0"/>
              <a:t> (57 %) než ze vzdálenosti </a:t>
            </a:r>
            <a:r>
              <a:rPr lang="cs-CZ" sz="1800" b="1" dirty="0"/>
              <a:t>51-100 km </a:t>
            </a:r>
            <a:r>
              <a:rPr lang="cs-CZ" sz="1800" dirty="0"/>
              <a:t>(nejkratší šetřené vzdálenosti vylučující místní obyvatele) (43 %).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Ve věkové nebo příjmové struktuře návštěvníci Valašsko nevybočují </a:t>
            </a:r>
            <a:br>
              <a:rPr lang="cs-CZ" sz="1800" dirty="0"/>
            </a:br>
            <a:r>
              <a:rPr lang="cs-CZ" sz="1800" dirty="0"/>
              <a:t>z průměru návštěvníků celého kraje / ostatních oblastí. Valašsko má ale významně vyšší podíl </a:t>
            </a:r>
            <a:r>
              <a:rPr lang="cs-CZ" sz="1800" b="1" dirty="0"/>
              <a:t>vysokoškolsky vzdělaných </a:t>
            </a:r>
            <a:r>
              <a:rPr lang="cs-CZ" sz="1800" dirty="0"/>
              <a:t>návštěvníků (27 %).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Rozhodující zdroj informací o navštívené lokalitě nebo regionu mají návštěvníci Valašska (stejně jako návštěvníci ostatních oblastí) </a:t>
            </a:r>
            <a:br>
              <a:rPr lang="cs-CZ" sz="1800" dirty="0"/>
            </a:br>
            <a:r>
              <a:rPr lang="cs-CZ" sz="1800" dirty="0"/>
              <a:t>z </a:t>
            </a:r>
            <a:r>
              <a:rPr lang="cs-CZ" sz="1800" b="1" dirty="0"/>
              <a:t>vlastních zkušeností z minulé návštěvy </a:t>
            </a:r>
            <a:r>
              <a:rPr lang="cs-CZ" sz="1800" dirty="0"/>
              <a:t>(75 %), a pak také </a:t>
            </a:r>
            <a:r>
              <a:rPr lang="cs-CZ" sz="1800" b="1" dirty="0"/>
              <a:t>z doporučení </a:t>
            </a:r>
            <a:br>
              <a:rPr lang="cs-CZ" sz="1800" dirty="0"/>
            </a:br>
            <a:r>
              <a:rPr lang="cs-CZ" sz="1800" dirty="0"/>
              <a:t>(43 %).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Na Valašsko se návštěvníci vracejí nejčastěji </a:t>
            </a:r>
            <a:r>
              <a:rPr lang="cs-CZ" sz="1800" b="1" dirty="0"/>
              <a:t>několikrát  ročně </a:t>
            </a:r>
            <a:r>
              <a:rPr lang="cs-CZ" sz="1800" dirty="0"/>
              <a:t>(50 %), tedy stejně často jako do ostatních TO. Nicméně těch </a:t>
            </a:r>
            <a:r>
              <a:rPr lang="cs-CZ" sz="1800" b="1" dirty="0"/>
              <a:t>s nejdelším intervalem </a:t>
            </a:r>
            <a:r>
              <a:rPr lang="cs-CZ" sz="1800" dirty="0"/>
              <a:t>návratů – </a:t>
            </a:r>
            <a:r>
              <a:rPr lang="cs-CZ" sz="1800" b="1" dirty="0"/>
              <a:t>méně než 1x za rok </a:t>
            </a:r>
            <a:r>
              <a:rPr lang="cs-CZ" sz="1800" dirty="0"/>
              <a:t>– je ze všech TO nejvíce (22 %). </a:t>
            </a:r>
          </a:p>
          <a:p>
            <a:pPr marL="0" indent="0" algn="just">
              <a:spcBef>
                <a:spcPct val="0"/>
              </a:spcBef>
              <a:buFont typeface="Arial" pitchFamily="34" charset="0"/>
              <a:buNone/>
              <a:defRPr/>
            </a:pPr>
            <a:endParaRPr lang="cs-CZ" sz="1800" dirty="0"/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0A3679E6-A52E-29EC-7F3C-547D00091860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A3478405-B9C0-136E-5C20-2C7E32217B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107" y="609027"/>
            <a:ext cx="1512000" cy="1133999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0F38E8EC-4B68-A347-0D1A-0505871ECFC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107" y="1858924"/>
            <a:ext cx="1512000" cy="1133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84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684F565-3D9C-4D0C-B1ED-6EB9AA2C9FA6}"/>
              </a:ext>
            </a:extLst>
          </p:cNvPr>
          <p:cNvSpPr/>
          <p:nvPr/>
        </p:nvSpPr>
        <p:spPr>
          <a:xfrm>
            <a:off x="0" y="11113"/>
            <a:ext cx="9144000" cy="9540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sz="4400" b="1" dirty="0">
                <a:solidFill>
                  <a:schemeClr val="bg1"/>
                </a:solidFill>
              </a:rPr>
              <a:t>Resumé – Valašsko</a:t>
            </a:r>
          </a:p>
          <a:p>
            <a:pPr algn="r"/>
            <a:r>
              <a:rPr lang="cs-CZ" altLang="cs-CZ" sz="4400" b="1" dirty="0">
                <a:solidFill>
                  <a:schemeClr val="bg1"/>
                </a:solidFill>
              </a:rPr>
              <a:t>II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2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46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-231313" y="55318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2" name="Zástupný symbol pro obsah 1">
            <a:extLst>
              <a:ext uri="{FF2B5EF4-FFF2-40B4-BE49-F238E27FC236}">
                <a16:creationId xmlns:a16="http://schemas.microsoft.com/office/drawing/2014/main" id="{16002516-5105-6A09-3A6E-B3B8F7229F5A}"/>
              </a:ext>
            </a:extLst>
          </p:cNvPr>
          <p:cNvSpPr txBox="1">
            <a:spLocks/>
          </p:cNvSpPr>
          <p:nvPr/>
        </p:nvSpPr>
        <p:spPr>
          <a:xfrm>
            <a:off x="201614" y="609027"/>
            <a:ext cx="7225568" cy="46758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b="1" dirty="0"/>
              <a:t>Osobní automobil nebo motocykl </a:t>
            </a:r>
            <a:r>
              <a:rPr lang="cs-CZ" sz="1800" dirty="0"/>
              <a:t>je nejčastěji využívaný dopravní prostředek pro návštěvníky ve všech TO ZK, stejně tak na Valašsku (87 %).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b="1" dirty="0"/>
              <a:t>Návštěvy s partnerem / partnerkou</a:t>
            </a:r>
            <a:r>
              <a:rPr lang="cs-CZ" sz="1800" dirty="0"/>
              <a:t> tvoří 41 %, </a:t>
            </a:r>
            <a:r>
              <a:rPr lang="cs-CZ" sz="1800" b="1" dirty="0"/>
              <a:t>s rodinou pak </a:t>
            </a:r>
            <a:r>
              <a:rPr lang="cs-CZ" sz="1800" dirty="0"/>
              <a:t>31 %, což je nejvyšší podíl ze všech TO ZK.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Nejčastějším důvodem návštěvy Valašska jsou ty, které tvoří segment A </a:t>
            </a:r>
            <a:r>
              <a:rPr lang="cs-CZ" sz="1800" b="1" dirty="0"/>
              <a:t>rekreace, zábava </a:t>
            </a:r>
            <a:r>
              <a:rPr lang="cs-CZ" sz="1800" dirty="0"/>
              <a:t>(83 %), resp. segment B </a:t>
            </a:r>
            <a:r>
              <a:rPr lang="cs-CZ" sz="1800" b="1" dirty="0"/>
              <a:t>ACTIVE</a:t>
            </a:r>
            <a:r>
              <a:rPr lang="cs-CZ" sz="1800" dirty="0"/>
              <a:t> (34 %). Tím se Valašsko zásadně odlišuje od ostatních TO ZK. 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TOP 3 aktivity návštěvníků Valašska: 65 %  </a:t>
            </a:r>
            <a:r>
              <a:rPr lang="cs-CZ" sz="1800" b="1" dirty="0"/>
              <a:t>pěší turistika</a:t>
            </a:r>
            <a:r>
              <a:rPr lang="cs-CZ" sz="1800" dirty="0"/>
              <a:t>, 42 % </a:t>
            </a:r>
            <a:r>
              <a:rPr lang="cs-CZ" sz="1800" b="1" dirty="0"/>
              <a:t>návštěva přírodních památek</a:t>
            </a:r>
            <a:r>
              <a:rPr lang="cs-CZ" sz="1800" dirty="0"/>
              <a:t> a 41 % </a:t>
            </a:r>
            <a:r>
              <a:rPr lang="cs-CZ" sz="1800" b="1" dirty="0"/>
              <a:t>návštěva kulturních památek</a:t>
            </a:r>
            <a:r>
              <a:rPr lang="cs-CZ" sz="1800" dirty="0"/>
              <a:t>.</a:t>
            </a:r>
            <a:r>
              <a:rPr lang="cs-CZ" sz="1800" dirty="0">
                <a:solidFill>
                  <a:srgbClr val="FF0000"/>
                </a:solidFill>
              </a:rPr>
              <a:t>   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b="1" dirty="0"/>
              <a:t>17 %</a:t>
            </a:r>
            <a:r>
              <a:rPr lang="cs-CZ" sz="1800" dirty="0"/>
              <a:t> návštěvníků Valašska v této oblasti (ani v ZK) </a:t>
            </a:r>
            <a:r>
              <a:rPr lang="cs-CZ" sz="1800" b="1" dirty="0"/>
              <a:t>nepřespává</a:t>
            </a:r>
            <a:r>
              <a:rPr lang="cs-CZ" sz="1800" dirty="0"/>
              <a:t> – celkově je tedy </a:t>
            </a:r>
            <a:r>
              <a:rPr lang="cs-CZ" sz="1800" b="1" dirty="0"/>
              <a:t>větší podíl turistů </a:t>
            </a:r>
            <a:r>
              <a:rPr lang="cs-CZ" sz="1800" dirty="0"/>
              <a:t>(s přenocováním) než  jednodenních návštěvníků. Jedno až tři přespání má v této TO 30 % a 4 a více přenocování 53 % respondentů dotazovaných v této TO, což je opět nejvyšší podíl ze všech TO ZK. V průměru v této TO strávili </a:t>
            </a:r>
            <a:r>
              <a:rPr lang="cs-CZ" sz="1800" b="1" dirty="0"/>
              <a:t>5 dní </a:t>
            </a:r>
            <a:r>
              <a:rPr lang="cs-CZ" sz="1800" dirty="0"/>
              <a:t>(vs. 4,5 ZK). </a:t>
            </a:r>
          </a:p>
          <a:p>
            <a:pPr marL="0" indent="0" algn="just">
              <a:spcBef>
                <a:spcPct val="0"/>
              </a:spcBef>
              <a:buFont typeface="Arial" pitchFamily="34" charset="0"/>
              <a:buNone/>
              <a:defRPr/>
            </a:pPr>
            <a:r>
              <a:rPr lang="cs-CZ" sz="1800" dirty="0"/>
              <a:t>Ubytování turisté na Valašsku volí buď </a:t>
            </a:r>
            <a:r>
              <a:rPr lang="cs-CZ" sz="1800" b="1" dirty="0"/>
              <a:t>neplacené v soukromí </a:t>
            </a:r>
            <a:r>
              <a:rPr lang="cs-CZ" sz="1800" dirty="0"/>
              <a:t>(40 %), </a:t>
            </a:r>
            <a:br>
              <a:rPr lang="cs-CZ" sz="1800" dirty="0"/>
            </a:br>
            <a:r>
              <a:rPr lang="cs-CZ" sz="1800" dirty="0"/>
              <a:t>v hotelu *** nebo vyšší kategorie (28 %) nebo pak </a:t>
            </a:r>
            <a:r>
              <a:rPr lang="cs-CZ" sz="1800" b="1" dirty="0"/>
              <a:t>v penzionu </a:t>
            </a:r>
            <a:r>
              <a:rPr lang="cs-CZ" sz="1800" dirty="0"/>
              <a:t>(20 %).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Ubytování si návštěvníci Valašska v 31 % </a:t>
            </a:r>
            <a:r>
              <a:rPr lang="cs-CZ" sz="1800" b="1" dirty="0"/>
              <a:t>nerezervují</a:t>
            </a:r>
            <a:r>
              <a:rPr lang="cs-CZ" sz="1800" dirty="0"/>
              <a:t> nebo rezervaci zařizují přímo v ubytovacím zařízení, 20 % volí k rezervaci </a:t>
            </a:r>
            <a:r>
              <a:rPr lang="cs-CZ" sz="1800" b="1" dirty="0"/>
              <a:t>Booking</a:t>
            </a:r>
            <a:r>
              <a:rPr lang="cs-CZ" sz="1800" dirty="0"/>
              <a:t>, 7 %</a:t>
            </a:r>
            <a:r>
              <a:rPr lang="cs-CZ" sz="1800" b="1" dirty="0"/>
              <a:t> </a:t>
            </a:r>
            <a:r>
              <a:rPr lang="cs-CZ" sz="1800" b="1" dirty="0" err="1"/>
              <a:t>Trivago</a:t>
            </a:r>
            <a:r>
              <a:rPr lang="cs-CZ" sz="1800" dirty="0"/>
              <a:t>. </a:t>
            </a:r>
            <a:br>
              <a:rPr lang="cs-CZ" sz="1800" dirty="0"/>
            </a:br>
            <a:r>
              <a:rPr lang="cs-CZ" sz="1800" dirty="0"/>
              <a:t>Ve 42 % případů volí jiné rezervační portály.</a:t>
            </a:r>
          </a:p>
          <a:p>
            <a:pPr marL="0" indent="0" algn="just">
              <a:spcBef>
                <a:spcPct val="0"/>
              </a:spcBef>
              <a:buFont typeface="Arial" pitchFamily="34" charset="0"/>
              <a:buNone/>
              <a:defRPr/>
            </a:pPr>
            <a:endParaRPr lang="cs-CZ" sz="1800" dirty="0"/>
          </a:p>
        </p:txBody>
      </p:sp>
      <p:sp>
        <p:nvSpPr>
          <p:cNvPr id="15" name="Nadpis 2">
            <a:extLst>
              <a:ext uri="{FF2B5EF4-FFF2-40B4-BE49-F238E27FC236}">
                <a16:creationId xmlns:a16="http://schemas.microsoft.com/office/drawing/2014/main" id="{440814E1-C821-F4F2-A29D-F7848C101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00" y="11113"/>
            <a:ext cx="8905875" cy="760412"/>
          </a:xfrm>
        </p:spPr>
        <p:txBody>
          <a:bodyPr>
            <a:normAutofit/>
          </a:bodyPr>
          <a:lstStyle/>
          <a:p>
            <a:pPr algn="r"/>
            <a:r>
              <a:rPr lang="cs-CZ" sz="3200" b="1" dirty="0">
                <a:solidFill>
                  <a:schemeClr val="accent3">
                    <a:lumMod val="75000"/>
                  </a:schemeClr>
                </a:solidFill>
              </a:rPr>
              <a:t>Valašsko</a:t>
            </a:r>
            <a:endParaRPr lang="en-US" sz="3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4CB9F224-08CA-465A-1687-561930024D88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39AED34B-1302-E45D-5A6B-13B227377B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107" y="632576"/>
            <a:ext cx="1512000" cy="1133999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C1873CC4-5D99-BC73-89B8-FA798957A9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107" y="1858924"/>
            <a:ext cx="1512000" cy="1133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23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684F565-3D9C-4D0C-B1ED-6EB9AA2C9FA6}"/>
              </a:ext>
            </a:extLst>
          </p:cNvPr>
          <p:cNvSpPr/>
          <p:nvPr/>
        </p:nvSpPr>
        <p:spPr>
          <a:xfrm>
            <a:off x="0" y="11113"/>
            <a:ext cx="9144000" cy="9540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sz="4400" b="1" dirty="0">
                <a:solidFill>
                  <a:schemeClr val="bg1"/>
                </a:solidFill>
              </a:rPr>
              <a:t>Resumé - Valašsko </a:t>
            </a:r>
          </a:p>
          <a:p>
            <a:pPr algn="r"/>
            <a:r>
              <a:rPr lang="cs-CZ" altLang="cs-CZ" sz="4400" b="1" dirty="0">
                <a:solidFill>
                  <a:schemeClr val="bg1"/>
                </a:solidFill>
              </a:rPr>
              <a:t>III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2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47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-231313" y="55318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7" name="Zástupný symbol pro obsah 1">
            <a:extLst>
              <a:ext uri="{FF2B5EF4-FFF2-40B4-BE49-F238E27FC236}">
                <a16:creationId xmlns:a16="http://schemas.microsoft.com/office/drawing/2014/main" id="{7A067230-E82C-EFC5-CB74-0B51F1331E3C}"/>
              </a:ext>
            </a:extLst>
          </p:cNvPr>
          <p:cNvSpPr txBox="1">
            <a:spLocks/>
          </p:cNvSpPr>
          <p:nvPr/>
        </p:nvSpPr>
        <p:spPr>
          <a:xfrm>
            <a:off x="201614" y="609027"/>
            <a:ext cx="7225568" cy="46758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b="1" dirty="0"/>
              <a:t>Výdaje na osobu a den</a:t>
            </a:r>
            <a:r>
              <a:rPr lang="cs-CZ" sz="1800" dirty="0"/>
              <a:t> pobytu jsou v TO Valašsko ze všech oblastí kraje </a:t>
            </a:r>
            <a:r>
              <a:rPr lang="cs-CZ" sz="1800" b="1" dirty="0"/>
              <a:t>nejnižší</a:t>
            </a:r>
            <a:r>
              <a:rPr lang="cs-CZ" sz="1800" dirty="0"/>
              <a:t>, a to 919 Kč celkem (průměr ZK je 1 379 Kč).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S nedostatky / problémy se návštěvníci Valašska prakticky nesetkávají. Výjimku tvoří </a:t>
            </a:r>
            <a:r>
              <a:rPr lang="cs-CZ" sz="1800" b="1" dirty="0"/>
              <a:t>oblast dopravy</a:t>
            </a:r>
            <a:r>
              <a:rPr lang="cs-CZ" sz="1800" dirty="0"/>
              <a:t>, ke které 13 % návštěvníků vyjádřilo své připomínky.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„Index doporučení TO / lokality“, tedy </a:t>
            </a:r>
            <a:r>
              <a:rPr lang="cs-CZ" sz="1800" b="1" dirty="0"/>
              <a:t>NPS</a:t>
            </a:r>
            <a:r>
              <a:rPr lang="cs-CZ" sz="1800" dirty="0"/>
              <a:t> je na Valašsku na hodnotě „pouze“ </a:t>
            </a:r>
            <a:r>
              <a:rPr lang="cs-CZ" sz="1800" b="1" dirty="0"/>
              <a:t>+88 </a:t>
            </a:r>
            <a:r>
              <a:rPr lang="cs-CZ" sz="1800" dirty="0"/>
              <a:t>(88 % </a:t>
            </a:r>
            <a:r>
              <a:rPr lang="cs-CZ" sz="1800" dirty="0" err="1"/>
              <a:t>promoters</a:t>
            </a:r>
            <a:r>
              <a:rPr lang="cs-CZ" sz="1800" dirty="0"/>
              <a:t> a nulové zastoupení </a:t>
            </a:r>
            <a:r>
              <a:rPr lang="cs-CZ" sz="1800" dirty="0" err="1"/>
              <a:t>detractors</a:t>
            </a:r>
            <a:r>
              <a:rPr lang="cs-CZ" sz="1800" dirty="0"/>
              <a:t>), s tím, že podíl </a:t>
            </a:r>
            <a:r>
              <a:rPr lang="cs-CZ" sz="1800" dirty="0" err="1"/>
              <a:t>passives</a:t>
            </a:r>
            <a:r>
              <a:rPr lang="cs-CZ" sz="1800" dirty="0"/>
              <a:t> je 12 %.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V nadcházejícím </a:t>
            </a:r>
            <a:r>
              <a:rPr lang="cs-CZ" sz="1800" b="1" dirty="0"/>
              <a:t>čtvrtletí chce vyjet na dovolenou </a:t>
            </a:r>
            <a:r>
              <a:rPr lang="cs-CZ" sz="1800" dirty="0"/>
              <a:t>23 % návštěvníků Valašska a z nich 15 % </a:t>
            </a:r>
            <a:r>
              <a:rPr lang="cs-CZ" sz="1800" b="1" dirty="0"/>
              <a:t>zpět do ZK</a:t>
            </a:r>
            <a:r>
              <a:rPr lang="cs-CZ" sz="1800" dirty="0"/>
              <a:t>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55 % návštěvníků Valašska preferuje název </a:t>
            </a:r>
            <a:r>
              <a:rPr lang="cs-CZ" sz="1800" b="1" dirty="0"/>
              <a:t>„Východní Morava“ </a:t>
            </a:r>
            <a:r>
              <a:rPr lang="cs-CZ" sz="1800" dirty="0"/>
              <a:t>před názvem „Zlínský kraj“.   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   </a:t>
            </a:r>
          </a:p>
        </p:txBody>
      </p:sp>
      <p:sp>
        <p:nvSpPr>
          <p:cNvPr id="15" name="Nadpis 2">
            <a:extLst>
              <a:ext uri="{FF2B5EF4-FFF2-40B4-BE49-F238E27FC236}">
                <a16:creationId xmlns:a16="http://schemas.microsoft.com/office/drawing/2014/main" id="{DF3841A5-29AB-C41C-E2C1-4B90BCA6E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00" y="11113"/>
            <a:ext cx="8905875" cy="760412"/>
          </a:xfrm>
        </p:spPr>
        <p:txBody>
          <a:bodyPr>
            <a:normAutofit/>
          </a:bodyPr>
          <a:lstStyle/>
          <a:p>
            <a:pPr algn="r"/>
            <a:r>
              <a:rPr lang="cs-CZ" sz="3200" b="1" dirty="0">
                <a:solidFill>
                  <a:schemeClr val="accent3">
                    <a:lumMod val="75000"/>
                  </a:schemeClr>
                </a:solidFill>
              </a:rPr>
              <a:t>Valašsko</a:t>
            </a:r>
            <a:endParaRPr lang="en-US" sz="3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A9E39522-5A74-C9E3-F1CB-2FD055783B6B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19783E95-1C37-AC49-0D7B-F92A5FB1F8B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107" y="632576"/>
            <a:ext cx="1512000" cy="1133999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BB80D950-E614-0897-5F9B-E662C7017A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026" y="1858924"/>
            <a:ext cx="1512000" cy="1133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191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684F565-3D9C-4D0C-B1ED-6EB9AA2C9FA6}"/>
              </a:ext>
            </a:extLst>
          </p:cNvPr>
          <p:cNvSpPr/>
          <p:nvPr/>
        </p:nvSpPr>
        <p:spPr>
          <a:xfrm>
            <a:off x="0" y="11113"/>
            <a:ext cx="9144000" cy="9540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Resumé – Zlínsko a </a:t>
            </a:r>
            <a:r>
              <a:rPr lang="cs-CZ" altLang="cs-CZ" b="1" dirty="0" err="1">
                <a:solidFill>
                  <a:schemeClr val="bg1"/>
                </a:solidFill>
              </a:rPr>
              <a:t>Luhačovicko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</a:p>
          <a:p>
            <a:pPr algn="r"/>
            <a:r>
              <a:rPr lang="cs-CZ" altLang="cs-CZ" b="1" dirty="0">
                <a:solidFill>
                  <a:schemeClr val="bg1"/>
                </a:solidFill>
              </a:rPr>
              <a:t>I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2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48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-231313" y="55318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8" name="Nadpis 2"/>
          <p:cNvSpPr>
            <a:spLocks noGrp="1"/>
          </p:cNvSpPr>
          <p:nvPr>
            <p:ph type="title"/>
          </p:nvPr>
        </p:nvSpPr>
        <p:spPr>
          <a:xfrm>
            <a:off x="190500" y="11113"/>
            <a:ext cx="8905875" cy="760412"/>
          </a:xfrm>
        </p:spPr>
        <p:txBody>
          <a:bodyPr>
            <a:normAutofit/>
          </a:bodyPr>
          <a:lstStyle/>
          <a:p>
            <a:pPr algn="r"/>
            <a:r>
              <a:rPr lang="cs-CZ" sz="3200" b="1" dirty="0">
                <a:solidFill>
                  <a:srgbClr val="0070C0"/>
                </a:solidFill>
              </a:rPr>
              <a:t>Zlínsko a </a:t>
            </a:r>
            <a:r>
              <a:rPr lang="cs-CZ" sz="3200" b="1" dirty="0" err="1">
                <a:solidFill>
                  <a:srgbClr val="0070C0"/>
                </a:solidFill>
              </a:rPr>
              <a:t>Luhačovicko</a:t>
            </a:r>
            <a:endParaRPr lang="en-US" sz="3200" b="1" dirty="0">
              <a:solidFill>
                <a:srgbClr val="0070C0"/>
              </a:solidFill>
            </a:endParaRPr>
          </a:p>
        </p:txBody>
      </p:sp>
      <p:sp>
        <p:nvSpPr>
          <p:cNvPr id="16" name="Zástupný symbol pro obsah 1">
            <a:extLst>
              <a:ext uri="{FF2B5EF4-FFF2-40B4-BE49-F238E27FC236}">
                <a16:creationId xmlns:a16="http://schemas.microsoft.com/office/drawing/2014/main" id="{780FDFB0-9043-6AF7-9734-F541BB3CCF59}"/>
              </a:ext>
            </a:extLst>
          </p:cNvPr>
          <p:cNvSpPr txBox="1">
            <a:spLocks/>
          </p:cNvSpPr>
          <p:nvPr/>
        </p:nvSpPr>
        <p:spPr>
          <a:xfrm>
            <a:off x="201614" y="609027"/>
            <a:ext cx="7225568" cy="46758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Ve skladbě návštěvníků turistické oblasti (TO) Zlínsko a </a:t>
            </a:r>
            <a:r>
              <a:rPr lang="cs-CZ" sz="1800" dirty="0" err="1"/>
              <a:t>Luhačovicko</a:t>
            </a:r>
            <a:r>
              <a:rPr lang="cs-CZ" sz="1800" dirty="0"/>
              <a:t> mají vyšší podíl než obyvatelé samotného </a:t>
            </a:r>
            <a:r>
              <a:rPr lang="cs-CZ" sz="1800" b="1" dirty="0"/>
              <a:t>Zlínského kraje </a:t>
            </a:r>
            <a:r>
              <a:rPr lang="cs-CZ" sz="1800" dirty="0"/>
              <a:t>(ZK) (tvoří 23 % návštěvníků TO) návštěvníci z </a:t>
            </a:r>
            <a:r>
              <a:rPr lang="cs-CZ" sz="1800" b="1" dirty="0"/>
              <a:t>Jihomoravského kraje</a:t>
            </a:r>
            <a:r>
              <a:rPr lang="cs-CZ" sz="1800" dirty="0"/>
              <a:t> (26 %) a také návštěvníci z </a:t>
            </a:r>
            <a:r>
              <a:rPr lang="cs-CZ" sz="1800" b="1" dirty="0"/>
              <a:t>Olomouckého kraje </a:t>
            </a:r>
            <a:r>
              <a:rPr lang="cs-CZ" sz="1800" dirty="0"/>
              <a:t>(14 %).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V TO Zlínsko a </a:t>
            </a:r>
            <a:r>
              <a:rPr lang="cs-CZ" sz="1800" dirty="0" err="1"/>
              <a:t>Luhačovicko</a:t>
            </a:r>
            <a:r>
              <a:rPr lang="cs-CZ" sz="1800" dirty="0"/>
              <a:t> jsou prakticky vyrovnané podíly těch návštěvníků, kteří sem přijeli  </a:t>
            </a:r>
            <a:r>
              <a:rPr lang="cs-CZ" sz="1800" b="1" dirty="0"/>
              <a:t>ze vzdálenosti 51-100 km</a:t>
            </a:r>
            <a:r>
              <a:rPr lang="cs-CZ" sz="1800" dirty="0"/>
              <a:t> (</a:t>
            </a:r>
            <a:r>
              <a:rPr lang="cs-CZ" sz="1800" dirty="0" err="1"/>
              <a:t>nejbkratší</a:t>
            </a:r>
            <a:r>
              <a:rPr lang="cs-CZ" sz="1800" dirty="0"/>
              <a:t> šetřené vzdálenosti vylučující místní obyvatele) (53 %) a těch, kteří dojeli z míst </a:t>
            </a:r>
            <a:r>
              <a:rPr lang="cs-CZ" sz="1800" b="1" dirty="0"/>
              <a:t>nad 100 km</a:t>
            </a:r>
            <a:r>
              <a:rPr lang="cs-CZ" sz="1800" dirty="0"/>
              <a:t> (47 %).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Ve věkové struktuře návštěvníci TO Zlínsko a </a:t>
            </a:r>
            <a:r>
              <a:rPr lang="cs-CZ" sz="1800" dirty="0" err="1"/>
              <a:t>Luhačovicko</a:t>
            </a:r>
            <a:r>
              <a:rPr lang="cs-CZ" sz="1800" dirty="0"/>
              <a:t> vybočují </a:t>
            </a:r>
            <a:br>
              <a:rPr lang="cs-CZ" sz="1800" dirty="0"/>
            </a:br>
            <a:r>
              <a:rPr lang="cs-CZ" sz="1800" dirty="0"/>
              <a:t>z průměru návštěvníků celého kraje / ostatních oblastí v kategorii </a:t>
            </a:r>
            <a:r>
              <a:rPr lang="cs-CZ" sz="1800" b="1" dirty="0"/>
              <a:t>45-59 let</a:t>
            </a:r>
            <a:r>
              <a:rPr lang="cs-CZ" sz="1800" dirty="0"/>
              <a:t>, která je právě v této TO nejvíce zastoupena (36 %). Z hlediska vzdělanostní </a:t>
            </a:r>
            <a:br>
              <a:rPr lang="cs-CZ" sz="1800" dirty="0"/>
            </a:br>
            <a:r>
              <a:rPr lang="cs-CZ" sz="1800" dirty="0"/>
              <a:t>a příjmové struktury vykazuje tato TO stejné výsledky jako jsou za celý kraj. 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Rozhodující zdroj informací o navštívené lokalitě nebo regionu mají návštěvníci Zlínska a </a:t>
            </a:r>
            <a:r>
              <a:rPr lang="cs-CZ" sz="1800" dirty="0" err="1"/>
              <a:t>Luhačovicka</a:t>
            </a:r>
            <a:r>
              <a:rPr lang="cs-CZ" sz="1800" dirty="0"/>
              <a:t> (stejně jako návštěvníci ostatních oblastí) </a:t>
            </a:r>
            <a:br>
              <a:rPr lang="cs-CZ" sz="1800" dirty="0"/>
            </a:br>
            <a:r>
              <a:rPr lang="cs-CZ" sz="1800" b="1" dirty="0"/>
              <a:t>z vlastních zkušeností z minulé návštěvy</a:t>
            </a:r>
            <a:r>
              <a:rPr lang="cs-CZ" sz="1800" dirty="0"/>
              <a:t>, a to ale v nadprůměrné míře - až </a:t>
            </a:r>
            <a:br>
              <a:rPr lang="cs-CZ" sz="1800" dirty="0"/>
            </a:br>
            <a:r>
              <a:rPr lang="cs-CZ" sz="1800" dirty="0"/>
              <a:t>v</a:t>
            </a:r>
            <a:r>
              <a:rPr lang="cs-CZ" sz="1800" b="1" dirty="0"/>
              <a:t> </a:t>
            </a:r>
            <a:r>
              <a:rPr lang="cs-CZ" sz="1800" dirty="0"/>
              <a:t>85 % případů.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Na Zlínsko a </a:t>
            </a:r>
            <a:r>
              <a:rPr lang="cs-CZ" sz="1800" dirty="0" err="1"/>
              <a:t>Luhačovicko</a:t>
            </a:r>
            <a:r>
              <a:rPr lang="cs-CZ" sz="1800" dirty="0"/>
              <a:t> se návštěvníci vracejí nejčastěji </a:t>
            </a:r>
            <a:r>
              <a:rPr lang="cs-CZ" sz="1800" b="1" dirty="0"/>
              <a:t>několikrát ročně </a:t>
            </a:r>
            <a:r>
              <a:rPr lang="cs-CZ" sz="1800" dirty="0"/>
              <a:t>(59 %), tedy ve stejné frekvenci jako do ostatních TO.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endParaRPr lang="cs-CZ" sz="1800" dirty="0"/>
          </a:p>
          <a:p>
            <a:pPr marL="0" indent="0" algn="just">
              <a:spcBef>
                <a:spcPct val="0"/>
              </a:spcBef>
              <a:buNone/>
              <a:defRPr/>
            </a:pPr>
            <a:endParaRPr lang="cs-CZ" sz="1800" dirty="0"/>
          </a:p>
          <a:p>
            <a:pPr marL="0" indent="0" algn="just">
              <a:spcBef>
                <a:spcPct val="0"/>
              </a:spcBef>
              <a:buNone/>
              <a:defRPr/>
            </a:pPr>
            <a:endParaRPr lang="cs-CZ" sz="1800" dirty="0"/>
          </a:p>
          <a:p>
            <a:pPr marL="0" indent="0" algn="just">
              <a:spcBef>
                <a:spcPct val="0"/>
              </a:spcBef>
              <a:buNone/>
              <a:defRPr/>
            </a:pPr>
            <a:endParaRPr lang="cs-CZ" sz="1800" dirty="0"/>
          </a:p>
          <a:p>
            <a:pPr marL="0" indent="0" algn="just">
              <a:spcBef>
                <a:spcPct val="0"/>
              </a:spcBef>
              <a:buFont typeface="Arial" pitchFamily="34" charset="0"/>
              <a:buNone/>
              <a:defRPr/>
            </a:pPr>
            <a:endParaRPr lang="cs-CZ" sz="1800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AF15DB0-99A4-EAC6-A655-C7F1ABB1580E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0F883A70-D06F-F23A-F28A-9B0B9B5772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85" r="-1"/>
          <a:stretch/>
        </p:blipFill>
        <p:spPr>
          <a:xfrm>
            <a:off x="7502936" y="1835375"/>
            <a:ext cx="1512000" cy="1134000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55BA30DB-C511-3829-ABAF-F2441B21EE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1229" y="622614"/>
            <a:ext cx="1512000" cy="112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313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Resumé – Zlínsko a </a:t>
            </a:r>
            <a:r>
              <a:rPr lang="cs-CZ" altLang="cs-CZ" b="1" dirty="0" err="1">
                <a:solidFill>
                  <a:schemeClr val="bg1"/>
                </a:solidFill>
              </a:rPr>
              <a:t>Luhačovicko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</a:p>
          <a:p>
            <a:pPr algn="r"/>
            <a:r>
              <a:rPr lang="cs-CZ" altLang="cs-CZ" b="1" dirty="0">
                <a:solidFill>
                  <a:schemeClr val="bg1"/>
                </a:solidFill>
              </a:rPr>
              <a:t>II 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2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49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-231313" y="55318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6" name="Zástupný symbol pro obsah 1">
            <a:extLst>
              <a:ext uri="{FF2B5EF4-FFF2-40B4-BE49-F238E27FC236}">
                <a16:creationId xmlns:a16="http://schemas.microsoft.com/office/drawing/2014/main" id="{780FDFB0-9043-6AF7-9734-F541BB3CCF59}"/>
              </a:ext>
            </a:extLst>
          </p:cNvPr>
          <p:cNvSpPr txBox="1">
            <a:spLocks/>
          </p:cNvSpPr>
          <p:nvPr/>
        </p:nvSpPr>
        <p:spPr>
          <a:xfrm>
            <a:off x="201614" y="609027"/>
            <a:ext cx="7225568" cy="46758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b="1" dirty="0"/>
              <a:t>Osobní automobil nebo motocykl </a:t>
            </a:r>
            <a:r>
              <a:rPr lang="cs-CZ" sz="1800" dirty="0"/>
              <a:t>je nejčastěji využívaný dopravní prostředek pro návštěvníky všech TO ZK, stejně tak na Zlínsku a </a:t>
            </a:r>
            <a:r>
              <a:rPr lang="cs-CZ" sz="1800" dirty="0" err="1"/>
              <a:t>Luhačovicku</a:t>
            </a:r>
            <a:r>
              <a:rPr lang="cs-CZ" sz="1800" dirty="0"/>
              <a:t> (90 %).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Návštěvy </a:t>
            </a:r>
            <a:r>
              <a:rPr lang="cs-CZ" sz="1800" b="1" dirty="0"/>
              <a:t>s partnerem / partnerkou </a:t>
            </a:r>
            <a:r>
              <a:rPr lang="cs-CZ" sz="1800" dirty="0"/>
              <a:t>tvoří za oblast Zlínska a </a:t>
            </a:r>
            <a:r>
              <a:rPr lang="cs-CZ" sz="1800" dirty="0" err="1"/>
              <a:t>Luhačovicka</a:t>
            </a:r>
            <a:r>
              <a:rPr lang="cs-CZ" sz="1800" dirty="0"/>
              <a:t> více než třetinu (36 %). Podíl </a:t>
            </a:r>
            <a:r>
              <a:rPr lang="cs-CZ" sz="1800" b="1" dirty="0"/>
              <a:t>individuálních návštěv bez doprovodu</a:t>
            </a:r>
            <a:r>
              <a:rPr lang="cs-CZ" sz="1800" dirty="0"/>
              <a:t> (sám/sama) je však největší právě zde, kde tvoří až 24 %.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TOP 3 aktivity návštěvníků Zlínska a </a:t>
            </a:r>
            <a:r>
              <a:rPr lang="cs-CZ" sz="1800" dirty="0" err="1"/>
              <a:t>Luhačovicka</a:t>
            </a:r>
            <a:r>
              <a:rPr lang="cs-CZ" sz="1800" dirty="0"/>
              <a:t> : 47 % </a:t>
            </a:r>
            <a:r>
              <a:rPr lang="cs-CZ" sz="1800" b="1" dirty="0"/>
              <a:t>pěší turistika</a:t>
            </a:r>
            <a:r>
              <a:rPr lang="cs-CZ" sz="1800" dirty="0"/>
              <a:t>, 36 % </a:t>
            </a:r>
            <a:r>
              <a:rPr lang="cs-CZ" sz="1800" b="1" dirty="0"/>
              <a:t>návštěva přírodních památek</a:t>
            </a:r>
            <a:r>
              <a:rPr lang="cs-CZ" sz="1800" dirty="0"/>
              <a:t>, 32 % </a:t>
            </a:r>
            <a:r>
              <a:rPr lang="cs-CZ" sz="1800" b="1" dirty="0"/>
              <a:t>lázně / wellness</a:t>
            </a:r>
            <a:r>
              <a:rPr lang="cs-CZ" sz="1800" dirty="0"/>
              <a:t>, což je významně nejvíce ze všech TO ZK. Segment B </a:t>
            </a:r>
            <a:r>
              <a:rPr lang="cs-CZ" sz="1800" b="1" dirty="0"/>
              <a:t>WELLNESS</a:t>
            </a:r>
            <a:r>
              <a:rPr lang="cs-CZ" sz="1800" dirty="0"/>
              <a:t> (57 %) je tak v této TO dominantní a odlišuje tuto TO od ostatních v ZK.    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b="1" dirty="0"/>
              <a:t>45 %</a:t>
            </a:r>
            <a:r>
              <a:rPr lang="cs-CZ" sz="1800" dirty="0"/>
              <a:t> návštěvníků Zlínska a </a:t>
            </a:r>
            <a:r>
              <a:rPr lang="cs-CZ" sz="1800" dirty="0" err="1"/>
              <a:t>Luhačovicka</a:t>
            </a:r>
            <a:r>
              <a:rPr lang="cs-CZ" sz="1800" dirty="0"/>
              <a:t> v této oblasti (ani v ZK) </a:t>
            </a:r>
            <a:r>
              <a:rPr lang="cs-CZ" sz="1800" b="1" dirty="0"/>
              <a:t>nepřespává.</a:t>
            </a:r>
            <a:r>
              <a:rPr lang="cs-CZ" sz="1800" dirty="0"/>
              <a:t> Jedná se o významně vyšší podíl jednodenních návštěvníků než je průměr kraje. V této TO je 23 % turistů s 1-3 přenocováními a 32 % se </a:t>
            </a:r>
            <a:br>
              <a:rPr lang="cs-CZ" sz="1800" dirty="0"/>
            </a:br>
            <a:r>
              <a:rPr lang="cs-CZ" sz="1800" dirty="0"/>
              <a:t>4 a více přenocováními. V průměru v této TO strávili </a:t>
            </a:r>
            <a:r>
              <a:rPr lang="cs-CZ" sz="1800" b="1" dirty="0"/>
              <a:t>6 dní </a:t>
            </a:r>
            <a:r>
              <a:rPr lang="cs-CZ" sz="1800" dirty="0"/>
              <a:t>(vs. 4,5 ZK).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Ubytování si návštěvníci Zlínska a </a:t>
            </a:r>
            <a:r>
              <a:rPr lang="cs-CZ" sz="1800" dirty="0" err="1"/>
              <a:t>Luhačovicka</a:t>
            </a:r>
            <a:r>
              <a:rPr lang="cs-CZ" sz="1800" dirty="0"/>
              <a:t> v 35 % </a:t>
            </a:r>
            <a:r>
              <a:rPr lang="cs-CZ" sz="1800" b="1" dirty="0"/>
              <a:t>nerezervují</a:t>
            </a:r>
            <a:r>
              <a:rPr lang="cs-CZ" sz="1800" dirty="0"/>
              <a:t> nebo rezervaci zařizují přímo v ubytovacím zařízení, 7 % volí k rezervaci </a:t>
            </a:r>
            <a:r>
              <a:rPr lang="cs-CZ" sz="1800" b="1" dirty="0"/>
              <a:t>Booking</a:t>
            </a:r>
            <a:r>
              <a:rPr lang="cs-CZ" sz="1800" dirty="0"/>
              <a:t>. V 56 % případů volí jiné rezervační portály.</a:t>
            </a:r>
          </a:p>
          <a:p>
            <a:pPr marL="0" indent="0" algn="just">
              <a:spcBef>
                <a:spcPct val="0"/>
              </a:spcBef>
              <a:buFont typeface="Arial" pitchFamily="34" charset="0"/>
              <a:buNone/>
              <a:defRPr/>
            </a:pPr>
            <a:endParaRPr lang="cs-CZ" sz="1800" dirty="0"/>
          </a:p>
        </p:txBody>
      </p:sp>
      <p:sp>
        <p:nvSpPr>
          <p:cNvPr id="12" name="Nadpis 2">
            <a:extLst>
              <a:ext uri="{FF2B5EF4-FFF2-40B4-BE49-F238E27FC236}">
                <a16:creationId xmlns:a16="http://schemas.microsoft.com/office/drawing/2014/main" id="{EE136F0B-1390-46B3-0344-7EA789DE7D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00" y="11113"/>
            <a:ext cx="8905875" cy="760412"/>
          </a:xfrm>
        </p:spPr>
        <p:txBody>
          <a:bodyPr>
            <a:normAutofit/>
          </a:bodyPr>
          <a:lstStyle/>
          <a:p>
            <a:pPr algn="r"/>
            <a:r>
              <a:rPr lang="cs-CZ" sz="3200" b="1" dirty="0">
                <a:solidFill>
                  <a:srgbClr val="0070C0"/>
                </a:solidFill>
              </a:rPr>
              <a:t>Zlínsko a </a:t>
            </a:r>
            <a:r>
              <a:rPr lang="cs-CZ" sz="3200" b="1" dirty="0" err="1">
                <a:solidFill>
                  <a:srgbClr val="0070C0"/>
                </a:solidFill>
              </a:rPr>
              <a:t>Luhačovicko</a:t>
            </a:r>
            <a:endParaRPr lang="en-US" sz="3200" b="1" dirty="0">
              <a:solidFill>
                <a:srgbClr val="0070C0"/>
              </a:solidFill>
            </a:endParaRP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88CCC149-44E9-65B8-9980-39FC3B386270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CA2D27AF-B611-FD2E-4AF6-F42406D94C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85" r="-1"/>
          <a:stretch/>
        </p:blipFill>
        <p:spPr>
          <a:xfrm>
            <a:off x="7502936" y="1835375"/>
            <a:ext cx="1512000" cy="1134000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369F7C0F-36F7-5D6C-0071-85FE3BA6D4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1229" y="622614"/>
            <a:ext cx="1512000" cy="112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67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Resumé – Zlínsko a </a:t>
            </a:r>
            <a:r>
              <a:rPr lang="cs-CZ" altLang="cs-CZ" b="1" dirty="0" err="1">
                <a:solidFill>
                  <a:schemeClr val="bg1"/>
                </a:solidFill>
              </a:rPr>
              <a:t>Luhačovicko</a:t>
            </a:r>
            <a:endParaRPr lang="cs-CZ" altLang="cs-CZ" b="1" dirty="0">
              <a:solidFill>
                <a:schemeClr val="bg1"/>
              </a:solidFill>
            </a:endParaRPr>
          </a:p>
          <a:p>
            <a:pPr algn="r"/>
            <a:r>
              <a:rPr lang="cs-CZ" altLang="cs-CZ" b="1" dirty="0">
                <a:solidFill>
                  <a:schemeClr val="bg1"/>
                </a:solidFill>
              </a:rPr>
              <a:t>III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2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50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-231313" y="55318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6" name="Zástupný symbol pro obsah 1">
            <a:extLst>
              <a:ext uri="{FF2B5EF4-FFF2-40B4-BE49-F238E27FC236}">
                <a16:creationId xmlns:a16="http://schemas.microsoft.com/office/drawing/2014/main" id="{780FDFB0-9043-6AF7-9734-F541BB3CCF59}"/>
              </a:ext>
            </a:extLst>
          </p:cNvPr>
          <p:cNvSpPr txBox="1">
            <a:spLocks/>
          </p:cNvSpPr>
          <p:nvPr/>
        </p:nvSpPr>
        <p:spPr>
          <a:xfrm>
            <a:off x="201614" y="609027"/>
            <a:ext cx="7225568" cy="46758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Ubytování volí buď neplacené </a:t>
            </a:r>
            <a:r>
              <a:rPr lang="cs-CZ" sz="1800" b="1" dirty="0"/>
              <a:t>v soukromí </a:t>
            </a:r>
            <a:r>
              <a:rPr lang="cs-CZ" sz="1800" dirty="0"/>
              <a:t>(31 %) nebo </a:t>
            </a:r>
            <a:r>
              <a:rPr lang="cs-CZ" sz="1800" b="1" dirty="0"/>
              <a:t>v penzionu </a:t>
            </a:r>
            <a:r>
              <a:rPr lang="cs-CZ" sz="1800" dirty="0"/>
              <a:t>(23 %), ale také v </a:t>
            </a:r>
            <a:r>
              <a:rPr lang="cs-CZ" sz="1800" b="1" dirty="0"/>
              <a:t>ostatních typech hromadných ubytování</a:t>
            </a:r>
            <a:r>
              <a:rPr lang="cs-CZ" sz="1800" dirty="0"/>
              <a:t>, což jsou v tomto případě ubytovací zařízení lázeňských domů (23 %).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b="1" dirty="0"/>
              <a:t>Výdaje na osobu a den</a:t>
            </a:r>
            <a:r>
              <a:rPr lang="cs-CZ" sz="1800" dirty="0"/>
              <a:t> pobytu jsou v TO Zlínsko a </a:t>
            </a:r>
            <a:r>
              <a:rPr lang="cs-CZ" sz="1800" dirty="0" err="1"/>
              <a:t>Luhačovicko</a:t>
            </a:r>
            <a:r>
              <a:rPr lang="cs-CZ" sz="1800" dirty="0"/>
              <a:t> na úrovni </a:t>
            </a:r>
            <a:br>
              <a:rPr lang="cs-CZ" sz="1800" dirty="0"/>
            </a:br>
            <a:r>
              <a:rPr lang="cs-CZ" sz="1800" dirty="0"/>
              <a:t>1 281 Kč celkem (průměr ZK je 1 379 Kč).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S nedostatky / problémy se návštěvníci Zlínska a </a:t>
            </a:r>
            <a:r>
              <a:rPr lang="cs-CZ" sz="1800" dirty="0" err="1"/>
              <a:t>Luhačovicka</a:t>
            </a:r>
            <a:r>
              <a:rPr lang="cs-CZ" sz="1800" dirty="0"/>
              <a:t> prakticky nesetkávají (87 %). Výjimku tvoří </a:t>
            </a:r>
            <a:r>
              <a:rPr lang="cs-CZ" sz="1800" b="1" dirty="0"/>
              <a:t>oblast dopravy</a:t>
            </a:r>
            <a:r>
              <a:rPr lang="cs-CZ" sz="1800" dirty="0"/>
              <a:t>, ke které 13 % návštěvníků vyjádřilo své připomínky.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„Index doporučení TO / lokality“, tedy </a:t>
            </a:r>
            <a:r>
              <a:rPr lang="cs-CZ" sz="1800" b="1" dirty="0"/>
              <a:t>NPS</a:t>
            </a:r>
            <a:r>
              <a:rPr lang="cs-CZ" sz="1800" dirty="0"/>
              <a:t> je na Zlínsku a </a:t>
            </a:r>
            <a:r>
              <a:rPr lang="cs-CZ" sz="1800" dirty="0" err="1"/>
              <a:t>Luhačovicku</a:t>
            </a:r>
            <a:r>
              <a:rPr lang="cs-CZ" sz="1800" dirty="0"/>
              <a:t> díky jednoprocentnímu zastoupení </a:t>
            </a:r>
            <a:r>
              <a:rPr lang="cs-CZ" sz="1800" dirty="0" err="1"/>
              <a:t>detractors</a:t>
            </a:r>
            <a:r>
              <a:rPr lang="cs-CZ" sz="1800" dirty="0"/>
              <a:t> na hodnotě </a:t>
            </a:r>
            <a:r>
              <a:rPr lang="cs-CZ" sz="1800" b="1" dirty="0"/>
              <a:t>+92</a:t>
            </a:r>
            <a:r>
              <a:rPr lang="cs-CZ" sz="1800" dirty="0"/>
              <a:t> (93 % </a:t>
            </a:r>
            <a:r>
              <a:rPr lang="cs-CZ" sz="1800" dirty="0" err="1"/>
              <a:t>promoters</a:t>
            </a:r>
            <a:r>
              <a:rPr lang="cs-CZ" sz="1800" dirty="0"/>
              <a:t>), s tím, že podíl </a:t>
            </a:r>
            <a:r>
              <a:rPr lang="cs-CZ" sz="1800" dirty="0" err="1"/>
              <a:t>passives</a:t>
            </a:r>
            <a:r>
              <a:rPr lang="cs-CZ" sz="1800" dirty="0"/>
              <a:t> je na úrovni 6 %.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V nadcházejícím </a:t>
            </a:r>
            <a:r>
              <a:rPr lang="cs-CZ" sz="1800" b="1" dirty="0"/>
              <a:t>čtvrtletí chce vyjet na dovolenou </a:t>
            </a:r>
            <a:r>
              <a:rPr lang="cs-CZ" sz="1800" dirty="0"/>
              <a:t>17 % návštěvníků Zlínska a </a:t>
            </a:r>
            <a:r>
              <a:rPr lang="cs-CZ" sz="1800" dirty="0" err="1"/>
              <a:t>Luhačovicka</a:t>
            </a:r>
            <a:r>
              <a:rPr lang="cs-CZ" sz="1800" dirty="0"/>
              <a:t> a z nich 11 % </a:t>
            </a:r>
            <a:r>
              <a:rPr lang="cs-CZ" sz="1800" b="1" dirty="0"/>
              <a:t>zpět do ZK</a:t>
            </a:r>
            <a:r>
              <a:rPr lang="cs-CZ" sz="1800" dirty="0"/>
              <a:t>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79 % návštěvníků Zlínska a </a:t>
            </a:r>
            <a:r>
              <a:rPr lang="cs-CZ" sz="1800" dirty="0" err="1"/>
              <a:t>Luhačovicka</a:t>
            </a:r>
            <a:r>
              <a:rPr lang="cs-CZ" sz="1800" dirty="0"/>
              <a:t> preferuje název </a:t>
            </a:r>
            <a:r>
              <a:rPr lang="cs-CZ" sz="1800" b="1" dirty="0"/>
              <a:t>„Zlínský kraj“</a:t>
            </a:r>
            <a:r>
              <a:rPr lang="cs-CZ" sz="1800" dirty="0"/>
              <a:t> před názvem „Východní Morava“.   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  </a:t>
            </a:r>
          </a:p>
        </p:txBody>
      </p:sp>
      <p:sp>
        <p:nvSpPr>
          <p:cNvPr id="12" name="Nadpis 2">
            <a:extLst>
              <a:ext uri="{FF2B5EF4-FFF2-40B4-BE49-F238E27FC236}">
                <a16:creationId xmlns:a16="http://schemas.microsoft.com/office/drawing/2014/main" id="{E500D6EB-C4D3-CB54-2370-208370AD24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00" y="11113"/>
            <a:ext cx="8905875" cy="760412"/>
          </a:xfrm>
        </p:spPr>
        <p:txBody>
          <a:bodyPr>
            <a:normAutofit/>
          </a:bodyPr>
          <a:lstStyle/>
          <a:p>
            <a:pPr algn="r"/>
            <a:r>
              <a:rPr lang="cs-CZ" sz="3200" b="1" dirty="0">
                <a:solidFill>
                  <a:srgbClr val="0070C0"/>
                </a:solidFill>
              </a:rPr>
              <a:t>Zlínsko a </a:t>
            </a:r>
            <a:r>
              <a:rPr lang="cs-CZ" sz="3200" b="1" dirty="0" err="1">
                <a:solidFill>
                  <a:srgbClr val="0070C0"/>
                </a:solidFill>
              </a:rPr>
              <a:t>Luhačovicko</a:t>
            </a:r>
            <a:endParaRPr lang="en-US" sz="3200" b="1" dirty="0">
              <a:solidFill>
                <a:srgbClr val="0070C0"/>
              </a:solidFill>
            </a:endParaRP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8D8A2C37-1E8D-11DF-CCD2-8E7608474475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BB3C91FD-D075-5D1F-62DD-27A08F3475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85" r="-1"/>
          <a:stretch/>
        </p:blipFill>
        <p:spPr>
          <a:xfrm>
            <a:off x="7502936" y="1835375"/>
            <a:ext cx="1512000" cy="1134000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D1072490-CC33-79E3-9FDB-54D075D053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1229" y="622614"/>
            <a:ext cx="1512000" cy="112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69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ázek 16">
            <a:extLst>
              <a:ext uri="{FF2B5EF4-FFF2-40B4-BE49-F238E27FC236}">
                <a16:creationId xmlns:a16="http://schemas.microsoft.com/office/drawing/2014/main" id="{2979F12F-DAF9-5269-29CC-5D8B07BC54F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3817" y="1821255"/>
            <a:ext cx="1512000" cy="1133243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0BE8901F-1370-FCAB-EC0C-8CDF49E215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234" y="3036351"/>
            <a:ext cx="1512000" cy="1133243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7684F565-3D9C-4D0C-B1ED-6EB9AA2C9FA6}"/>
              </a:ext>
            </a:extLst>
          </p:cNvPr>
          <p:cNvSpPr/>
          <p:nvPr/>
        </p:nvSpPr>
        <p:spPr>
          <a:xfrm>
            <a:off x="0" y="11113"/>
            <a:ext cx="9144000" cy="9540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Resumé – Slovácko</a:t>
            </a:r>
          </a:p>
          <a:p>
            <a:pPr algn="r"/>
            <a:r>
              <a:rPr lang="cs-CZ" altLang="cs-CZ" b="1" dirty="0">
                <a:solidFill>
                  <a:schemeClr val="bg1"/>
                </a:solidFill>
              </a:rPr>
              <a:t>I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4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51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-231313" y="55318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8" name="Nadpis 2"/>
          <p:cNvSpPr>
            <a:spLocks noGrp="1"/>
          </p:cNvSpPr>
          <p:nvPr>
            <p:ph type="title"/>
          </p:nvPr>
        </p:nvSpPr>
        <p:spPr>
          <a:xfrm>
            <a:off x="190500" y="11113"/>
            <a:ext cx="8905875" cy="760412"/>
          </a:xfrm>
        </p:spPr>
        <p:txBody>
          <a:bodyPr>
            <a:normAutofit/>
          </a:bodyPr>
          <a:lstStyle/>
          <a:p>
            <a:pPr algn="r"/>
            <a:r>
              <a:rPr lang="cs-CZ" sz="3200" b="1" dirty="0">
                <a:solidFill>
                  <a:srgbClr val="C00000"/>
                </a:solidFill>
              </a:rPr>
              <a:t>Slovácko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8" name="Zástupný symbol pro obsah 1">
            <a:extLst>
              <a:ext uri="{FF2B5EF4-FFF2-40B4-BE49-F238E27FC236}">
                <a16:creationId xmlns:a16="http://schemas.microsoft.com/office/drawing/2014/main" id="{96998AB0-0A4C-D5D7-42C5-9DB93C6404B2}"/>
              </a:ext>
            </a:extLst>
          </p:cNvPr>
          <p:cNvSpPr txBox="1">
            <a:spLocks/>
          </p:cNvSpPr>
          <p:nvPr/>
        </p:nvSpPr>
        <p:spPr>
          <a:xfrm>
            <a:off x="201614" y="609027"/>
            <a:ext cx="7225568" cy="46758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Ve skladbě návštěvníků turistické oblasti (TO) Slovácko dominují před obyvateli samotného </a:t>
            </a:r>
            <a:r>
              <a:rPr lang="cs-CZ" sz="1800" b="1" dirty="0"/>
              <a:t>Zlínského kraje </a:t>
            </a:r>
            <a:r>
              <a:rPr lang="cs-CZ" sz="1800" dirty="0"/>
              <a:t>(ZK) (tvoří 34 % návštěvníků TO) návštěvníci z kraje </a:t>
            </a:r>
            <a:r>
              <a:rPr lang="cs-CZ" sz="1800" b="1" dirty="0"/>
              <a:t>Jihomoravského</a:t>
            </a:r>
            <a:r>
              <a:rPr lang="cs-CZ" sz="1800" dirty="0"/>
              <a:t> (42 %).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V TO Slovácko jasně převažují (74 %) návštěvníci, kteří sem dojeli </a:t>
            </a:r>
            <a:r>
              <a:rPr lang="cs-CZ" sz="1800" b="1" dirty="0"/>
              <a:t>ze vzdálenosti 51-100 km</a:t>
            </a:r>
            <a:r>
              <a:rPr lang="cs-CZ" sz="1800" dirty="0"/>
              <a:t> (nejkratší šetřené vzdálenosti vylučující místní obyvatele).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Ve věkové struktuře jsou návštěvníci Slovácka bez významných odlišností </a:t>
            </a:r>
            <a:br>
              <a:rPr lang="cs-CZ" sz="1800" dirty="0"/>
            </a:br>
            <a:r>
              <a:rPr lang="cs-CZ" sz="1800" dirty="0"/>
              <a:t>k návštěvníkům ostatních TO ZK.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Mezi návštěvníky Slovácka je v průměru významně vyšší podíl těch, kteří dosáhli</a:t>
            </a:r>
            <a:r>
              <a:rPr lang="cs-CZ" sz="1800" b="1" dirty="0"/>
              <a:t> středního vzdělání s maturitou </a:t>
            </a:r>
            <a:r>
              <a:rPr lang="cs-CZ" sz="1800" dirty="0"/>
              <a:t>(76 %). Nicméně zároveň je  v této TO mezi návštěvníky nejnižší podíl </a:t>
            </a:r>
            <a:r>
              <a:rPr lang="cs-CZ" sz="1800" b="1" dirty="0"/>
              <a:t>vysokoškoláků</a:t>
            </a:r>
            <a:r>
              <a:rPr lang="cs-CZ" sz="1800" dirty="0"/>
              <a:t>. 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Z hlediska </a:t>
            </a:r>
            <a:r>
              <a:rPr lang="cs-CZ" sz="1800" b="1" dirty="0"/>
              <a:t>příjmů domácnosti </a:t>
            </a:r>
            <a:r>
              <a:rPr lang="cs-CZ" sz="1800" dirty="0"/>
              <a:t>je mezi návštěvníky Slovácka nejvyšší podíl těch, kteří svůj příjem označují  přibližně na úrovni </a:t>
            </a:r>
            <a:r>
              <a:rPr lang="cs-CZ" sz="1800" b="1" dirty="0"/>
              <a:t>průměru</a:t>
            </a:r>
            <a:r>
              <a:rPr lang="cs-CZ" sz="1800" dirty="0"/>
              <a:t> (92 %).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Rozhodující zdroj informací o navštívené lokalitě  nebo regionu mají návštěvníci Slovácka (stejně jako návštěvníci ostatních oblastí) </a:t>
            </a:r>
            <a:r>
              <a:rPr lang="cs-CZ" sz="1800" b="1" dirty="0"/>
              <a:t>z vlastních zkušeností z minulé návštěvy</a:t>
            </a:r>
            <a:r>
              <a:rPr lang="cs-CZ" sz="1800" dirty="0"/>
              <a:t>, přičemž právě mezi návštěvníky Slovácka je tento podíl nejvyšší   (98 %).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Na Slovácko se návštěvníci vracejí nejčastěji </a:t>
            </a:r>
            <a:r>
              <a:rPr lang="cs-CZ" sz="1800" b="1" dirty="0"/>
              <a:t>několikrát ročně </a:t>
            </a:r>
            <a:r>
              <a:rPr lang="cs-CZ" sz="1800" dirty="0"/>
              <a:t>a opět platí, že podíl této frekvence je právě u Slovácka největší mezi všemi TO ZK (63 %).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endParaRPr lang="cs-CZ" sz="1800" dirty="0"/>
          </a:p>
          <a:p>
            <a:pPr marL="0" indent="0" algn="just">
              <a:spcBef>
                <a:spcPct val="0"/>
              </a:spcBef>
              <a:buFont typeface="Arial" pitchFamily="34" charset="0"/>
              <a:buNone/>
              <a:defRPr/>
            </a:pPr>
            <a:endParaRPr lang="cs-CZ" sz="1800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80554130-7719-EC7C-8289-799EE7C690D9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3089692C-2A0D-49D9-A5D5-48DDEC3B894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0886" y="605401"/>
            <a:ext cx="1512000" cy="1133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37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684F565-3D9C-4D0C-B1ED-6EB9AA2C9FA6}"/>
              </a:ext>
            </a:extLst>
          </p:cNvPr>
          <p:cNvSpPr/>
          <p:nvPr/>
        </p:nvSpPr>
        <p:spPr>
          <a:xfrm>
            <a:off x="0" y="11113"/>
            <a:ext cx="9144000" cy="9540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Resumé – Slovácko</a:t>
            </a:r>
          </a:p>
          <a:p>
            <a:pPr algn="r"/>
            <a:r>
              <a:rPr lang="cs-CZ" altLang="cs-CZ" b="1" dirty="0">
                <a:solidFill>
                  <a:schemeClr val="bg1"/>
                </a:solidFill>
              </a:rPr>
              <a:t>II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2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52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-231313" y="55318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7" name="Zástupný symbol pro obsah 1">
            <a:extLst>
              <a:ext uri="{FF2B5EF4-FFF2-40B4-BE49-F238E27FC236}">
                <a16:creationId xmlns:a16="http://schemas.microsoft.com/office/drawing/2014/main" id="{88EE8175-FBCC-EE17-EBF4-561565669C17}"/>
              </a:ext>
            </a:extLst>
          </p:cNvPr>
          <p:cNvSpPr txBox="1">
            <a:spLocks/>
          </p:cNvSpPr>
          <p:nvPr/>
        </p:nvSpPr>
        <p:spPr>
          <a:xfrm>
            <a:off x="201614" y="609027"/>
            <a:ext cx="7225568" cy="46758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b="1" dirty="0"/>
              <a:t>Osobní automobil nebo motocykl </a:t>
            </a:r>
            <a:r>
              <a:rPr lang="cs-CZ" sz="1800" dirty="0"/>
              <a:t>je nejčastěji využívaný dopravní prostředek pro návštěvníky ve všech TO ZK, stejně tak na Slovácku (96 %) – opět nejvyšší podíl mezi TO.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Návštěvy </a:t>
            </a:r>
            <a:r>
              <a:rPr lang="cs-CZ" sz="1800" b="1" dirty="0"/>
              <a:t>s partnerem / partnerkou </a:t>
            </a:r>
            <a:r>
              <a:rPr lang="cs-CZ" sz="1800" dirty="0"/>
              <a:t>tvoří 47 % v průměru za celý ZK. Na Slovácko přijelo s partnerem/partnerkou až 59 % návštěvníků - opět nejvyšší podíl mezi TO.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TOP 3 aktivity návštěvníků Českomoravského pomezí: 40 % </a:t>
            </a:r>
            <a:r>
              <a:rPr lang="cs-CZ" sz="1800" b="1" dirty="0"/>
              <a:t>návštěva kulturních památek</a:t>
            </a:r>
            <a:r>
              <a:rPr lang="cs-CZ" sz="1800" dirty="0"/>
              <a:t>, 39 % </a:t>
            </a:r>
            <a:r>
              <a:rPr lang="cs-CZ" sz="1800" b="1" dirty="0"/>
              <a:t>pěší turistika </a:t>
            </a:r>
            <a:r>
              <a:rPr lang="cs-CZ" sz="1800" dirty="0"/>
              <a:t>a 34 % </a:t>
            </a:r>
            <a:r>
              <a:rPr lang="cs-CZ" sz="1800" b="1" dirty="0"/>
              <a:t>návštěva přírodních památek</a:t>
            </a:r>
            <a:r>
              <a:rPr lang="cs-CZ" sz="1800" dirty="0"/>
              <a:t>. Nejsilnější je na Slovácku segment A </a:t>
            </a:r>
            <a:r>
              <a:rPr lang="cs-CZ" sz="1800" b="1" dirty="0"/>
              <a:t>rekreace a zábava </a:t>
            </a:r>
            <a:r>
              <a:rPr lang="cs-CZ" sz="1800" dirty="0"/>
              <a:t>(80 %), resp. segment B </a:t>
            </a:r>
            <a:r>
              <a:rPr lang="cs-CZ" sz="1800" b="1" dirty="0"/>
              <a:t>MICE</a:t>
            </a:r>
            <a:r>
              <a:rPr lang="cs-CZ" sz="1800" dirty="0"/>
              <a:t> (52 %), a to před segment </a:t>
            </a:r>
            <a:r>
              <a:rPr lang="cs-CZ" sz="1800" b="1" dirty="0"/>
              <a:t>CULTURE</a:t>
            </a:r>
            <a:r>
              <a:rPr lang="cs-CZ" sz="1800" dirty="0"/>
              <a:t> (28 %). Naopak segment </a:t>
            </a:r>
            <a:r>
              <a:rPr lang="cs-CZ" sz="1800" b="1" dirty="0"/>
              <a:t>ACTIVE</a:t>
            </a:r>
            <a:r>
              <a:rPr lang="cs-CZ" sz="1800" dirty="0"/>
              <a:t> je pouze 2%.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b="1" dirty="0"/>
              <a:t>63 %</a:t>
            </a:r>
            <a:r>
              <a:rPr lang="cs-CZ" sz="1800" dirty="0"/>
              <a:t> návštěvníků Slovácka v této oblasti (ani v ZK) </a:t>
            </a:r>
            <a:r>
              <a:rPr lang="cs-CZ" sz="1800" b="1" dirty="0"/>
              <a:t>nepřespává</a:t>
            </a:r>
            <a:r>
              <a:rPr lang="cs-CZ" sz="1800" dirty="0"/>
              <a:t>  - jedná se tedy, </a:t>
            </a:r>
            <a:r>
              <a:rPr lang="cs-CZ" sz="1800" b="1" dirty="0"/>
              <a:t>spíše než o turisty, o jednodenní návštěvníky</a:t>
            </a:r>
            <a:r>
              <a:rPr lang="cs-CZ" sz="1800" dirty="0"/>
              <a:t>. Jedno až tři přespání má v této TO 23 % a 4 a více přenocování pouze 3 % respondentů dotazovaných. Z deseti návštěvníků Slovácka jsou tedy 4 přespávající turisté a 6 je jednodenních návštěvníků. Tento poměr je opět mezi TO ZK zcela výjimečný, protože za celý ZK je 7 turistů a 3 jednodenní návštěvníci. </a:t>
            </a:r>
            <a:br>
              <a:rPr lang="cs-CZ" sz="1800" dirty="0"/>
            </a:br>
            <a:r>
              <a:rPr lang="cs-CZ" sz="1800" dirty="0"/>
              <a:t>V průměru v této TO strávili </a:t>
            </a:r>
            <a:r>
              <a:rPr lang="cs-CZ" sz="1800" b="1" dirty="0"/>
              <a:t>2 dny </a:t>
            </a:r>
            <a:r>
              <a:rPr lang="cs-CZ" sz="1800" dirty="0"/>
              <a:t>(vs. 4,5 ZK).   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endParaRPr lang="cs-CZ" sz="1800" dirty="0"/>
          </a:p>
          <a:p>
            <a:pPr marL="0" indent="0" algn="just">
              <a:spcBef>
                <a:spcPct val="0"/>
              </a:spcBef>
              <a:buFont typeface="Arial" pitchFamily="34" charset="0"/>
              <a:buNone/>
              <a:defRPr/>
            </a:pPr>
            <a:endParaRPr lang="cs-CZ" sz="1800" dirty="0"/>
          </a:p>
        </p:txBody>
      </p:sp>
      <p:sp>
        <p:nvSpPr>
          <p:cNvPr id="16" name="Nadpis 2">
            <a:extLst>
              <a:ext uri="{FF2B5EF4-FFF2-40B4-BE49-F238E27FC236}">
                <a16:creationId xmlns:a16="http://schemas.microsoft.com/office/drawing/2014/main" id="{5EF86269-0F9E-E302-34BD-21F44B42F6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00" y="11113"/>
            <a:ext cx="8905875" cy="760412"/>
          </a:xfrm>
        </p:spPr>
        <p:txBody>
          <a:bodyPr>
            <a:normAutofit/>
          </a:bodyPr>
          <a:lstStyle/>
          <a:p>
            <a:pPr algn="r"/>
            <a:r>
              <a:rPr lang="cs-CZ" sz="3200" b="1" dirty="0">
                <a:solidFill>
                  <a:srgbClr val="C00000"/>
                </a:solidFill>
              </a:rPr>
              <a:t>Slovácko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5EE24F32-D4A8-C1DA-7656-30516ED25873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7B1F22A4-B576-4534-3688-1813366425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3817" y="1821255"/>
            <a:ext cx="1512000" cy="1133243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8FFD252E-97C5-E76D-A94D-6B01A07B23A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234" y="3036351"/>
            <a:ext cx="1512000" cy="1133243"/>
          </a:xfrm>
          <a:prstGeom prst="rect">
            <a:avLst/>
          </a:prstGeom>
        </p:spPr>
      </p:pic>
      <p:pic>
        <p:nvPicPr>
          <p:cNvPr id="22" name="Obrázek 21">
            <a:extLst>
              <a:ext uri="{FF2B5EF4-FFF2-40B4-BE49-F238E27FC236}">
                <a16:creationId xmlns:a16="http://schemas.microsoft.com/office/drawing/2014/main" id="{1FE419A3-2206-71EA-B445-2540517DC2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0886" y="605401"/>
            <a:ext cx="1512000" cy="1133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655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684F565-3D9C-4D0C-B1ED-6EB9AA2C9FA6}"/>
              </a:ext>
            </a:extLst>
          </p:cNvPr>
          <p:cNvSpPr/>
          <p:nvPr/>
        </p:nvSpPr>
        <p:spPr>
          <a:xfrm>
            <a:off x="0" y="11113"/>
            <a:ext cx="9144000" cy="9540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Resumé – Slovácko</a:t>
            </a:r>
          </a:p>
          <a:p>
            <a:pPr algn="r"/>
            <a:r>
              <a:rPr lang="cs-CZ" altLang="cs-CZ" b="1" dirty="0">
                <a:solidFill>
                  <a:schemeClr val="bg1"/>
                </a:solidFill>
              </a:rPr>
              <a:t>III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2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53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-231313" y="55318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7" name="Zástupný symbol pro obsah 1">
            <a:extLst>
              <a:ext uri="{FF2B5EF4-FFF2-40B4-BE49-F238E27FC236}">
                <a16:creationId xmlns:a16="http://schemas.microsoft.com/office/drawing/2014/main" id="{88EE8175-FBCC-EE17-EBF4-561565669C17}"/>
              </a:ext>
            </a:extLst>
          </p:cNvPr>
          <p:cNvSpPr txBox="1">
            <a:spLocks/>
          </p:cNvSpPr>
          <p:nvPr/>
        </p:nvSpPr>
        <p:spPr>
          <a:xfrm>
            <a:off x="201614" y="609027"/>
            <a:ext cx="7225568" cy="46758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ct val="0"/>
              </a:spcBef>
              <a:buFont typeface="Arial" pitchFamily="34" charset="0"/>
              <a:buNone/>
              <a:defRPr/>
            </a:pPr>
            <a:r>
              <a:rPr lang="cs-CZ" sz="1800" dirty="0"/>
              <a:t>Ubytování turisté volí buď </a:t>
            </a:r>
            <a:r>
              <a:rPr lang="cs-CZ" sz="1800" b="1" dirty="0"/>
              <a:t>v neplaceném ubytování v soukromí </a:t>
            </a:r>
            <a:r>
              <a:rPr lang="cs-CZ" sz="1800" dirty="0"/>
              <a:t>(45 %) nebo </a:t>
            </a:r>
            <a:r>
              <a:rPr lang="cs-CZ" sz="1800" b="1" dirty="0"/>
              <a:t>v penzionu </a:t>
            </a:r>
            <a:r>
              <a:rPr lang="cs-CZ" sz="1800" dirty="0"/>
              <a:t>(43 %).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Ubytování si návštěvníci Slovácka v 48 % </a:t>
            </a:r>
            <a:r>
              <a:rPr lang="cs-CZ" sz="1800" b="1" dirty="0"/>
              <a:t>nerezervují</a:t>
            </a:r>
            <a:r>
              <a:rPr lang="cs-CZ" sz="1800" dirty="0"/>
              <a:t> nebo rezervaci zařizují přímo v ubytovacím zařízení, 38 % volí k rezervaci </a:t>
            </a:r>
            <a:r>
              <a:rPr lang="cs-CZ" sz="1800" b="1" dirty="0"/>
              <a:t>Booking</a:t>
            </a:r>
            <a:r>
              <a:rPr lang="cs-CZ" sz="1800" dirty="0"/>
              <a:t>, 14 %</a:t>
            </a:r>
            <a:r>
              <a:rPr lang="cs-CZ" sz="1800" b="1" dirty="0"/>
              <a:t> </a:t>
            </a:r>
            <a:r>
              <a:rPr lang="cs-CZ" sz="1800" b="1" dirty="0" err="1"/>
              <a:t>Trivago</a:t>
            </a:r>
            <a:r>
              <a:rPr lang="cs-CZ" sz="1800" dirty="0"/>
              <a:t>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b="1" dirty="0"/>
              <a:t>Výdaje na osobu a den</a:t>
            </a:r>
            <a:r>
              <a:rPr lang="cs-CZ" sz="1800" dirty="0"/>
              <a:t> pobytu jsou v TO Slovácko na úrovni 1 660 Kč celkem (průměr ZK je 1 379 Kč). Z toho výdaje na</a:t>
            </a:r>
            <a:r>
              <a:rPr lang="cs-CZ" sz="1800" b="1" dirty="0"/>
              <a:t> stravování </a:t>
            </a:r>
            <a:r>
              <a:rPr lang="cs-CZ" sz="1800" dirty="0"/>
              <a:t>jsou mezi TO zdaleka nejvyšší (748 Kč vs. průměr ZK je 407 Kč).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S nedostatky / problémy se návštěvníci Slovácka prakticky vůbec nesetkávají.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„Index doporučení TO / lokality“, tedy </a:t>
            </a:r>
            <a:r>
              <a:rPr lang="cs-CZ" sz="1800" b="1" dirty="0"/>
              <a:t>NPS</a:t>
            </a:r>
            <a:r>
              <a:rPr lang="cs-CZ" sz="1800" dirty="0"/>
              <a:t> je na Slovácku opět zcela výjimečný, a to na hodnotě </a:t>
            </a:r>
            <a:r>
              <a:rPr lang="cs-CZ" sz="1800" b="1" dirty="0"/>
              <a:t>+100 </a:t>
            </a:r>
            <a:r>
              <a:rPr lang="cs-CZ" sz="1800" dirty="0"/>
              <a:t>(100 % </a:t>
            </a:r>
            <a:r>
              <a:rPr lang="cs-CZ" sz="1800" dirty="0" err="1"/>
              <a:t>promoters</a:t>
            </a:r>
            <a:r>
              <a:rPr lang="cs-CZ" sz="1800" dirty="0"/>
              <a:t> a nulové zastoupení </a:t>
            </a:r>
            <a:r>
              <a:rPr lang="cs-CZ" sz="1800" dirty="0" err="1"/>
              <a:t>detractors</a:t>
            </a:r>
            <a:r>
              <a:rPr lang="cs-CZ" sz="1800" dirty="0"/>
              <a:t> i </a:t>
            </a:r>
            <a:r>
              <a:rPr lang="cs-CZ" sz="1800" dirty="0" err="1"/>
              <a:t>passives</a:t>
            </a:r>
            <a:r>
              <a:rPr lang="cs-CZ" sz="1800" dirty="0"/>
              <a:t>).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V nadcházejícím </a:t>
            </a:r>
            <a:r>
              <a:rPr lang="cs-CZ" sz="1800" b="1" dirty="0"/>
              <a:t>čtvrtletí chce vyjet na dovolenou </a:t>
            </a:r>
            <a:r>
              <a:rPr lang="cs-CZ" sz="1800" dirty="0"/>
              <a:t>18 % návštěvníků Slovácka a z nich 19 % </a:t>
            </a:r>
            <a:r>
              <a:rPr lang="cs-CZ" sz="1800" b="1" dirty="0"/>
              <a:t>zpět do ZK</a:t>
            </a:r>
            <a:r>
              <a:rPr lang="cs-CZ" sz="1800" dirty="0"/>
              <a:t>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57 % návštěvníků Valašska preferuje název </a:t>
            </a:r>
            <a:r>
              <a:rPr lang="cs-CZ" sz="1800" b="1" dirty="0"/>
              <a:t>„Východní Morava“ </a:t>
            </a:r>
            <a:r>
              <a:rPr lang="cs-CZ" sz="1800" dirty="0"/>
              <a:t>před názvem „Zlínský kraj“.       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endParaRPr lang="cs-CZ" sz="1800" dirty="0"/>
          </a:p>
          <a:p>
            <a:pPr marL="0" indent="0" algn="just">
              <a:spcBef>
                <a:spcPct val="0"/>
              </a:spcBef>
              <a:buFont typeface="Arial" pitchFamily="34" charset="0"/>
              <a:buNone/>
              <a:defRPr/>
            </a:pPr>
            <a:endParaRPr lang="cs-CZ" sz="1800" dirty="0"/>
          </a:p>
          <a:p>
            <a:pPr marL="0" indent="0" algn="just">
              <a:spcBef>
                <a:spcPct val="0"/>
              </a:spcBef>
              <a:buNone/>
              <a:defRPr/>
            </a:pPr>
            <a:endParaRPr lang="cs-CZ" sz="1800" dirty="0"/>
          </a:p>
          <a:p>
            <a:pPr marL="0" indent="0" algn="just">
              <a:spcBef>
                <a:spcPct val="0"/>
              </a:spcBef>
              <a:buFont typeface="Arial" pitchFamily="34" charset="0"/>
              <a:buNone/>
              <a:defRPr/>
            </a:pPr>
            <a:endParaRPr lang="cs-CZ" sz="1800" dirty="0"/>
          </a:p>
        </p:txBody>
      </p:sp>
      <p:sp>
        <p:nvSpPr>
          <p:cNvPr id="15" name="Nadpis 2">
            <a:extLst>
              <a:ext uri="{FF2B5EF4-FFF2-40B4-BE49-F238E27FC236}">
                <a16:creationId xmlns:a16="http://schemas.microsoft.com/office/drawing/2014/main" id="{9D0B2A76-6C1F-FBB5-14DA-D42A007C51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00" y="11113"/>
            <a:ext cx="8905875" cy="760412"/>
          </a:xfrm>
        </p:spPr>
        <p:txBody>
          <a:bodyPr>
            <a:normAutofit/>
          </a:bodyPr>
          <a:lstStyle/>
          <a:p>
            <a:pPr algn="r"/>
            <a:r>
              <a:rPr lang="cs-CZ" sz="3200" b="1" dirty="0">
                <a:solidFill>
                  <a:srgbClr val="C00000"/>
                </a:solidFill>
              </a:rPr>
              <a:t>Slovácko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1DD5162C-16AA-1F15-16B4-61463635214B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2DF2A0BD-4146-6198-D1C7-BC01FC289F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3817" y="1821255"/>
            <a:ext cx="1512000" cy="1133243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82C64DBA-E0ED-2054-38F5-E4E46012F6A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234" y="3036351"/>
            <a:ext cx="1512000" cy="1133243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0CE6D363-A54B-B6A8-BD0A-FAAEFA88A97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0886" y="605401"/>
            <a:ext cx="1512000" cy="1133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37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684F565-3D9C-4D0C-B1ED-6EB9AA2C9FA6}"/>
              </a:ext>
            </a:extLst>
          </p:cNvPr>
          <p:cNvSpPr/>
          <p:nvPr/>
        </p:nvSpPr>
        <p:spPr>
          <a:xfrm>
            <a:off x="0" y="11113"/>
            <a:ext cx="9144000" cy="9540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Resumé – Kroměřížsko</a:t>
            </a:r>
          </a:p>
          <a:p>
            <a:pPr algn="r"/>
            <a:r>
              <a:rPr lang="cs-CZ" altLang="cs-CZ" b="1" dirty="0">
                <a:solidFill>
                  <a:schemeClr val="bg1"/>
                </a:solidFill>
              </a:rPr>
              <a:t>I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2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54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-231313" y="55318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8" name="Nadpis 2"/>
          <p:cNvSpPr>
            <a:spLocks noGrp="1"/>
          </p:cNvSpPr>
          <p:nvPr>
            <p:ph type="title"/>
          </p:nvPr>
        </p:nvSpPr>
        <p:spPr>
          <a:xfrm>
            <a:off x="190500" y="11113"/>
            <a:ext cx="8905875" cy="760412"/>
          </a:xfrm>
        </p:spPr>
        <p:txBody>
          <a:bodyPr>
            <a:normAutofit/>
          </a:bodyPr>
          <a:lstStyle/>
          <a:p>
            <a:pPr algn="r"/>
            <a:r>
              <a:rPr lang="cs-CZ" sz="3200" b="1" dirty="0">
                <a:solidFill>
                  <a:srgbClr val="FCA60C"/>
                </a:solidFill>
              </a:rPr>
              <a:t>Kroměřížsko</a:t>
            </a:r>
            <a:endParaRPr lang="en-US" sz="3200" b="1" dirty="0">
              <a:solidFill>
                <a:srgbClr val="FCA60C"/>
              </a:solidFill>
            </a:endParaRPr>
          </a:p>
        </p:txBody>
      </p:sp>
      <p:sp>
        <p:nvSpPr>
          <p:cNvPr id="5" name="Zástupný symbol pro obsah 1">
            <a:extLst>
              <a:ext uri="{FF2B5EF4-FFF2-40B4-BE49-F238E27FC236}">
                <a16:creationId xmlns:a16="http://schemas.microsoft.com/office/drawing/2014/main" id="{54BB21CE-20E9-8D7A-9C61-41AB9455813E}"/>
              </a:ext>
            </a:extLst>
          </p:cNvPr>
          <p:cNvSpPr txBox="1">
            <a:spLocks/>
          </p:cNvSpPr>
          <p:nvPr/>
        </p:nvSpPr>
        <p:spPr>
          <a:xfrm>
            <a:off x="201614" y="609027"/>
            <a:ext cx="7225568" cy="46758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Ve skladbě návštěvníků turistické oblasti (TO) Kroměřížsko mají nejvyšší podíl návštěvníci z </a:t>
            </a:r>
            <a:r>
              <a:rPr lang="cs-CZ" sz="1800" b="1" dirty="0"/>
              <a:t>Prahy</a:t>
            </a:r>
            <a:r>
              <a:rPr lang="cs-CZ" sz="1800" dirty="0"/>
              <a:t> (21 %), </a:t>
            </a:r>
            <a:r>
              <a:rPr lang="cs-CZ" sz="1800" b="1" dirty="0"/>
              <a:t>Jihomoravského kraje</a:t>
            </a:r>
            <a:r>
              <a:rPr lang="cs-CZ" sz="1800" dirty="0"/>
              <a:t> (15 %), </a:t>
            </a:r>
            <a:r>
              <a:rPr lang="cs-CZ" sz="1800" b="1" dirty="0"/>
              <a:t>Zlínského kraje</a:t>
            </a:r>
            <a:r>
              <a:rPr lang="cs-CZ" sz="1800" dirty="0"/>
              <a:t> (12 %) a </a:t>
            </a:r>
            <a:r>
              <a:rPr lang="cs-CZ" sz="1800" b="1" dirty="0"/>
              <a:t>Olomouckého kraje</a:t>
            </a:r>
            <a:r>
              <a:rPr lang="cs-CZ" sz="1800" dirty="0"/>
              <a:t> (11 %).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Z pohledu vzdálenosti, kterou do TO Kroměřížsko návštěvníci urazili, je tento region odlišný od zbytku ZK / od ostatních oblastí, protože až 68 % návštěvníků přicestovalo ze vzdálenosti </a:t>
            </a:r>
            <a:r>
              <a:rPr lang="cs-CZ" sz="1800" b="1" dirty="0"/>
              <a:t>větší než 100 km </a:t>
            </a:r>
            <a:r>
              <a:rPr lang="cs-CZ" sz="1800" dirty="0"/>
              <a:t>(vs. ZK 50 %) </a:t>
            </a:r>
            <a:br>
              <a:rPr lang="cs-CZ" sz="1800" dirty="0"/>
            </a:br>
            <a:r>
              <a:rPr lang="cs-CZ" sz="1800" dirty="0"/>
              <a:t>a pouze třetinu (32 %) tvoří ti,  kteří sem dojeli </a:t>
            </a:r>
            <a:r>
              <a:rPr lang="cs-CZ" sz="1800" b="1" dirty="0"/>
              <a:t>ze vzdálenosti 51-100 km</a:t>
            </a:r>
            <a:r>
              <a:rPr lang="cs-CZ" sz="1800" dirty="0"/>
              <a:t> (nejbližší šetřené vzdálenosti, vylučující místní obyvatele) (vs. 50 % ZK).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Ve věkové, vzdělanostní i příjmové struktuře se návštěvníci Kroměřížska opět odlišují od průměru návštěvníků celého kraje / ostatních oblastí </a:t>
            </a:r>
          </a:p>
          <a:p>
            <a:pPr algn="just">
              <a:spcBef>
                <a:spcPct val="0"/>
              </a:spcBef>
              <a:buFontTx/>
              <a:buChar char="-"/>
              <a:defRPr/>
            </a:pPr>
            <a:r>
              <a:rPr lang="cs-CZ" sz="1800" b="1" dirty="0"/>
              <a:t>jsou mladší </a:t>
            </a:r>
            <a:r>
              <a:rPr lang="cs-CZ" sz="1800" dirty="0"/>
              <a:t>(51% podíl 30-44 let je významně nejvyšší a naopak 8% podíl 60+ let významně nejnižší ze všech TO ZK), </a:t>
            </a:r>
          </a:p>
          <a:p>
            <a:pPr algn="just">
              <a:spcBef>
                <a:spcPct val="0"/>
              </a:spcBef>
              <a:buFontTx/>
              <a:buChar char="-"/>
              <a:defRPr/>
            </a:pPr>
            <a:r>
              <a:rPr lang="cs-CZ" sz="1800" dirty="0"/>
              <a:t>dosahují </a:t>
            </a:r>
            <a:r>
              <a:rPr lang="cs-CZ" sz="1800" b="1" dirty="0"/>
              <a:t>nadprůměrného podílu návštěvníků se středním vzděláním </a:t>
            </a:r>
            <a:br>
              <a:rPr lang="cs-CZ" sz="1800" b="1" dirty="0"/>
            </a:br>
            <a:r>
              <a:rPr lang="cs-CZ" sz="1800" b="1" dirty="0"/>
              <a:t>s maturitou </a:t>
            </a:r>
            <a:r>
              <a:rPr lang="cs-CZ" sz="1800" dirty="0"/>
              <a:t>(76 % vs. 70 % ZK);</a:t>
            </a:r>
          </a:p>
          <a:p>
            <a:pPr algn="just">
              <a:spcBef>
                <a:spcPct val="0"/>
              </a:spcBef>
              <a:buFontTx/>
              <a:buChar char="-"/>
              <a:defRPr/>
            </a:pPr>
            <a:r>
              <a:rPr lang="cs-CZ" sz="1800" dirty="0"/>
              <a:t>mají statisticky významně vyšší </a:t>
            </a:r>
            <a:r>
              <a:rPr lang="cs-CZ" sz="1800" b="1" dirty="0"/>
              <a:t>podíl návštěvníků s nadprůměrnými příjmy na domácnost </a:t>
            </a:r>
            <a:r>
              <a:rPr lang="cs-CZ" sz="1800" dirty="0"/>
              <a:t>(26% podíl nadprůměrných příjmů je nejvyšší mezi TO ZK). 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39390B61-08C9-FB0F-E33A-E7A3177DAEF4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09C47B9C-77EB-E66C-E440-8143852585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9590" y="610923"/>
            <a:ext cx="1512000" cy="1130319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202C28B5-009E-A06A-AF16-FC685E4F856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816" y="1812045"/>
            <a:ext cx="1512000" cy="11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29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684F565-3D9C-4D0C-B1ED-6EB9AA2C9FA6}"/>
              </a:ext>
            </a:extLst>
          </p:cNvPr>
          <p:cNvSpPr/>
          <p:nvPr/>
        </p:nvSpPr>
        <p:spPr>
          <a:xfrm>
            <a:off x="0" y="11113"/>
            <a:ext cx="9144000" cy="9540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Resumé – Kroměřížsko</a:t>
            </a:r>
          </a:p>
          <a:p>
            <a:pPr algn="r"/>
            <a:r>
              <a:rPr lang="cs-CZ" altLang="cs-CZ" b="1" dirty="0">
                <a:solidFill>
                  <a:schemeClr val="bg1"/>
                </a:solidFill>
              </a:rPr>
              <a:t>II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2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55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-231313" y="55318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Zástupný symbol pro obsah 1">
            <a:extLst>
              <a:ext uri="{FF2B5EF4-FFF2-40B4-BE49-F238E27FC236}">
                <a16:creationId xmlns:a16="http://schemas.microsoft.com/office/drawing/2014/main" id="{E4F87292-0674-DD5E-B4BB-1D6A230411CC}"/>
              </a:ext>
            </a:extLst>
          </p:cNvPr>
          <p:cNvSpPr txBox="1">
            <a:spLocks/>
          </p:cNvSpPr>
          <p:nvPr/>
        </p:nvSpPr>
        <p:spPr>
          <a:xfrm>
            <a:off x="201614" y="609027"/>
            <a:ext cx="7225568" cy="46758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Rozhodující zdroj informací o navštívené lokalitě  nebo regionu zůstává i pro návštěvníky Kroměřížska (stejně jako pro návštěvníky ostatních oblastí) </a:t>
            </a:r>
            <a:br>
              <a:rPr lang="cs-CZ" sz="1800" dirty="0"/>
            </a:br>
            <a:r>
              <a:rPr lang="cs-CZ" sz="1800" b="1" dirty="0"/>
              <a:t>z vlastních zkušeností z minulé návštěvy</a:t>
            </a:r>
            <a:r>
              <a:rPr lang="cs-CZ" sz="1800" dirty="0"/>
              <a:t>, ale tento podíl za Kroměřížsko je hluboko pod průměrem kraje (33 % vs. 72 % ZK). Naopak takřka všechny ostatní zdroje informací hrají právě pro návštěvníky Kroměřížska </a:t>
            </a:r>
            <a:br>
              <a:rPr lang="cs-CZ" sz="1800" dirty="0"/>
            </a:br>
            <a:r>
              <a:rPr lang="cs-CZ" sz="1800" dirty="0"/>
              <a:t>v porovnání s ostatními TO relativně významnou roli. </a:t>
            </a:r>
            <a:r>
              <a:rPr lang="cs-CZ" sz="1800" b="1" dirty="0"/>
              <a:t>Informace od příbuzných a známých</a:t>
            </a:r>
            <a:r>
              <a:rPr lang="cs-CZ" sz="1800" dirty="0"/>
              <a:t> uvádí více než třetina (34 %) návštěvníků Kroměřížska (vs. 22 % ZK), i</a:t>
            </a:r>
            <a:r>
              <a:rPr lang="cs-CZ" sz="1800" b="1" dirty="0"/>
              <a:t>nternet </a:t>
            </a:r>
            <a:r>
              <a:rPr lang="cs-CZ" sz="1800" dirty="0"/>
              <a:t>jako zdroj informací uvádí až 25 %, což je významně více než v ostatních TO (14 % ZK). Přesto, že informace v práci </a:t>
            </a:r>
            <a:br>
              <a:rPr lang="cs-CZ" sz="1800" dirty="0"/>
            </a:br>
            <a:r>
              <a:rPr lang="cs-CZ" sz="1800" dirty="0"/>
              <a:t>a ve škole, tisk a TV a informace v CK/CA celkově hrají mezi zdroji informací </a:t>
            </a:r>
            <a:br>
              <a:rPr lang="cs-CZ" sz="1800" dirty="0"/>
            </a:br>
            <a:r>
              <a:rPr lang="cs-CZ" sz="1800" dirty="0"/>
              <a:t>o TO ZK zcela marginální roli (2 % - 5 %), neplatí to právě o Kroměřížsku, kde tvoří informace </a:t>
            </a:r>
            <a:r>
              <a:rPr lang="cs-CZ" sz="1800" b="1" dirty="0"/>
              <a:t>v práci / ve škole </a:t>
            </a:r>
            <a:r>
              <a:rPr lang="cs-CZ" sz="1800" dirty="0"/>
              <a:t>14 %, </a:t>
            </a:r>
            <a:r>
              <a:rPr lang="cs-CZ" sz="1800" b="1" dirty="0"/>
              <a:t>tisk/TV </a:t>
            </a:r>
            <a:r>
              <a:rPr lang="cs-CZ" sz="1800" dirty="0"/>
              <a:t>a</a:t>
            </a:r>
            <a:r>
              <a:rPr lang="cs-CZ" sz="1800" b="1" dirty="0"/>
              <a:t> informace v CK/CA </a:t>
            </a:r>
            <a:r>
              <a:rPr lang="cs-CZ" sz="1800" dirty="0"/>
              <a:t>shodně</a:t>
            </a:r>
            <a:r>
              <a:rPr lang="cs-CZ" sz="1800" b="1" dirty="0"/>
              <a:t> </a:t>
            </a:r>
            <a:r>
              <a:rPr lang="cs-CZ" sz="1800" dirty="0"/>
              <a:t>6% podíl.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Do oblasti Kroměřížska se návštěvníci vracejí nejčastěji </a:t>
            </a:r>
            <a:r>
              <a:rPr lang="cs-CZ" sz="1800" b="1" dirty="0"/>
              <a:t>několikrát ročně </a:t>
            </a:r>
            <a:br>
              <a:rPr lang="cs-CZ" sz="1800" b="1" dirty="0"/>
            </a:br>
            <a:r>
              <a:rPr lang="cs-CZ" sz="1800" dirty="0"/>
              <a:t>(41 %), stejně jako do ostatní TO ZK. Kroměřížsko má ale tento podíl nejnižší (vs. 53 % ZK), naopak relativně nejvyšší  je podíl návštěvníků, kteří oblast navštívili </a:t>
            </a:r>
            <a:r>
              <a:rPr lang="cs-CZ" sz="1800" b="1" dirty="0"/>
              <a:t>1x ročně</a:t>
            </a:r>
            <a:r>
              <a:rPr lang="cs-CZ" sz="1800" dirty="0"/>
              <a:t> (26 % vs. 17 % ZK) nebo jsou zde </a:t>
            </a:r>
            <a:r>
              <a:rPr lang="cs-CZ" sz="1800" b="1" dirty="0"/>
              <a:t>poprvé</a:t>
            </a:r>
            <a:r>
              <a:rPr lang="cs-CZ" sz="1800" dirty="0"/>
              <a:t> (19 % vs. 10 % ZK). </a:t>
            </a:r>
          </a:p>
        </p:txBody>
      </p:sp>
      <p:sp>
        <p:nvSpPr>
          <p:cNvPr id="14" name="Nadpis 2">
            <a:extLst>
              <a:ext uri="{FF2B5EF4-FFF2-40B4-BE49-F238E27FC236}">
                <a16:creationId xmlns:a16="http://schemas.microsoft.com/office/drawing/2014/main" id="{4AD6F90B-F82C-67DB-EE1C-9580B1EAD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00" y="11113"/>
            <a:ext cx="8905875" cy="760412"/>
          </a:xfrm>
        </p:spPr>
        <p:txBody>
          <a:bodyPr>
            <a:normAutofit/>
          </a:bodyPr>
          <a:lstStyle/>
          <a:p>
            <a:pPr algn="r"/>
            <a:r>
              <a:rPr lang="cs-CZ" sz="3200" b="1" dirty="0">
                <a:solidFill>
                  <a:srgbClr val="FCA60C"/>
                </a:solidFill>
              </a:rPr>
              <a:t>Kroměřížsko</a:t>
            </a:r>
            <a:endParaRPr lang="en-US" sz="3200" b="1" dirty="0">
              <a:solidFill>
                <a:srgbClr val="FCA60C"/>
              </a:solidFill>
            </a:endParaRP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1F3BEC4B-5D86-FD76-9DCF-685FF8EA8B89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6E9CD202-018A-37A4-169D-C5816F38C3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9590" y="610923"/>
            <a:ext cx="1512000" cy="1130319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E943AB0C-960A-2EEA-1C06-074D9C49AB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816" y="1812045"/>
            <a:ext cx="1512000" cy="11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03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684F565-3D9C-4D0C-B1ED-6EB9AA2C9FA6}"/>
              </a:ext>
            </a:extLst>
          </p:cNvPr>
          <p:cNvSpPr/>
          <p:nvPr/>
        </p:nvSpPr>
        <p:spPr>
          <a:xfrm>
            <a:off x="0" y="11113"/>
            <a:ext cx="9144000" cy="9540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Resumé – Kroměřížsko</a:t>
            </a:r>
          </a:p>
          <a:p>
            <a:pPr algn="r"/>
            <a:r>
              <a:rPr lang="cs-CZ" altLang="cs-CZ" b="1" dirty="0">
                <a:solidFill>
                  <a:schemeClr val="bg1"/>
                </a:solidFill>
              </a:rPr>
              <a:t>III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2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56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-231313" y="55318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Zástupný symbol pro obsah 1">
            <a:extLst>
              <a:ext uri="{FF2B5EF4-FFF2-40B4-BE49-F238E27FC236}">
                <a16:creationId xmlns:a16="http://schemas.microsoft.com/office/drawing/2014/main" id="{B59CE9D0-2E12-5C0D-298B-E6E7C0C67945}"/>
              </a:ext>
            </a:extLst>
          </p:cNvPr>
          <p:cNvSpPr txBox="1">
            <a:spLocks/>
          </p:cNvSpPr>
          <p:nvPr/>
        </p:nvSpPr>
        <p:spPr>
          <a:xfrm>
            <a:off x="201614" y="609027"/>
            <a:ext cx="7225568" cy="46758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b="1" dirty="0"/>
              <a:t>Osobní automobil nebo motocykl </a:t>
            </a:r>
            <a:r>
              <a:rPr lang="cs-CZ" sz="1800" dirty="0"/>
              <a:t>je nejčastěji využívaný dopravní prostředek pro návštěvníky všech TO ZK, stejně tak v TO Kroměřížsko, zde je ale podíl nejnižší, a to 70 % (vs. 86 % ZK). Zároveň jsou tedy v této TO relativně významnější ostatní prostředky dopravy jako zájezdový autobus, resp. vlak (shodně 11 % vs. 3 %, resp. 7 % ZK) a linkový autobus (6 % vs. 2 % ZK). 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Návštěvy </a:t>
            </a:r>
            <a:r>
              <a:rPr lang="cs-CZ" sz="1800" b="1" dirty="0"/>
              <a:t>s partnerem / partnerkou </a:t>
            </a:r>
            <a:r>
              <a:rPr lang="cs-CZ" sz="1800" dirty="0"/>
              <a:t>tvoří více za celý ZK téměř polovinu </a:t>
            </a:r>
            <a:br>
              <a:rPr lang="cs-CZ" sz="1800" dirty="0"/>
            </a:br>
            <a:r>
              <a:rPr lang="cs-CZ" sz="1800" dirty="0"/>
              <a:t>(47 %), za oblast Kroměřížska je to 52 %. Kroměřížsko je jediná TO ZK, kam návštěvníci dojeli </a:t>
            </a:r>
            <a:r>
              <a:rPr lang="cs-CZ" sz="1800" b="1" dirty="0"/>
              <a:t>s větší skupinou turistů </a:t>
            </a:r>
            <a:r>
              <a:rPr lang="cs-CZ" sz="1800" dirty="0"/>
              <a:t>(5 % vs. 2 % ZK).  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TOP 3 aktivity návštěvníků Kroměřížska: 72 % </a:t>
            </a:r>
            <a:r>
              <a:rPr lang="cs-CZ" sz="1800" b="1" dirty="0"/>
              <a:t>návštěva kulturních památek</a:t>
            </a:r>
            <a:r>
              <a:rPr lang="cs-CZ" sz="1800" dirty="0"/>
              <a:t>, 35 % </a:t>
            </a:r>
            <a:r>
              <a:rPr lang="cs-CZ" sz="1800" b="1" dirty="0"/>
              <a:t>návštěva přírodních památek</a:t>
            </a:r>
            <a:r>
              <a:rPr lang="cs-CZ" sz="1800" dirty="0"/>
              <a:t>, 33 % </a:t>
            </a:r>
            <a:r>
              <a:rPr lang="cs-CZ" sz="1800" b="1" dirty="0"/>
              <a:t>pěší turistika</a:t>
            </a:r>
            <a:r>
              <a:rPr lang="cs-CZ" sz="1800" dirty="0"/>
              <a:t>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Dominantním segmentem cestovního ruchu za Kroměřížsko je jednoznačně segment A „</a:t>
            </a:r>
            <a:r>
              <a:rPr lang="cs-CZ" sz="1800" b="1" dirty="0"/>
              <a:t>ostatní</a:t>
            </a:r>
            <a:r>
              <a:rPr lang="cs-CZ" sz="1800" dirty="0"/>
              <a:t>“, a to díky poznávacím pobytům, resp. segment B  </a:t>
            </a:r>
            <a:r>
              <a:rPr lang="cs-CZ" sz="1800" b="1" dirty="0"/>
              <a:t>CULTURE</a:t>
            </a:r>
            <a:r>
              <a:rPr lang="cs-CZ" sz="1800" dirty="0"/>
              <a:t> (79 %).   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b="1" dirty="0"/>
              <a:t>22 %</a:t>
            </a:r>
            <a:r>
              <a:rPr lang="cs-CZ" sz="1800" dirty="0"/>
              <a:t> návštěvníků TO Kroměřížsko v této oblasti (ani v ZK) </a:t>
            </a:r>
            <a:r>
              <a:rPr lang="cs-CZ" sz="1800" b="1" dirty="0"/>
              <a:t>nepřespává</a:t>
            </a:r>
            <a:r>
              <a:rPr lang="cs-CZ" sz="1800" dirty="0"/>
              <a:t>.  Mezi návštěvníky této TO převažují tedy turisté s přenocováním nad jednodenními návštěvníky. Jedno až tři přespání má v této TO 34 % </a:t>
            </a:r>
            <a:br>
              <a:rPr lang="cs-CZ" sz="1800" dirty="0"/>
            </a:br>
            <a:r>
              <a:rPr lang="cs-CZ" sz="1800" dirty="0"/>
              <a:t>a 4 a více přenocování až 44 % respondentů. V průměru v této TO strávili </a:t>
            </a:r>
            <a:br>
              <a:rPr lang="cs-CZ" sz="1800" dirty="0"/>
            </a:br>
            <a:r>
              <a:rPr lang="cs-CZ" sz="1800" b="1" dirty="0"/>
              <a:t>4 dny </a:t>
            </a:r>
            <a:r>
              <a:rPr lang="cs-CZ" sz="1800" dirty="0"/>
              <a:t>(vs. 4,5 ZK). </a:t>
            </a:r>
          </a:p>
          <a:p>
            <a:pPr marL="0" indent="0" algn="just">
              <a:spcBef>
                <a:spcPct val="0"/>
              </a:spcBef>
              <a:buFont typeface="Arial" pitchFamily="34" charset="0"/>
              <a:buNone/>
              <a:defRPr/>
            </a:pPr>
            <a:endParaRPr lang="cs-CZ" sz="1800" dirty="0"/>
          </a:p>
          <a:p>
            <a:pPr marL="0" indent="0" algn="just">
              <a:spcBef>
                <a:spcPct val="0"/>
              </a:spcBef>
              <a:buFont typeface="Arial" pitchFamily="34" charset="0"/>
              <a:buNone/>
              <a:defRPr/>
            </a:pPr>
            <a:endParaRPr lang="cs-CZ" sz="1800" dirty="0"/>
          </a:p>
        </p:txBody>
      </p:sp>
      <p:sp>
        <p:nvSpPr>
          <p:cNvPr id="14" name="Nadpis 2">
            <a:extLst>
              <a:ext uri="{FF2B5EF4-FFF2-40B4-BE49-F238E27FC236}">
                <a16:creationId xmlns:a16="http://schemas.microsoft.com/office/drawing/2014/main" id="{7BB74CB1-3350-9AF8-B937-D0B73CB29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00" y="11113"/>
            <a:ext cx="8905875" cy="760412"/>
          </a:xfrm>
        </p:spPr>
        <p:txBody>
          <a:bodyPr>
            <a:normAutofit/>
          </a:bodyPr>
          <a:lstStyle/>
          <a:p>
            <a:pPr algn="r"/>
            <a:r>
              <a:rPr lang="cs-CZ" sz="3200" b="1" dirty="0">
                <a:solidFill>
                  <a:srgbClr val="FCA60C"/>
                </a:solidFill>
              </a:rPr>
              <a:t>Kroměřížsko</a:t>
            </a:r>
            <a:endParaRPr lang="en-US" sz="3200" b="1" dirty="0">
              <a:solidFill>
                <a:srgbClr val="FCA60C"/>
              </a:solidFill>
            </a:endParaRP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975BBB9D-1A69-6F30-F6CC-6675CCB6ABAE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764453E6-5B82-CEA5-C498-38FE23C4D2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9590" y="610923"/>
            <a:ext cx="1512000" cy="1130319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6AFBC1C5-5514-1102-320A-487575A9207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816" y="1812045"/>
            <a:ext cx="1512000" cy="11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217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684F565-3D9C-4D0C-B1ED-6EB9AA2C9FA6}"/>
              </a:ext>
            </a:extLst>
          </p:cNvPr>
          <p:cNvSpPr/>
          <p:nvPr/>
        </p:nvSpPr>
        <p:spPr>
          <a:xfrm>
            <a:off x="0" y="11113"/>
            <a:ext cx="9144000" cy="9540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Resumé – Kroměřížsko</a:t>
            </a:r>
          </a:p>
          <a:p>
            <a:pPr algn="r"/>
            <a:r>
              <a:rPr lang="cs-CZ" altLang="cs-CZ" b="1" dirty="0">
                <a:solidFill>
                  <a:schemeClr val="bg1"/>
                </a:solidFill>
              </a:rPr>
              <a:t>IV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2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57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-231313" y="55318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7" name="Zástupný symbol pro obsah 1">
            <a:extLst>
              <a:ext uri="{FF2B5EF4-FFF2-40B4-BE49-F238E27FC236}">
                <a16:creationId xmlns:a16="http://schemas.microsoft.com/office/drawing/2014/main" id="{330ED1EC-720A-3FEF-B3A9-8121C7471AF3}"/>
              </a:ext>
            </a:extLst>
          </p:cNvPr>
          <p:cNvSpPr txBox="1">
            <a:spLocks/>
          </p:cNvSpPr>
          <p:nvPr/>
        </p:nvSpPr>
        <p:spPr>
          <a:xfrm>
            <a:off x="201614" y="609027"/>
            <a:ext cx="7225568" cy="46758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Turisté volí ubytování z 41 % </a:t>
            </a:r>
            <a:r>
              <a:rPr lang="cs-CZ" sz="1800" b="1" dirty="0"/>
              <a:t>v penzionu, </a:t>
            </a:r>
            <a:r>
              <a:rPr lang="cs-CZ" sz="1800" dirty="0"/>
              <a:t>což je nejvyšší podíl mezi TO ZK (30 %). Vysoko</a:t>
            </a:r>
            <a:r>
              <a:rPr lang="cs-CZ" sz="1800" b="1" dirty="0"/>
              <a:t> </a:t>
            </a:r>
            <a:r>
              <a:rPr lang="cs-CZ" sz="1800" dirty="0"/>
              <a:t>nad průměrem kraje je  i využívání </a:t>
            </a:r>
            <a:r>
              <a:rPr lang="cs-CZ" sz="1800" b="1" dirty="0"/>
              <a:t>hotelů, motelů nižší kategorie (* nebo **, </a:t>
            </a:r>
            <a:r>
              <a:rPr lang="cs-CZ" sz="1800" b="1" dirty="0" err="1"/>
              <a:t>Garni</a:t>
            </a:r>
            <a:r>
              <a:rPr lang="cs-CZ" sz="1800" b="1" dirty="0"/>
              <a:t>) </a:t>
            </a:r>
            <a:r>
              <a:rPr lang="cs-CZ" sz="1800" dirty="0"/>
              <a:t>(29 % vs. 12 % ZK). Na druhou stranu podprůměrné je zde ubytovávání </a:t>
            </a:r>
            <a:r>
              <a:rPr lang="cs-CZ" sz="1800" b="1" dirty="0"/>
              <a:t>v neplaceném ubytování v soukromí</a:t>
            </a:r>
            <a:r>
              <a:rPr lang="cs-CZ" sz="1800" dirty="0"/>
              <a:t> </a:t>
            </a:r>
            <a:br>
              <a:rPr lang="cs-CZ" sz="1800" dirty="0"/>
            </a:br>
            <a:r>
              <a:rPr lang="cs-CZ" sz="1800" dirty="0"/>
              <a:t>(16 % vs. 29 % průměr za ZK).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Ubytování si návštěvníci Kroměřížska v 11 % </a:t>
            </a:r>
            <a:r>
              <a:rPr lang="cs-CZ" sz="1800" b="1" dirty="0"/>
              <a:t>nerezervují</a:t>
            </a:r>
            <a:r>
              <a:rPr lang="cs-CZ" sz="1800" dirty="0"/>
              <a:t> nebo rezervaci zařizují přímo v ubytovacím zařízení, 28 % volí k rezervaci </a:t>
            </a:r>
            <a:r>
              <a:rPr lang="cs-CZ" sz="1800" b="1" dirty="0"/>
              <a:t>Booking</a:t>
            </a:r>
            <a:r>
              <a:rPr lang="cs-CZ" sz="1800" dirty="0"/>
              <a:t>, 11 %</a:t>
            </a:r>
            <a:r>
              <a:rPr lang="cs-CZ" sz="1800" b="1" dirty="0"/>
              <a:t> </a:t>
            </a:r>
            <a:r>
              <a:rPr lang="cs-CZ" sz="1800" b="1" dirty="0" err="1"/>
              <a:t>Trivago</a:t>
            </a:r>
            <a:r>
              <a:rPr lang="cs-CZ" sz="1800" dirty="0"/>
              <a:t>. V 59 % případech volí jiné rezervační portály.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b="1" dirty="0"/>
              <a:t>Výdaje na osobu a den</a:t>
            </a:r>
            <a:r>
              <a:rPr lang="cs-CZ" sz="1800" dirty="0"/>
              <a:t> pobytu jsou v oblasti Kroměřížsko ve výši 1 791 Kč celkem (průměr ZK je 1 379 Kč).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Kroměřížsko je jediná TO ZK, kde se ukazuje významně nižší spokojenost se šetřenými tématy (dopravní vybavenost, nabídka služeb, cenová úroveň, množství návštěvníků, kvalita služeb) a výrazněji se ve vyjádřeních návštěvníků objevují konkrétní </a:t>
            </a:r>
            <a:r>
              <a:rPr lang="cs-CZ" sz="1800" b="1" dirty="0"/>
              <a:t>nedostatky / problémy, resp. stížnosti</a:t>
            </a:r>
            <a:r>
              <a:rPr lang="cs-CZ" sz="1800" dirty="0"/>
              <a:t>, a to zejména na</a:t>
            </a:r>
            <a:r>
              <a:rPr lang="cs-CZ" sz="1800" b="1" dirty="0"/>
              <a:t> orientační a navigační systém </a:t>
            </a:r>
            <a:r>
              <a:rPr lang="cs-CZ" sz="1800" dirty="0"/>
              <a:t>(28 %), </a:t>
            </a:r>
            <a:r>
              <a:rPr lang="cs-CZ" sz="1800" b="1" dirty="0"/>
              <a:t>na infrastrukturu, stav silnic </a:t>
            </a:r>
            <a:r>
              <a:rPr lang="cs-CZ" sz="1800" dirty="0"/>
              <a:t>(21 %), </a:t>
            </a:r>
            <a:r>
              <a:rPr lang="cs-CZ" sz="1800" b="1" dirty="0"/>
              <a:t>ceny </a:t>
            </a:r>
            <a:r>
              <a:rPr lang="cs-CZ" sz="1800" dirty="0"/>
              <a:t>(9 %), ale také na </a:t>
            </a:r>
            <a:r>
              <a:rPr lang="cs-CZ" sz="1800" b="1" dirty="0"/>
              <a:t>otevírací dobu památek </a:t>
            </a:r>
            <a:r>
              <a:rPr lang="cs-CZ" sz="1800" dirty="0"/>
              <a:t>(7 %) a na </a:t>
            </a:r>
            <a:r>
              <a:rPr lang="cs-CZ" sz="1800" b="1" dirty="0"/>
              <a:t>přístup obyvatel k turistům </a:t>
            </a:r>
            <a:r>
              <a:rPr lang="cs-CZ" sz="1800" dirty="0"/>
              <a:t>(8 %).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endParaRPr lang="cs-CZ" sz="1800" dirty="0"/>
          </a:p>
          <a:p>
            <a:pPr marL="0" indent="0" algn="just">
              <a:spcBef>
                <a:spcPct val="0"/>
              </a:spcBef>
              <a:buFont typeface="Arial" pitchFamily="34" charset="0"/>
              <a:buNone/>
              <a:defRPr/>
            </a:pPr>
            <a:endParaRPr lang="cs-CZ" sz="1800" dirty="0"/>
          </a:p>
        </p:txBody>
      </p:sp>
      <p:sp>
        <p:nvSpPr>
          <p:cNvPr id="14" name="Nadpis 2">
            <a:extLst>
              <a:ext uri="{FF2B5EF4-FFF2-40B4-BE49-F238E27FC236}">
                <a16:creationId xmlns:a16="http://schemas.microsoft.com/office/drawing/2014/main" id="{BA838544-7378-7B05-E6B1-45B4DFC8D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00" y="11113"/>
            <a:ext cx="8905875" cy="760412"/>
          </a:xfrm>
        </p:spPr>
        <p:txBody>
          <a:bodyPr>
            <a:normAutofit/>
          </a:bodyPr>
          <a:lstStyle/>
          <a:p>
            <a:pPr algn="r"/>
            <a:r>
              <a:rPr lang="cs-CZ" sz="3200" b="1" dirty="0">
                <a:solidFill>
                  <a:srgbClr val="FCA60C"/>
                </a:solidFill>
              </a:rPr>
              <a:t>Kroměřížsko</a:t>
            </a:r>
            <a:endParaRPr lang="en-US" sz="3200" b="1" dirty="0">
              <a:solidFill>
                <a:srgbClr val="FCA60C"/>
              </a:solidFill>
            </a:endParaRP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C6F755D4-0291-3CAA-6C89-FED46C1100EB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5B1439DA-5E67-2F09-49E5-64B6F89507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9590" y="610923"/>
            <a:ext cx="1512000" cy="1130319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FFD65786-0F33-5358-C037-029192E600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816" y="1812045"/>
            <a:ext cx="1512000" cy="11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93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684F565-3D9C-4D0C-B1ED-6EB9AA2C9FA6}"/>
              </a:ext>
            </a:extLst>
          </p:cNvPr>
          <p:cNvSpPr/>
          <p:nvPr/>
        </p:nvSpPr>
        <p:spPr>
          <a:xfrm>
            <a:off x="0" y="11113"/>
            <a:ext cx="9144000" cy="9540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>
            <a:off x="-2" y="5954166"/>
            <a:ext cx="914400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794958" y="5944198"/>
            <a:ext cx="6349042" cy="91574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-2" y="5944197"/>
            <a:ext cx="2794960" cy="91574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2794958" y="5944198"/>
            <a:ext cx="0" cy="915742"/>
          </a:xfrm>
          <a:prstGeom prst="line">
            <a:avLst/>
          </a:prstGeom>
          <a:ln w="57150">
            <a:solidFill>
              <a:srgbClr val="D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2"/>
          <p:cNvSpPr txBox="1">
            <a:spLocks/>
          </p:cNvSpPr>
          <p:nvPr/>
        </p:nvSpPr>
        <p:spPr>
          <a:xfrm>
            <a:off x="2794958" y="5954167"/>
            <a:ext cx="5469149" cy="905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altLang="cs-CZ" b="1" dirty="0">
                <a:solidFill>
                  <a:schemeClr val="bg1"/>
                </a:solidFill>
              </a:rPr>
              <a:t>Resumé – Kroměřížsko</a:t>
            </a:r>
          </a:p>
          <a:p>
            <a:pPr algn="r"/>
            <a:r>
              <a:rPr lang="cs-CZ" altLang="cs-CZ" b="1" dirty="0">
                <a:solidFill>
                  <a:schemeClr val="bg1"/>
                </a:solidFill>
              </a:rPr>
              <a:t>V</a:t>
            </a:r>
            <a:endParaRPr lang="en-US" altLang="cs-CZ" b="1" dirty="0">
              <a:solidFill>
                <a:schemeClr val="bg1"/>
              </a:solidFill>
            </a:endParaRPr>
          </a:p>
        </p:txBody>
      </p:sp>
      <p:pic>
        <p:nvPicPr>
          <p:cNvPr id="11" name="Picture 4" descr="C:\Users\Ladislav Klika\AppData\Local\Microsoft\Windows\Temporary Internet Files\Content.Outlook\5GBJ3LF5\Logo Mind Bridge popis.tif"/>
          <p:cNvPicPr>
            <a:picLocks noChangeAspect="1" noChangeArrowheads="1"/>
          </p:cNvPicPr>
          <p:nvPr/>
        </p:nvPicPr>
        <p:blipFill>
          <a:blip r:embed="rId2" cstate="print"/>
          <a:srcRect l="841" r="9946"/>
          <a:stretch>
            <a:fillRect/>
          </a:stretch>
        </p:blipFill>
        <p:spPr bwMode="auto">
          <a:xfrm>
            <a:off x="8342191" y="6099453"/>
            <a:ext cx="6810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ovéPole 65"/>
          <p:cNvSpPr txBox="1"/>
          <p:nvPr/>
        </p:nvSpPr>
        <p:spPr>
          <a:xfrm>
            <a:off x="-36629" y="65759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EED3D73-354E-4515-B7AC-77E35537A977}" type="slidenum">
              <a:rPr lang="cs-CZ" sz="1000" smtClean="0">
                <a:solidFill>
                  <a:schemeClr val="bg1">
                    <a:lumMod val="75000"/>
                  </a:schemeClr>
                </a:solidFill>
              </a:rPr>
              <a:pPr/>
              <a:t>58</a:t>
            </a:fld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-231313" y="55318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7" name="Zástupný symbol pro obsah 1">
            <a:extLst>
              <a:ext uri="{FF2B5EF4-FFF2-40B4-BE49-F238E27FC236}">
                <a16:creationId xmlns:a16="http://schemas.microsoft.com/office/drawing/2014/main" id="{330ED1EC-720A-3FEF-B3A9-8121C7471AF3}"/>
              </a:ext>
            </a:extLst>
          </p:cNvPr>
          <p:cNvSpPr txBox="1">
            <a:spLocks/>
          </p:cNvSpPr>
          <p:nvPr/>
        </p:nvSpPr>
        <p:spPr>
          <a:xfrm>
            <a:off x="201614" y="609027"/>
            <a:ext cx="7225568" cy="46758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„Index doporučení TO / lokality“, tedy </a:t>
            </a:r>
            <a:r>
              <a:rPr lang="cs-CZ" sz="1800" b="1" dirty="0"/>
              <a:t>NPS</a:t>
            </a:r>
            <a:r>
              <a:rPr lang="cs-CZ" sz="1800" dirty="0"/>
              <a:t> je za Kroměřížsko u TO ZK na nejnižší hodnotě </a:t>
            </a:r>
            <a:r>
              <a:rPr lang="cs-CZ" sz="1800" b="1" dirty="0"/>
              <a:t>+70 </a:t>
            </a:r>
            <a:r>
              <a:rPr lang="cs-CZ" sz="1800" dirty="0"/>
              <a:t>(72 % </a:t>
            </a:r>
            <a:r>
              <a:rPr lang="cs-CZ" sz="1800" dirty="0" err="1"/>
              <a:t>promoters</a:t>
            </a:r>
            <a:r>
              <a:rPr lang="cs-CZ" sz="1800" dirty="0"/>
              <a:t> a dvouprocentní zastoupení </a:t>
            </a:r>
            <a:r>
              <a:rPr lang="cs-CZ" sz="1800" dirty="0" err="1"/>
              <a:t>detractors</a:t>
            </a:r>
            <a:r>
              <a:rPr lang="cs-CZ" sz="1800" dirty="0"/>
              <a:t> a poměrně výrazný podíl </a:t>
            </a:r>
            <a:r>
              <a:rPr lang="cs-CZ" sz="1800" dirty="0" err="1"/>
              <a:t>passives</a:t>
            </a:r>
            <a:r>
              <a:rPr lang="cs-CZ" sz="1800" dirty="0"/>
              <a:t> (25 % vs. 11 % ZK).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V nadcházejícím </a:t>
            </a:r>
            <a:r>
              <a:rPr lang="cs-CZ" sz="1800" b="1" dirty="0"/>
              <a:t>čtvrtletí chce vyjet na dovolenou </a:t>
            </a:r>
            <a:r>
              <a:rPr lang="cs-CZ" sz="1800" dirty="0"/>
              <a:t>19 % návštěvníků Kroměřížska a z nich 67 % </a:t>
            </a:r>
            <a:r>
              <a:rPr lang="cs-CZ" sz="1800" b="1" dirty="0"/>
              <a:t>zpět do ZK</a:t>
            </a:r>
            <a:r>
              <a:rPr lang="cs-CZ" sz="1800" dirty="0"/>
              <a:t>.   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cs-CZ" sz="1800" dirty="0"/>
              <a:t>70 % návštěvníků Kroměřížska preferuje název </a:t>
            </a:r>
            <a:r>
              <a:rPr lang="cs-CZ" sz="1800" b="1" dirty="0"/>
              <a:t>„Zlínský kraj“</a:t>
            </a:r>
            <a:r>
              <a:rPr lang="cs-CZ" sz="1800" dirty="0"/>
              <a:t> před názvem „Východní Morava“.   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endParaRPr lang="cs-CZ" sz="1800" dirty="0"/>
          </a:p>
          <a:p>
            <a:pPr marL="0" indent="0" algn="just">
              <a:spcBef>
                <a:spcPct val="0"/>
              </a:spcBef>
              <a:buFont typeface="Arial" pitchFamily="34" charset="0"/>
              <a:buNone/>
              <a:defRPr/>
            </a:pPr>
            <a:endParaRPr lang="cs-CZ" sz="1800" dirty="0"/>
          </a:p>
        </p:txBody>
      </p:sp>
      <p:sp>
        <p:nvSpPr>
          <p:cNvPr id="14" name="Nadpis 2">
            <a:extLst>
              <a:ext uri="{FF2B5EF4-FFF2-40B4-BE49-F238E27FC236}">
                <a16:creationId xmlns:a16="http://schemas.microsoft.com/office/drawing/2014/main" id="{BA838544-7378-7B05-E6B1-45B4DFC8D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00" y="11113"/>
            <a:ext cx="8905875" cy="760412"/>
          </a:xfrm>
        </p:spPr>
        <p:txBody>
          <a:bodyPr>
            <a:normAutofit/>
          </a:bodyPr>
          <a:lstStyle/>
          <a:p>
            <a:pPr algn="r"/>
            <a:r>
              <a:rPr lang="cs-CZ" sz="3200" b="1" dirty="0">
                <a:solidFill>
                  <a:srgbClr val="FCA60C"/>
                </a:solidFill>
              </a:rPr>
              <a:t>Kroměřížsko</a:t>
            </a:r>
            <a:endParaRPr lang="en-US" sz="3200" b="1" dirty="0">
              <a:solidFill>
                <a:srgbClr val="FCA60C"/>
              </a:solidFill>
            </a:endParaRP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C6F755D4-0291-3CAA-6C89-FED46C1100EB}"/>
              </a:ext>
            </a:extLst>
          </p:cNvPr>
          <p:cNvSpPr txBox="1"/>
          <p:nvPr/>
        </p:nvSpPr>
        <p:spPr bwMode="auto">
          <a:xfrm>
            <a:off x="-1" y="6167197"/>
            <a:ext cx="27949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%, n = 1 605, návštěvnici  Zlínského kraje, </a:t>
            </a:r>
            <a:br>
              <a:rPr lang="cs-CZ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VII-X/2022</a:t>
            </a: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5B1439DA-5E67-2F09-49E5-64B6F89507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9590" y="610923"/>
            <a:ext cx="1512000" cy="1130319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FFD65786-0F33-5358-C037-029192E600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816" y="1812045"/>
            <a:ext cx="1512000" cy="11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67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70F298-379B-47A0-9A00-F883FA9AB4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25" r="12625"/>
          <a:stretch/>
        </p:blipFill>
        <p:spPr>
          <a:xfrm>
            <a:off x="0" y="-6860"/>
            <a:ext cx="9144000" cy="6871720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7C82277C-1B52-6749-8AED-E543D9DEA92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3670" y="149454"/>
            <a:ext cx="840000" cy="6480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D8325216-07A7-1251-CF61-2EC448ED86F0}"/>
              </a:ext>
            </a:extLst>
          </p:cNvPr>
          <p:cNvSpPr txBox="1"/>
          <p:nvPr/>
        </p:nvSpPr>
        <p:spPr>
          <a:xfrm>
            <a:off x="4821167" y="3151396"/>
            <a:ext cx="4152503" cy="87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cs-CZ" sz="1200" dirty="0"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Tato analýza byla vytvořena v rámci projektu „Východní Morava – opravdová dovolená.“ realizovaného za přispění prostředků státního rozpočtu České republiky z programu Ministerstva pro místní rozvoj.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5A0FD0-9729-ADAB-2C74-6DE669F7B8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52"/>
          <a:stretch/>
        </p:blipFill>
        <p:spPr bwMode="auto">
          <a:xfrm>
            <a:off x="5701925" y="4134123"/>
            <a:ext cx="2390986" cy="1236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4162C59-D0EF-101B-E5C4-7A2426D1B62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6180" y="6060546"/>
            <a:ext cx="1597490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52549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39228</TotalTime>
  <Words>12493</Words>
  <Application>Microsoft Office PowerPoint</Application>
  <PresentationFormat>Předvádění na obrazovce (4:3)</PresentationFormat>
  <Paragraphs>1140</Paragraphs>
  <Slides>59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59</vt:i4>
      </vt:variant>
    </vt:vector>
  </HeadingPairs>
  <TitlesOfParts>
    <vt:vector size="64" baseType="lpstr">
      <vt:lpstr>Arial</vt:lpstr>
      <vt:lpstr>Arial Narrow</vt:lpstr>
      <vt:lpstr>Calibri</vt:lpstr>
      <vt:lpstr>Wingdings</vt:lpstr>
      <vt:lpstr>Motiv sady Office</vt:lpstr>
      <vt:lpstr>Prezentace aplikace PowerPoint</vt:lpstr>
      <vt:lpstr>Prezentace aplikace PowerPoint</vt:lpstr>
      <vt:lpstr>Parametry projektu</vt:lpstr>
      <vt:lpstr>Cíl projektu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Valašsko</vt:lpstr>
      <vt:lpstr>Valašsko</vt:lpstr>
      <vt:lpstr>Valašsko</vt:lpstr>
      <vt:lpstr>Zlínsko a Luhačovicko</vt:lpstr>
      <vt:lpstr>Zlínsko a Luhačovicko</vt:lpstr>
      <vt:lpstr>Zlínsko a Luhačovicko</vt:lpstr>
      <vt:lpstr>Slovácko</vt:lpstr>
      <vt:lpstr>Slovácko</vt:lpstr>
      <vt:lpstr>Slovácko</vt:lpstr>
      <vt:lpstr>Kroměřížsko</vt:lpstr>
      <vt:lpstr>Kroměřížsko</vt:lpstr>
      <vt:lpstr>Kroměřížsko</vt:lpstr>
      <vt:lpstr>Kroměřížsko</vt:lpstr>
      <vt:lpstr>Kroměřížsko</vt:lpstr>
      <vt:lpstr>Prezentace aplikace PowerPoint</vt:lpstr>
    </vt:vector>
  </TitlesOfParts>
  <Manager>www.mindbridge.cz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MindBridge</dc:creator>
  <cp:lastModifiedBy>Martina Sasínková</cp:lastModifiedBy>
  <cp:revision>2151</cp:revision>
  <cp:lastPrinted>2022-11-22T12:59:05Z</cp:lastPrinted>
  <dcterms:created xsi:type="dcterms:W3CDTF">2011-03-29T11:35:17Z</dcterms:created>
  <dcterms:modified xsi:type="dcterms:W3CDTF">2023-01-27T06:54:03Z</dcterms:modified>
</cp:coreProperties>
</file>