
<file path=[Content_Types].xml><?xml version="1.0" encoding="utf-8"?>
<Types xmlns="http://schemas.openxmlformats.org/package/2006/content-types">
  <Default Extension="jpeg" ContentType="image/jpeg"/>
  <Default Extension="mov" ContentType="video/quicktime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825500" rtl="0" fontAlgn="auto" latinLnBrk="0" hangingPunct="0">
      <a:lnSpc>
        <a:spcPct val="100000"/>
      </a:lnSpc>
      <a:spcBef>
        <a:spcPts val="340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1pPr>
    <a:lvl2pPr marL="0" marR="0" indent="0" algn="l" defTabSz="825500" rtl="0" fontAlgn="auto" latinLnBrk="0" hangingPunct="0">
      <a:lnSpc>
        <a:spcPct val="100000"/>
      </a:lnSpc>
      <a:spcBef>
        <a:spcPts val="340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2pPr>
    <a:lvl3pPr marL="0" marR="0" indent="0" algn="l" defTabSz="825500" rtl="0" fontAlgn="auto" latinLnBrk="0" hangingPunct="0">
      <a:lnSpc>
        <a:spcPct val="100000"/>
      </a:lnSpc>
      <a:spcBef>
        <a:spcPts val="340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3pPr>
    <a:lvl4pPr marL="0" marR="0" indent="0" algn="l" defTabSz="825500" rtl="0" fontAlgn="auto" latinLnBrk="0" hangingPunct="0">
      <a:lnSpc>
        <a:spcPct val="100000"/>
      </a:lnSpc>
      <a:spcBef>
        <a:spcPts val="340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4pPr>
    <a:lvl5pPr marL="0" marR="0" indent="0" algn="l" defTabSz="825500" rtl="0" fontAlgn="auto" latinLnBrk="0" hangingPunct="0">
      <a:lnSpc>
        <a:spcPct val="100000"/>
      </a:lnSpc>
      <a:spcBef>
        <a:spcPts val="340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5pPr>
    <a:lvl6pPr marL="0" marR="0" indent="0" algn="l" defTabSz="825500" rtl="0" fontAlgn="auto" latinLnBrk="0" hangingPunct="0">
      <a:lnSpc>
        <a:spcPct val="100000"/>
      </a:lnSpc>
      <a:spcBef>
        <a:spcPts val="340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6pPr>
    <a:lvl7pPr marL="0" marR="0" indent="0" algn="l" defTabSz="825500" rtl="0" fontAlgn="auto" latinLnBrk="0" hangingPunct="0">
      <a:lnSpc>
        <a:spcPct val="100000"/>
      </a:lnSpc>
      <a:spcBef>
        <a:spcPts val="340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7pPr>
    <a:lvl8pPr marL="0" marR="0" indent="0" algn="l" defTabSz="825500" rtl="0" fontAlgn="auto" latinLnBrk="0" hangingPunct="0">
      <a:lnSpc>
        <a:spcPct val="100000"/>
      </a:lnSpc>
      <a:spcBef>
        <a:spcPts val="340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8pPr>
    <a:lvl9pPr marL="0" marR="0" indent="0" algn="l" defTabSz="825500" rtl="0" fontAlgn="auto" latinLnBrk="0" hangingPunct="0">
      <a:lnSpc>
        <a:spcPct val="100000"/>
      </a:lnSpc>
      <a:spcBef>
        <a:spcPts val="340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9C3BA">
              <a:alpha val="50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9847F"/>
          </a:solidFill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2525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-375889"/>
              <a:satOff val="-9195"/>
              <a:lumOff val="-14901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left>
          <a:right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right>
          <a:top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top>
          <a:bottom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bottom>
          <a:insideH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insideH>
          <a:insideV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9C3BA">
              <a:alpha val="75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C9C3BA"/>
              </a:solidFill>
              <a:prstDash val="solid"/>
              <a:miter lim="400000"/>
            </a:ln>
          </a:top>
          <a:bottom>
            <a:ln w="12700" cap="flat">
              <a:solidFill>
                <a:srgbClr val="C9C3BA"/>
              </a:solidFill>
              <a:prstDash val="solid"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solidFill>
                <a:srgbClr val="C9C3BA"/>
              </a:solidFill>
              <a:prstDash val="solid"/>
              <a:miter lim="400000"/>
            </a:ln>
          </a:left>
          <a:right>
            <a:ln w="12700" cap="flat">
              <a:solidFill>
                <a:srgbClr val="C9C3BA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C9C3BA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solidFill>
                <a:srgbClr val="C9C3BA"/>
              </a:solidFill>
              <a:prstDash val="solid"/>
              <a:miter lim="400000"/>
            </a:ln>
          </a:left>
          <a:right>
            <a:ln w="12700" cap="flat">
              <a:solidFill>
                <a:srgbClr val="C9C3BA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C9C3BA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EEE7283C-3CF3-47DC-8721-378D4A62B228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C9C3BA"/>
              </a:solidFill>
              <a:prstDash val="solid"/>
              <a:miter lim="400000"/>
            </a:ln>
          </a:top>
          <a:bottom>
            <a:ln w="12700" cap="flat">
              <a:solidFill>
                <a:srgbClr val="C9C3BA"/>
              </a:solidFill>
              <a:prstDash val="solid"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9C3BA">
              <a:alpha val="50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39D60"/>
          </a:solidFill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2525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3">
              <a:hueOff val="708446"/>
              <a:satOff val="-4821"/>
              <a:lumOff val="-14251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left>
          <a:right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right>
          <a:top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insideH>
          <a:insideV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chemeClr val="accent1">
              <a:hueOff val="-113918"/>
              <a:satOff val="19024"/>
              <a:lumOff val="19749"/>
              <a:alpha val="35000"/>
            </a:scheme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38AAF"/>
          </a:solidFill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369196"/>
              <a:satOff val="13972"/>
              <a:lumOff val="-24493"/>
            </a:schemeClr>
          </a:solidFill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369194"/>
              <a:satOff val="6343"/>
              <a:lumOff val="-13963"/>
            </a:schemeClr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solidFill>
                <a:srgbClr val="C9C3BA"/>
              </a:solidFill>
              <a:prstDash val="solid"/>
              <a:miter lim="400000"/>
            </a:ln>
          </a:left>
          <a:right>
            <a:ln w="12700" cap="flat">
              <a:solidFill>
                <a:srgbClr val="C9C3BA"/>
              </a:solidFill>
              <a:prstDash val="solid"/>
              <a:miter lim="400000"/>
            </a:ln>
          </a:right>
          <a:top>
            <a:ln w="12700" cap="flat">
              <a:solidFill>
                <a:srgbClr val="C9C3BA"/>
              </a:solidFill>
              <a:prstDash val="solid"/>
              <a:miter lim="400000"/>
            </a:ln>
          </a:top>
          <a:bottom>
            <a:ln w="12700" cap="flat">
              <a:solidFill>
                <a:srgbClr val="C9C3BA"/>
              </a:solidFill>
              <a:prstDash val="solid"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solidFill>
                <a:srgbClr val="C9C3B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9C3BA">
              <a:alpha val="50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6635F"/>
          </a:solidFill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9847F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9C3BA">
              <a:alpha val="35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89847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89847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1"/>
    <p:restoredTop sz="94656"/>
  </p:normalViewPr>
  <p:slideViewPr>
    <p:cSldViewPr snapToGrid="0">
      <p:cViewPr varScale="1">
        <p:scale>
          <a:sx n="56" d="100"/>
          <a:sy n="56" d="100"/>
        </p:scale>
        <p:origin x="68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7" name="Shape 15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Název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Čára"/>
          <p:cNvSpPr/>
          <p:nvPr/>
        </p:nvSpPr>
        <p:spPr>
          <a:xfrm>
            <a:off x="952500" y="9245600"/>
            <a:ext cx="22498974" cy="0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4" name="Čára"/>
          <p:cNvSpPr/>
          <p:nvPr/>
        </p:nvSpPr>
        <p:spPr>
          <a:xfrm>
            <a:off x="952500" y="5765800"/>
            <a:ext cx="22500035" cy="0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5" name="Čára"/>
          <p:cNvSpPr/>
          <p:nvPr/>
        </p:nvSpPr>
        <p:spPr>
          <a:xfrm flipV="1">
            <a:off x="14989317" y="6339647"/>
            <a:ext cx="1" cy="2310129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6" name="Lorem Ipsum Dolor"/>
          <p:cNvSpPr txBox="1">
            <a:spLocks noGrp="1"/>
          </p:cNvSpPr>
          <p:nvPr>
            <p:ph type="body" sz="quarter" idx="21"/>
          </p:nvPr>
        </p:nvSpPr>
        <p:spPr>
          <a:xfrm>
            <a:off x="952500" y="4965700"/>
            <a:ext cx="13500100" cy="6350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10000"/>
              </a:lnSpc>
              <a:spcBef>
                <a:spcPts val="0"/>
              </a:spcBef>
              <a:buClrTx/>
              <a:buSzTx/>
              <a:buFontTx/>
              <a:buNone/>
              <a:defRPr sz="3200" i="1"/>
            </a:lvl1pPr>
          </a:lstStyle>
          <a:p>
            <a:r>
              <a:t>Lorem Ipsum Dolor</a:t>
            </a:r>
          </a:p>
        </p:txBody>
      </p:sp>
      <p:sp>
        <p:nvSpPr>
          <p:cNvPr id="17" name="Text názvu"/>
          <p:cNvSpPr txBox="1">
            <a:spLocks noGrp="1"/>
          </p:cNvSpPr>
          <p:nvPr>
            <p:ph type="title"/>
          </p:nvPr>
        </p:nvSpPr>
        <p:spPr>
          <a:xfrm>
            <a:off x="952500" y="5829300"/>
            <a:ext cx="13500100" cy="3340100"/>
          </a:xfrm>
          <a:prstGeom prst="rect">
            <a:avLst/>
          </a:prstGeom>
        </p:spPr>
        <p:txBody>
          <a:bodyPr/>
          <a:lstStyle>
            <a:lvl1pPr algn="l"/>
          </a:lstStyle>
          <a:p>
            <a:r>
              <a:t>Text názvu</a:t>
            </a:r>
          </a:p>
        </p:txBody>
      </p:sp>
      <p:sp>
        <p:nvSpPr>
          <p:cNvPr id="18" name="Text úrovně 1…"/>
          <p:cNvSpPr txBox="1">
            <a:spLocks noGrp="1"/>
          </p:cNvSpPr>
          <p:nvPr>
            <p:ph type="body" sz="quarter" idx="1"/>
          </p:nvPr>
        </p:nvSpPr>
        <p:spPr>
          <a:xfrm>
            <a:off x="15532100" y="5829300"/>
            <a:ext cx="7950200" cy="33401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ClrTx/>
              <a:buSzTx/>
              <a:buFontTx/>
              <a:buNone/>
              <a:defRPr sz="3200"/>
            </a:lvl1pPr>
            <a:lvl2pPr marL="0" indent="0">
              <a:spcBef>
                <a:spcPts val="0"/>
              </a:spcBef>
              <a:buClrTx/>
              <a:buSzTx/>
              <a:buFontTx/>
              <a:buNone/>
              <a:defRPr sz="3200"/>
            </a:lvl2pPr>
            <a:lvl3pPr marL="0" indent="0">
              <a:spcBef>
                <a:spcPts val="0"/>
              </a:spcBef>
              <a:buClrTx/>
              <a:buSzTx/>
              <a:buFontTx/>
              <a:buNone/>
              <a:defRPr sz="3200"/>
            </a:lvl3pPr>
            <a:lvl4pPr marL="0" indent="0">
              <a:spcBef>
                <a:spcPts val="0"/>
              </a:spcBef>
              <a:buClrTx/>
              <a:buSzTx/>
              <a:buFontTx/>
              <a:buNone/>
              <a:defRPr sz="3200"/>
            </a:lvl4pPr>
            <a:lvl5pPr marL="0" indent="0">
              <a:spcBef>
                <a:spcPts val="0"/>
              </a:spcBef>
              <a:buClrTx/>
              <a:buSzTx/>
              <a:buFontTx/>
              <a:buNone/>
              <a:defRPr sz="3200"/>
            </a:lvl5pPr>
          </a:lstStyle>
          <a:p>
            <a:r>
              <a:t>Text úrovně 1</a:t>
            </a:r>
          </a:p>
          <a:p>
            <a:pPr lvl="1"/>
            <a:r>
              <a:t>Text úrovně 2</a:t>
            </a:r>
          </a:p>
          <a:p>
            <a:pPr lvl="2"/>
            <a:r>
              <a:t>Text úrovně 3</a:t>
            </a:r>
          </a:p>
          <a:p>
            <a:pPr lvl="3"/>
            <a:r>
              <a:t>Text úrovně 4</a:t>
            </a:r>
          </a:p>
          <a:p>
            <a:pPr lvl="4"/>
            <a:r>
              <a:t>Text úrovně 5</a:t>
            </a:r>
          </a:p>
        </p:txBody>
      </p:sp>
      <p:sp>
        <p:nvSpPr>
          <p:cNvPr id="19" name="Číslo snímku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Fotky – na šířk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Čára"/>
          <p:cNvSpPr/>
          <p:nvPr/>
        </p:nvSpPr>
        <p:spPr>
          <a:xfrm flipV="1">
            <a:off x="14989317" y="9919062"/>
            <a:ext cx="1" cy="2310130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27" name="Čára"/>
          <p:cNvSpPr/>
          <p:nvPr/>
        </p:nvSpPr>
        <p:spPr>
          <a:xfrm>
            <a:off x="952500" y="12801600"/>
            <a:ext cx="22498974" cy="0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28" name="Čára"/>
          <p:cNvSpPr/>
          <p:nvPr/>
        </p:nvSpPr>
        <p:spPr>
          <a:xfrm>
            <a:off x="952500" y="9321800"/>
            <a:ext cx="22500035" cy="0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29" name="Čára"/>
          <p:cNvSpPr/>
          <p:nvPr/>
        </p:nvSpPr>
        <p:spPr>
          <a:xfrm flipV="1">
            <a:off x="14989317" y="9919062"/>
            <a:ext cx="1" cy="2310130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30" name="Lorem Ipsum Dolor"/>
          <p:cNvSpPr txBox="1">
            <a:spLocks noGrp="1"/>
          </p:cNvSpPr>
          <p:nvPr>
            <p:ph type="body" sz="quarter" idx="21"/>
          </p:nvPr>
        </p:nvSpPr>
        <p:spPr>
          <a:xfrm>
            <a:off x="952500" y="8610600"/>
            <a:ext cx="13500100" cy="6350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10000"/>
              </a:lnSpc>
              <a:spcBef>
                <a:spcPts val="0"/>
              </a:spcBef>
              <a:buClrTx/>
              <a:buSzTx/>
              <a:buFontTx/>
              <a:buNone/>
              <a:defRPr sz="3200" i="1"/>
            </a:lvl1pPr>
          </a:lstStyle>
          <a:p>
            <a:r>
              <a:t>Lorem Ipsum Dolor</a:t>
            </a:r>
          </a:p>
        </p:txBody>
      </p:sp>
      <p:sp>
        <p:nvSpPr>
          <p:cNvPr id="31" name="Černobílá fotka mostu Zeeland Bridge v Nizozemsku"/>
          <p:cNvSpPr>
            <a:spLocks noGrp="1"/>
          </p:cNvSpPr>
          <p:nvPr>
            <p:ph type="pic" idx="22"/>
          </p:nvPr>
        </p:nvSpPr>
        <p:spPr>
          <a:xfrm>
            <a:off x="952500" y="-1460500"/>
            <a:ext cx="22479000" cy="138938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2" name="Text názvu"/>
          <p:cNvSpPr txBox="1">
            <a:spLocks noGrp="1"/>
          </p:cNvSpPr>
          <p:nvPr>
            <p:ph type="title"/>
          </p:nvPr>
        </p:nvSpPr>
        <p:spPr>
          <a:xfrm>
            <a:off x="952500" y="9398000"/>
            <a:ext cx="13500100" cy="3340100"/>
          </a:xfrm>
          <a:prstGeom prst="rect">
            <a:avLst/>
          </a:prstGeom>
        </p:spPr>
        <p:txBody>
          <a:bodyPr/>
          <a:lstStyle>
            <a:lvl1pPr algn="l"/>
          </a:lstStyle>
          <a:p>
            <a:r>
              <a:t>Text názvu</a:t>
            </a:r>
          </a:p>
        </p:txBody>
      </p:sp>
      <p:sp>
        <p:nvSpPr>
          <p:cNvPr id="33" name="Text úrovně 1…"/>
          <p:cNvSpPr txBox="1">
            <a:spLocks noGrp="1"/>
          </p:cNvSpPr>
          <p:nvPr>
            <p:ph type="body" sz="quarter" idx="1"/>
          </p:nvPr>
        </p:nvSpPr>
        <p:spPr>
          <a:xfrm>
            <a:off x="15532100" y="9398000"/>
            <a:ext cx="7950200" cy="33401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ClrTx/>
              <a:buSzTx/>
              <a:buFontTx/>
              <a:buNone/>
              <a:defRPr sz="3200"/>
            </a:lvl1pPr>
            <a:lvl2pPr marL="0" indent="0">
              <a:spcBef>
                <a:spcPts val="0"/>
              </a:spcBef>
              <a:buClrTx/>
              <a:buSzTx/>
              <a:buFontTx/>
              <a:buNone/>
              <a:defRPr sz="3200"/>
            </a:lvl2pPr>
            <a:lvl3pPr marL="0" indent="0">
              <a:spcBef>
                <a:spcPts val="0"/>
              </a:spcBef>
              <a:buClrTx/>
              <a:buSzTx/>
              <a:buFontTx/>
              <a:buNone/>
              <a:defRPr sz="3200"/>
            </a:lvl3pPr>
            <a:lvl4pPr marL="0" indent="0">
              <a:spcBef>
                <a:spcPts val="0"/>
              </a:spcBef>
              <a:buClrTx/>
              <a:buSzTx/>
              <a:buFontTx/>
              <a:buNone/>
              <a:defRPr sz="3200"/>
            </a:lvl4pPr>
            <a:lvl5pPr marL="0" indent="0">
              <a:spcBef>
                <a:spcPts val="0"/>
              </a:spcBef>
              <a:buClrTx/>
              <a:buSzTx/>
              <a:buFontTx/>
              <a:buNone/>
              <a:defRPr sz="3200"/>
            </a:lvl5pPr>
          </a:lstStyle>
          <a:p>
            <a:r>
              <a:t>Text úrovně 1</a:t>
            </a:r>
          </a:p>
          <a:p>
            <a:pPr lvl="1"/>
            <a:r>
              <a:t>Text úrovně 2</a:t>
            </a:r>
          </a:p>
          <a:p>
            <a:pPr lvl="2"/>
            <a:r>
              <a:t>Text úrovně 3</a:t>
            </a:r>
          </a:p>
          <a:p>
            <a:pPr lvl="3"/>
            <a:r>
              <a:t>Text úrovně 4</a:t>
            </a:r>
          </a:p>
          <a:p>
            <a:pPr lvl="4"/>
            <a:r>
              <a:t>Text úrovně 5</a:t>
            </a:r>
          </a:p>
        </p:txBody>
      </p:sp>
      <p:sp>
        <p:nvSpPr>
          <p:cNvPr id="34" name="Číslo snímku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Název – uprostř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 názvu"/>
          <p:cNvSpPr txBox="1">
            <a:spLocks noGrp="1"/>
          </p:cNvSpPr>
          <p:nvPr>
            <p:ph type="title"/>
          </p:nvPr>
        </p:nvSpPr>
        <p:spPr>
          <a:xfrm>
            <a:off x="952500" y="5194300"/>
            <a:ext cx="22479000" cy="3340100"/>
          </a:xfrm>
          <a:prstGeom prst="rect">
            <a:avLst/>
          </a:prstGeom>
        </p:spPr>
        <p:txBody>
          <a:bodyPr/>
          <a:lstStyle/>
          <a:p>
            <a:r>
              <a:t>Text názvu</a:t>
            </a:r>
          </a:p>
        </p:txBody>
      </p:sp>
      <p:sp>
        <p:nvSpPr>
          <p:cNvPr id="42" name="Číslo snímku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Fotky – na výšk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Čára"/>
          <p:cNvSpPr/>
          <p:nvPr/>
        </p:nvSpPr>
        <p:spPr>
          <a:xfrm>
            <a:off x="952500" y="6858000"/>
            <a:ext cx="10643200" cy="0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0" name="Čára"/>
          <p:cNvSpPr/>
          <p:nvPr/>
        </p:nvSpPr>
        <p:spPr>
          <a:xfrm>
            <a:off x="952500" y="3898900"/>
            <a:ext cx="10643093" cy="0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1" name="Lorem Ipsum Dolor"/>
          <p:cNvSpPr txBox="1">
            <a:spLocks noGrp="1"/>
          </p:cNvSpPr>
          <p:nvPr>
            <p:ph type="body" sz="quarter" idx="21"/>
          </p:nvPr>
        </p:nvSpPr>
        <p:spPr>
          <a:xfrm>
            <a:off x="952500" y="3124200"/>
            <a:ext cx="10642600" cy="635000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>
              <a:lnSpc>
                <a:spcPct val="110000"/>
              </a:lnSpc>
              <a:spcBef>
                <a:spcPts val="0"/>
              </a:spcBef>
              <a:buClrTx/>
              <a:buSzTx/>
              <a:buFontTx/>
              <a:buNone/>
              <a:defRPr sz="3200" i="1"/>
            </a:lvl1pPr>
          </a:lstStyle>
          <a:p>
            <a:r>
              <a:t>Lorem Ipsum Dolor</a:t>
            </a:r>
          </a:p>
        </p:txBody>
      </p:sp>
      <p:sp>
        <p:nvSpPr>
          <p:cNvPr id="52" name="Černobílá fotka spodní strany mostu vedoucího přes řeku focená proti obloze "/>
          <p:cNvSpPr>
            <a:spLocks noGrp="1"/>
          </p:cNvSpPr>
          <p:nvPr>
            <p:ph type="pic" idx="22"/>
          </p:nvPr>
        </p:nvSpPr>
        <p:spPr>
          <a:xfrm>
            <a:off x="12534900" y="-1651000"/>
            <a:ext cx="10799069" cy="158242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53" name="Text názvu"/>
          <p:cNvSpPr txBox="1">
            <a:spLocks noGrp="1"/>
          </p:cNvSpPr>
          <p:nvPr>
            <p:ph type="title"/>
          </p:nvPr>
        </p:nvSpPr>
        <p:spPr>
          <a:xfrm>
            <a:off x="952500" y="3975100"/>
            <a:ext cx="10642600" cy="2806700"/>
          </a:xfrm>
          <a:prstGeom prst="rect">
            <a:avLst/>
          </a:prstGeom>
        </p:spPr>
        <p:txBody>
          <a:bodyPr/>
          <a:lstStyle>
            <a:lvl1pPr algn="l">
              <a:defRPr sz="7800"/>
            </a:lvl1pPr>
          </a:lstStyle>
          <a:p>
            <a:r>
              <a:t>Text názvu</a:t>
            </a:r>
          </a:p>
        </p:txBody>
      </p:sp>
      <p:sp>
        <p:nvSpPr>
          <p:cNvPr id="54" name="Text úrovně 1…"/>
          <p:cNvSpPr txBox="1">
            <a:spLocks noGrp="1"/>
          </p:cNvSpPr>
          <p:nvPr>
            <p:ph type="body" sz="quarter" idx="1"/>
          </p:nvPr>
        </p:nvSpPr>
        <p:spPr>
          <a:xfrm>
            <a:off x="952500" y="7086600"/>
            <a:ext cx="10642600" cy="5638800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ClrTx/>
              <a:buSzTx/>
              <a:buFontTx/>
              <a:buNone/>
              <a:defRPr sz="3200"/>
            </a:lvl1pPr>
            <a:lvl2pPr marL="0" indent="0">
              <a:spcBef>
                <a:spcPts val="0"/>
              </a:spcBef>
              <a:buClrTx/>
              <a:buSzTx/>
              <a:buFontTx/>
              <a:buNone/>
              <a:defRPr sz="3200"/>
            </a:lvl2pPr>
            <a:lvl3pPr marL="0" indent="0">
              <a:spcBef>
                <a:spcPts val="0"/>
              </a:spcBef>
              <a:buClrTx/>
              <a:buSzTx/>
              <a:buFontTx/>
              <a:buNone/>
              <a:defRPr sz="3200"/>
            </a:lvl3pPr>
            <a:lvl4pPr marL="0" indent="0">
              <a:spcBef>
                <a:spcPts val="0"/>
              </a:spcBef>
              <a:buClrTx/>
              <a:buSzTx/>
              <a:buFontTx/>
              <a:buNone/>
              <a:defRPr sz="3200"/>
            </a:lvl4pPr>
            <a:lvl5pPr marL="0" indent="0">
              <a:spcBef>
                <a:spcPts val="0"/>
              </a:spcBef>
              <a:buClrTx/>
              <a:buSzTx/>
              <a:buFontTx/>
              <a:buNone/>
              <a:defRPr sz="3200"/>
            </a:lvl5pPr>
          </a:lstStyle>
          <a:p>
            <a:r>
              <a:t>Text úrovně 1</a:t>
            </a:r>
          </a:p>
          <a:p>
            <a:pPr lvl="1"/>
            <a:r>
              <a:t>Text úrovně 2</a:t>
            </a:r>
          </a:p>
          <a:p>
            <a:pPr lvl="2"/>
            <a:r>
              <a:t>Text úrovně 3</a:t>
            </a:r>
          </a:p>
          <a:p>
            <a:pPr lvl="3"/>
            <a:r>
              <a:t>Text úrovně 4</a:t>
            </a:r>
          </a:p>
          <a:p>
            <a:pPr lvl="4"/>
            <a:r>
              <a:t>Text úrovně 5</a:t>
            </a:r>
          </a:p>
        </p:txBody>
      </p:sp>
      <p:sp>
        <p:nvSpPr>
          <p:cNvPr id="55" name="Číslo snímku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Název - nahoř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 názvu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 názvu</a:t>
            </a:r>
          </a:p>
        </p:txBody>
      </p:sp>
      <p:sp>
        <p:nvSpPr>
          <p:cNvPr id="63" name="Číslo snímku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Název a odráž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Čára"/>
          <p:cNvSpPr/>
          <p:nvPr/>
        </p:nvSpPr>
        <p:spPr>
          <a:xfrm>
            <a:off x="952500" y="3048000"/>
            <a:ext cx="22494922" cy="0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71" name="Čára"/>
          <p:cNvSpPr/>
          <p:nvPr/>
        </p:nvSpPr>
        <p:spPr>
          <a:xfrm>
            <a:off x="952500" y="889000"/>
            <a:ext cx="22494922" cy="0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72" name="Text názvu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 názvu</a:t>
            </a:r>
          </a:p>
        </p:txBody>
      </p:sp>
      <p:sp>
        <p:nvSpPr>
          <p:cNvPr id="73" name="Text úrovně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 úrovně 1</a:t>
            </a:r>
          </a:p>
          <a:p>
            <a:pPr lvl="1"/>
            <a:r>
              <a:t>Text úrovně 2</a:t>
            </a:r>
          </a:p>
          <a:p>
            <a:pPr lvl="2"/>
            <a:r>
              <a:t>Text úrovně 3</a:t>
            </a:r>
          </a:p>
          <a:p>
            <a:pPr lvl="3"/>
            <a:r>
              <a:t>Text úrovně 4</a:t>
            </a:r>
          </a:p>
          <a:p>
            <a:pPr lvl="4"/>
            <a:r>
              <a:t>Text úrovně 5</a:t>
            </a:r>
          </a:p>
        </p:txBody>
      </p:sp>
      <p:sp>
        <p:nvSpPr>
          <p:cNvPr id="74" name="Číslo snímku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Název, odrážky, fot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Čára"/>
          <p:cNvSpPr/>
          <p:nvPr/>
        </p:nvSpPr>
        <p:spPr>
          <a:xfrm>
            <a:off x="952500" y="3048000"/>
            <a:ext cx="22494922" cy="0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2" name="Čára"/>
          <p:cNvSpPr/>
          <p:nvPr/>
        </p:nvSpPr>
        <p:spPr>
          <a:xfrm>
            <a:off x="952500" y="889000"/>
            <a:ext cx="22494922" cy="0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3" name="Černobílá fotka spodní strany mostu vedoucího přes řeku focená proti obloze "/>
          <p:cNvSpPr>
            <a:spLocks noGrp="1"/>
          </p:cNvSpPr>
          <p:nvPr>
            <p:ph type="pic" idx="21"/>
          </p:nvPr>
        </p:nvSpPr>
        <p:spPr>
          <a:xfrm>
            <a:off x="12636500" y="-2413000"/>
            <a:ext cx="11024412" cy="161544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Text názvu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 názvu</a:t>
            </a:r>
          </a:p>
        </p:txBody>
      </p:sp>
      <p:sp>
        <p:nvSpPr>
          <p:cNvPr id="85" name="Text úrovně 1…"/>
          <p:cNvSpPr txBox="1">
            <a:spLocks noGrp="1"/>
          </p:cNvSpPr>
          <p:nvPr>
            <p:ph type="body" sz="half" idx="1"/>
          </p:nvPr>
        </p:nvSpPr>
        <p:spPr>
          <a:xfrm>
            <a:off x="952500" y="3797300"/>
            <a:ext cx="10909300" cy="8928100"/>
          </a:xfrm>
          <a:prstGeom prst="rect">
            <a:avLst/>
          </a:prstGeom>
        </p:spPr>
        <p:txBody>
          <a:bodyPr/>
          <a:lstStyle>
            <a:lvl1pPr marL="508000" indent="-508000">
              <a:spcBef>
                <a:spcPts val="2500"/>
              </a:spcBef>
              <a:buSzPct val="65000"/>
              <a:defRPr sz="4200"/>
            </a:lvl1pPr>
            <a:lvl2pPr marL="1016000" indent="-508000">
              <a:spcBef>
                <a:spcPts val="2500"/>
              </a:spcBef>
              <a:buSzPct val="65000"/>
              <a:defRPr sz="4200"/>
            </a:lvl2pPr>
            <a:lvl3pPr marL="1524000" indent="-508000">
              <a:spcBef>
                <a:spcPts val="2500"/>
              </a:spcBef>
              <a:buSzPct val="65000"/>
              <a:defRPr sz="4200"/>
            </a:lvl3pPr>
            <a:lvl4pPr marL="2032000" indent="-508000">
              <a:spcBef>
                <a:spcPts val="2500"/>
              </a:spcBef>
              <a:buSzPct val="65000"/>
              <a:defRPr sz="4200"/>
            </a:lvl4pPr>
            <a:lvl5pPr marL="2540000" indent="-508000">
              <a:spcBef>
                <a:spcPts val="2500"/>
              </a:spcBef>
              <a:buSzPct val="65000"/>
              <a:defRPr sz="4200"/>
            </a:lvl5pPr>
          </a:lstStyle>
          <a:p>
            <a:r>
              <a:t>Text úrovně 1</a:t>
            </a:r>
          </a:p>
          <a:p>
            <a:pPr lvl="1"/>
            <a:r>
              <a:t>Text úrovně 2</a:t>
            </a:r>
          </a:p>
          <a:p>
            <a:pPr lvl="2"/>
            <a:r>
              <a:t>Text úrovně 3</a:t>
            </a:r>
          </a:p>
          <a:p>
            <a:pPr lvl="3"/>
            <a:r>
              <a:t>Text úrovně 4</a:t>
            </a:r>
          </a:p>
          <a:p>
            <a:pPr lvl="4"/>
            <a:r>
              <a:t>Text úrovně 5</a:t>
            </a:r>
          </a:p>
        </p:txBody>
      </p:sp>
      <p:sp>
        <p:nvSpPr>
          <p:cNvPr id="86" name="Číslo snímku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Název, odrážky a živé video – mal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Čára"/>
          <p:cNvSpPr/>
          <p:nvPr/>
        </p:nvSpPr>
        <p:spPr>
          <a:xfrm>
            <a:off x="952500" y="3048000"/>
            <a:ext cx="22494922" cy="0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94" name="Čára"/>
          <p:cNvSpPr/>
          <p:nvPr/>
        </p:nvSpPr>
        <p:spPr>
          <a:xfrm>
            <a:off x="952500" y="889000"/>
            <a:ext cx="22494922" cy="0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95" name="Text názvu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 názvu</a:t>
            </a:r>
          </a:p>
        </p:txBody>
      </p:sp>
      <p:sp>
        <p:nvSpPr>
          <p:cNvPr id="96" name="Text úrovně 1…"/>
          <p:cNvSpPr txBox="1">
            <a:spLocks noGrp="1"/>
          </p:cNvSpPr>
          <p:nvPr>
            <p:ph type="body" sz="half" idx="1"/>
          </p:nvPr>
        </p:nvSpPr>
        <p:spPr>
          <a:xfrm>
            <a:off x="952500" y="3797300"/>
            <a:ext cx="10909300" cy="8928100"/>
          </a:xfrm>
          <a:prstGeom prst="rect">
            <a:avLst/>
          </a:prstGeom>
        </p:spPr>
        <p:txBody>
          <a:bodyPr/>
          <a:lstStyle>
            <a:lvl1pPr marL="508000" indent="-508000">
              <a:spcBef>
                <a:spcPts val="2500"/>
              </a:spcBef>
              <a:buSzPct val="65000"/>
              <a:defRPr sz="4200"/>
            </a:lvl1pPr>
            <a:lvl2pPr marL="1016000" indent="-508000">
              <a:spcBef>
                <a:spcPts val="2500"/>
              </a:spcBef>
              <a:buSzPct val="65000"/>
              <a:defRPr sz="4200"/>
            </a:lvl2pPr>
            <a:lvl3pPr marL="1524000" indent="-508000">
              <a:spcBef>
                <a:spcPts val="2500"/>
              </a:spcBef>
              <a:buSzPct val="65000"/>
              <a:defRPr sz="4200"/>
            </a:lvl3pPr>
            <a:lvl4pPr marL="2032000" indent="-508000">
              <a:spcBef>
                <a:spcPts val="2500"/>
              </a:spcBef>
              <a:buSzPct val="65000"/>
              <a:defRPr sz="4200"/>
            </a:lvl4pPr>
            <a:lvl5pPr marL="2540000" indent="-508000">
              <a:spcBef>
                <a:spcPts val="2500"/>
              </a:spcBef>
              <a:buSzPct val="65000"/>
              <a:defRPr sz="4200"/>
            </a:lvl5pPr>
          </a:lstStyle>
          <a:p>
            <a:r>
              <a:t>Text úrovně 1</a:t>
            </a:r>
          </a:p>
          <a:p>
            <a:pPr lvl="1"/>
            <a:r>
              <a:t>Text úrovně 2</a:t>
            </a:r>
          </a:p>
          <a:p>
            <a:pPr lvl="2"/>
            <a:r>
              <a:t>Text úrovně 3</a:t>
            </a:r>
          </a:p>
          <a:p>
            <a:pPr lvl="3"/>
            <a:r>
              <a:t>Text úrovně 4</a:t>
            </a:r>
          </a:p>
          <a:p>
            <a:pPr lvl="4"/>
            <a:r>
              <a:t>Text úrovně 5</a:t>
            </a:r>
          </a:p>
        </p:txBody>
      </p:sp>
      <p:sp>
        <p:nvSpPr>
          <p:cNvPr id="97" name="Číslo snímku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Název, odrážky a živé video – velk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Čára"/>
          <p:cNvSpPr/>
          <p:nvPr/>
        </p:nvSpPr>
        <p:spPr>
          <a:xfrm>
            <a:off x="952500" y="3048000"/>
            <a:ext cx="22494922" cy="0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05" name="Čára"/>
          <p:cNvSpPr/>
          <p:nvPr/>
        </p:nvSpPr>
        <p:spPr>
          <a:xfrm>
            <a:off x="952500" y="889000"/>
            <a:ext cx="22494922" cy="0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06" name="Text názvu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 názvu</a:t>
            </a:r>
          </a:p>
        </p:txBody>
      </p:sp>
      <p:sp>
        <p:nvSpPr>
          <p:cNvPr id="107" name="Text úrovně 1…"/>
          <p:cNvSpPr txBox="1">
            <a:spLocks noGrp="1"/>
          </p:cNvSpPr>
          <p:nvPr>
            <p:ph type="body" sz="half" idx="1"/>
          </p:nvPr>
        </p:nvSpPr>
        <p:spPr>
          <a:xfrm>
            <a:off x="952500" y="3797300"/>
            <a:ext cx="10909300" cy="8928100"/>
          </a:xfrm>
          <a:prstGeom prst="rect">
            <a:avLst/>
          </a:prstGeom>
        </p:spPr>
        <p:txBody>
          <a:bodyPr/>
          <a:lstStyle>
            <a:lvl1pPr marL="508000" indent="-508000">
              <a:spcBef>
                <a:spcPts val="2500"/>
              </a:spcBef>
              <a:buSzPct val="65000"/>
              <a:defRPr sz="4200"/>
            </a:lvl1pPr>
            <a:lvl2pPr marL="1016000" indent="-508000">
              <a:spcBef>
                <a:spcPts val="2500"/>
              </a:spcBef>
              <a:buSzPct val="65000"/>
              <a:defRPr sz="4200"/>
            </a:lvl2pPr>
            <a:lvl3pPr marL="1524000" indent="-508000">
              <a:spcBef>
                <a:spcPts val="2500"/>
              </a:spcBef>
              <a:buSzPct val="65000"/>
              <a:defRPr sz="4200"/>
            </a:lvl3pPr>
            <a:lvl4pPr marL="2032000" indent="-508000">
              <a:spcBef>
                <a:spcPts val="2500"/>
              </a:spcBef>
              <a:buSzPct val="65000"/>
              <a:defRPr sz="4200"/>
            </a:lvl4pPr>
            <a:lvl5pPr marL="2540000" indent="-508000">
              <a:spcBef>
                <a:spcPts val="2500"/>
              </a:spcBef>
              <a:buSzPct val="65000"/>
              <a:defRPr sz="4200"/>
            </a:lvl5pPr>
          </a:lstStyle>
          <a:p>
            <a:r>
              <a:t>Text úrovně 1</a:t>
            </a:r>
          </a:p>
          <a:p>
            <a:pPr lvl="1"/>
            <a:r>
              <a:t>Text úrovně 2</a:t>
            </a:r>
          </a:p>
          <a:p>
            <a:pPr lvl="2"/>
            <a:r>
              <a:t>Text úrovně 3</a:t>
            </a:r>
          </a:p>
          <a:p>
            <a:pPr lvl="3"/>
            <a:r>
              <a:t>Text úrovně 4</a:t>
            </a:r>
          </a:p>
          <a:p>
            <a:pPr lvl="4"/>
            <a:r>
              <a:t>Text úrovně 5</a:t>
            </a:r>
          </a:p>
        </p:txBody>
      </p:sp>
      <p:sp>
        <p:nvSpPr>
          <p:cNvPr id="108" name="Číslo snímku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Odráž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Text úrovně 1…"/>
          <p:cNvSpPr txBox="1">
            <a:spLocks noGrp="1"/>
          </p:cNvSpPr>
          <p:nvPr>
            <p:ph type="body" idx="1"/>
          </p:nvPr>
        </p:nvSpPr>
        <p:spPr>
          <a:xfrm>
            <a:off x="952500" y="1778000"/>
            <a:ext cx="22479000" cy="10147300"/>
          </a:xfrm>
          <a:prstGeom prst="rect">
            <a:avLst/>
          </a:prstGeom>
        </p:spPr>
        <p:txBody>
          <a:bodyPr/>
          <a:lstStyle/>
          <a:p>
            <a:r>
              <a:t>Text úrovně 1</a:t>
            </a:r>
          </a:p>
          <a:p>
            <a:pPr lvl="1"/>
            <a:r>
              <a:t>Text úrovně 2</a:t>
            </a:r>
          </a:p>
          <a:p>
            <a:pPr lvl="2"/>
            <a:r>
              <a:t>Text úrovně 3</a:t>
            </a:r>
          </a:p>
          <a:p>
            <a:pPr lvl="3"/>
            <a:r>
              <a:t>Text úrovně 4</a:t>
            </a:r>
          </a:p>
          <a:p>
            <a:pPr lvl="4"/>
            <a:r>
              <a:t>Text úrovně 5</a:t>
            </a:r>
          </a:p>
        </p:txBody>
      </p:sp>
      <p:sp>
        <p:nvSpPr>
          <p:cNvPr id="116" name="Číslo snímku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Fotky – 3 na výšk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Černobílá fotka s pohledem na závěsná lana mostu s mraky v pozadí"/>
          <p:cNvSpPr>
            <a:spLocks noGrp="1"/>
          </p:cNvSpPr>
          <p:nvPr>
            <p:ph type="pic" sz="half" idx="21"/>
          </p:nvPr>
        </p:nvSpPr>
        <p:spPr>
          <a:xfrm>
            <a:off x="12232231" y="6024722"/>
            <a:ext cx="11497993" cy="8088517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24" name="Černobílá fotka mostu Zeeland Bridge v Nizozemsku"/>
          <p:cNvSpPr>
            <a:spLocks noGrp="1"/>
          </p:cNvSpPr>
          <p:nvPr>
            <p:ph type="pic" sz="half" idx="22"/>
          </p:nvPr>
        </p:nvSpPr>
        <p:spPr>
          <a:xfrm>
            <a:off x="12349986" y="635000"/>
            <a:ext cx="11226801" cy="68072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25" name="Černobílá fotka spodní strany mostu vedoucího přes řeku focená proti obloze "/>
          <p:cNvSpPr>
            <a:spLocks noGrp="1"/>
          </p:cNvSpPr>
          <p:nvPr>
            <p:ph type="pic" idx="23"/>
          </p:nvPr>
        </p:nvSpPr>
        <p:spPr>
          <a:xfrm>
            <a:off x="730989" y="-2438400"/>
            <a:ext cx="11050413" cy="161925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26" name="Číslo snímku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itá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–Josef Novák"/>
          <p:cNvSpPr txBox="1">
            <a:spLocks noGrp="1"/>
          </p:cNvSpPr>
          <p:nvPr>
            <p:ph type="body" sz="quarter" idx="21"/>
          </p:nvPr>
        </p:nvSpPr>
        <p:spPr>
          <a:xfrm>
            <a:off x="990600" y="8420100"/>
            <a:ext cx="22390100" cy="8128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1700"/>
              </a:spcBef>
              <a:buClrTx/>
              <a:buSzTx/>
              <a:buFontTx/>
              <a:buNone/>
              <a:defRPr sz="4200" i="1"/>
            </a:lvl1pPr>
          </a:lstStyle>
          <a:p>
            <a:r>
              <a:t>–Josef Novák</a:t>
            </a:r>
          </a:p>
        </p:txBody>
      </p:sp>
      <p:sp>
        <p:nvSpPr>
          <p:cNvPr id="134" name="„Sem napište citát.“"/>
          <p:cNvSpPr txBox="1">
            <a:spLocks noGrp="1"/>
          </p:cNvSpPr>
          <p:nvPr>
            <p:ph type="body" sz="quarter" idx="22"/>
          </p:nvPr>
        </p:nvSpPr>
        <p:spPr>
          <a:xfrm>
            <a:off x="2374900" y="6000750"/>
            <a:ext cx="19621500" cy="9398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FontTx/>
              <a:buNone/>
            </a:lvl1pPr>
          </a:lstStyle>
          <a:p>
            <a:r>
              <a:t>„Sem napište citát.“ </a:t>
            </a:r>
          </a:p>
        </p:txBody>
      </p:sp>
      <p:sp>
        <p:nvSpPr>
          <p:cNvPr id="135" name="Číslo snímku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Fot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Černobílá fotka s pohledem na závěsná lana mostu s mraky v pozadí"/>
          <p:cNvSpPr>
            <a:spLocks noGrp="1"/>
          </p:cNvSpPr>
          <p:nvPr>
            <p:ph type="pic" idx="21"/>
          </p:nvPr>
        </p:nvSpPr>
        <p:spPr>
          <a:xfrm>
            <a:off x="0" y="-2654300"/>
            <a:ext cx="24384000" cy="1715346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43" name="Číslo snímku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Číslo snímku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ára"/>
          <p:cNvSpPr/>
          <p:nvPr/>
        </p:nvSpPr>
        <p:spPr>
          <a:xfrm>
            <a:off x="952500" y="3060700"/>
            <a:ext cx="22494922" cy="0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3" name="Čára"/>
          <p:cNvSpPr/>
          <p:nvPr/>
        </p:nvSpPr>
        <p:spPr>
          <a:xfrm>
            <a:off x="952500" y="889000"/>
            <a:ext cx="22494922" cy="0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4" name="Text názvu"/>
          <p:cNvSpPr txBox="1">
            <a:spLocks noGrp="1"/>
          </p:cNvSpPr>
          <p:nvPr>
            <p:ph type="title"/>
          </p:nvPr>
        </p:nvSpPr>
        <p:spPr>
          <a:xfrm>
            <a:off x="952500" y="1143000"/>
            <a:ext cx="22479000" cy="16637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Text názvu</a:t>
            </a:r>
          </a:p>
        </p:txBody>
      </p:sp>
      <p:sp>
        <p:nvSpPr>
          <p:cNvPr id="5" name="Text úrovně 1…"/>
          <p:cNvSpPr txBox="1">
            <a:spLocks noGrp="1"/>
          </p:cNvSpPr>
          <p:nvPr>
            <p:ph type="body" idx="1"/>
          </p:nvPr>
        </p:nvSpPr>
        <p:spPr>
          <a:xfrm>
            <a:off x="952500" y="3695700"/>
            <a:ext cx="22479000" cy="8572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Text úrovně 1</a:t>
            </a:r>
          </a:p>
          <a:p>
            <a:pPr lvl="1"/>
            <a:r>
              <a:t>Text úrovně 2</a:t>
            </a:r>
          </a:p>
          <a:p>
            <a:pPr lvl="2"/>
            <a:r>
              <a:t>Text úrovně 3</a:t>
            </a:r>
          </a:p>
          <a:p>
            <a:pPr lvl="3"/>
            <a:r>
              <a:t>Text úrovně 4</a:t>
            </a:r>
          </a:p>
          <a:p>
            <a:pPr lvl="4"/>
            <a:r>
              <a:t>Text úrovně 5</a:t>
            </a:r>
          </a:p>
        </p:txBody>
      </p:sp>
      <p:sp>
        <p:nvSpPr>
          <p:cNvPr id="6" name="Číslo snímku"/>
          <p:cNvSpPr txBox="1">
            <a:spLocks noGrp="1"/>
          </p:cNvSpPr>
          <p:nvPr>
            <p:ph type="sldNum" sz="quarter" idx="2"/>
          </p:nvPr>
        </p:nvSpPr>
        <p:spPr>
          <a:xfrm>
            <a:off x="11976100" y="13017500"/>
            <a:ext cx="419100" cy="508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 algn="ctr">
              <a:spcBef>
                <a:spcPts val="0"/>
              </a:spcBef>
              <a:defRPr sz="2400">
                <a:solidFill>
                  <a:srgbClr val="4C4946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 spd="med"/>
  <p:txStyles>
    <p:titleStyle>
      <a:lvl1pPr marL="0" marR="0" indent="0" algn="ctr" defTabSz="825500" rtl="0" latinLnBrk="0">
        <a:lnSpc>
          <a:spcPct val="90000"/>
        </a:lnSpc>
        <a:spcBef>
          <a:spcPts val="2300"/>
        </a:spcBef>
        <a:spcAft>
          <a:spcPts val="0"/>
        </a:spcAft>
        <a:buClrTx/>
        <a:buSzTx/>
        <a:buFontTx/>
        <a:buNone/>
        <a:tabLst/>
        <a:defRPr sz="9800" b="0" i="0" u="none" strike="noStrike" cap="none" spc="0" baseline="0">
          <a:solidFill>
            <a:srgbClr val="D93E2B"/>
          </a:solidFill>
          <a:uFillTx/>
          <a:latin typeface="+mn-lt"/>
          <a:ea typeface="+mn-ea"/>
          <a:cs typeface="+mn-cs"/>
          <a:sym typeface="Bodoni SvtyTwo ITC TT-Book"/>
        </a:defRPr>
      </a:lvl1pPr>
      <a:lvl2pPr marL="0" marR="0" indent="0" algn="ctr" defTabSz="825500" rtl="0" latinLnBrk="0">
        <a:lnSpc>
          <a:spcPct val="90000"/>
        </a:lnSpc>
        <a:spcBef>
          <a:spcPts val="2300"/>
        </a:spcBef>
        <a:spcAft>
          <a:spcPts val="0"/>
        </a:spcAft>
        <a:buClrTx/>
        <a:buSzTx/>
        <a:buFontTx/>
        <a:buNone/>
        <a:tabLst/>
        <a:defRPr sz="9800" b="0" i="0" u="none" strike="noStrike" cap="none" spc="0" baseline="0">
          <a:solidFill>
            <a:srgbClr val="D93E2B"/>
          </a:solidFill>
          <a:uFillTx/>
          <a:latin typeface="+mn-lt"/>
          <a:ea typeface="+mn-ea"/>
          <a:cs typeface="+mn-cs"/>
          <a:sym typeface="Bodoni SvtyTwo ITC TT-Book"/>
        </a:defRPr>
      </a:lvl2pPr>
      <a:lvl3pPr marL="0" marR="0" indent="0" algn="ctr" defTabSz="825500" rtl="0" latinLnBrk="0">
        <a:lnSpc>
          <a:spcPct val="90000"/>
        </a:lnSpc>
        <a:spcBef>
          <a:spcPts val="2300"/>
        </a:spcBef>
        <a:spcAft>
          <a:spcPts val="0"/>
        </a:spcAft>
        <a:buClrTx/>
        <a:buSzTx/>
        <a:buFontTx/>
        <a:buNone/>
        <a:tabLst/>
        <a:defRPr sz="9800" b="0" i="0" u="none" strike="noStrike" cap="none" spc="0" baseline="0">
          <a:solidFill>
            <a:srgbClr val="D93E2B"/>
          </a:solidFill>
          <a:uFillTx/>
          <a:latin typeface="+mn-lt"/>
          <a:ea typeface="+mn-ea"/>
          <a:cs typeface="+mn-cs"/>
          <a:sym typeface="Bodoni SvtyTwo ITC TT-Book"/>
        </a:defRPr>
      </a:lvl3pPr>
      <a:lvl4pPr marL="0" marR="0" indent="0" algn="ctr" defTabSz="825500" rtl="0" latinLnBrk="0">
        <a:lnSpc>
          <a:spcPct val="90000"/>
        </a:lnSpc>
        <a:spcBef>
          <a:spcPts val="2300"/>
        </a:spcBef>
        <a:spcAft>
          <a:spcPts val="0"/>
        </a:spcAft>
        <a:buClrTx/>
        <a:buSzTx/>
        <a:buFontTx/>
        <a:buNone/>
        <a:tabLst/>
        <a:defRPr sz="9800" b="0" i="0" u="none" strike="noStrike" cap="none" spc="0" baseline="0">
          <a:solidFill>
            <a:srgbClr val="D93E2B"/>
          </a:solidFill>
          <a:uFillTx/>
          <a:latin typeface="+mn-lt"/>
          <a:ea typeface="+mn-ea"/>
          <a:cs typeface="+mn-cs"/>
          <a:sym typeface="Bodoni SvtyTwo ITC TT-Book"/>
        </a:defRPr>
      </a:lvl4pPr>
      <a:lvl5pPr marL="0" marR="0" indent="0" algn="ctr" defTabSz="825500" rtl="0" latinLnBrk="0">
        <a:lnSpc>
          <a:spcPct val="90000"/>
        </a:lnSpc>
        <a:spcBef>
          <a:spcPts val="2300"/>
        </a:spcBef>
        <a:spcAft>
          <a:spcPts val="0"/>
        </a:spcAft>
        <a:buClrTx/>
        <a:buSzTx/>
        <a:buFontTx/>
        <a:buNone/>
        <a:tabLst/>
        <a:defRPr sz="9800" b="0" i="0" u="none" strike="noStrike" cap="none" spc="0" baseline="0">
          <a:solidFill>
            <a:srgbClr val="D93E2B"/>
          </a:solidFill>
          <a:uFillTx/>
          <a:latin typeface="+mn-lt"/>
          <a:ea typeface="+mn-ea"/>
          <a:cs typeface="+mn-cs"/>
          <a:sym typeface="Bodoni SvtyTwo ITC TT-Book"/>
        </a:defRPr>
      </a:lvl5pPr>
      <a:lvl6pPr marL="0" marR="0" indent="0" algn="ctr" defTabSz="825500" rtl="0" latinLnBrk="0">
        <a:lnSpc>
          <a:spcPct val="90000"/>
        </a:lnSpc>
        <a:spcBef>
          <a:spcPts val="2300"/>
        </a:spcBef>
        <a:spcAft>
          <a:spcPts val="0"/>
        </a:spcAft>
        <a:buClrTx/>
        <a:buSzTx/>
        <a:buFontTx/>
        <a:buNone/>
        <a:tabLst/>
        <a:defRPr sz="9800" b="0" i="0" u="none" strike="noStrike" cap="none" spc="0" baseline="0">
          <a:solidFill>
            <a:srgbClr val="D93E2B"/>
          </a:solidFill>
          <a:uFillTx/>
          <a:latin typeface="+mn-lt"/>
          <a:ea typeface="+mn-ea"/>
          <a:cs typeface="+mn-cs"/>
          <a:sym typeface="Bodoni SvtyTwo ITC TT-Book"/>
        </a:defRPr>
      </a:lvl6pPr>
      <a:lvl7pPr marL="0" marR="0" indent="0" algn="ctr" defTabSz="825500" rtl="0" latinLnBrk="0">
        <a:lnSpc>
          <a:spcPct val="90000"/>
        </a:lnSpc>
        <a:spcBef>
          <a:spcPts val="2300"/>
        </a:spcBef>
        <a:spcAft>
          <a:spcPts val="0"/>
        </a:spcAft>
        <a:buClrTx/>
        <a:buSzTx/>
        <a:buFontTx/>
        <a:buNone/>
        <a:tabLst/>
        <a:defRPr sz="9800" b="0" i="0" u="none" strike="noStrike" cap="none" spc="0" baseline="0">
          <a:solidFill>
            <a:srgbClr val="D93E2B"/>
          </a:solidFill>
          <a:uFillTx/>
          <a:latin typeface="+mn-lt"/>
          <a:ea typeface="+mn-ea"/>
          <a:cs typeface="+mn-cs"/>
          <a:sym typeface="Bodoni SvtyTwo ITC TT-Book"/>
        </a:defRPr>
      </a:lvl7pPr>
      <a:lvl8pPr marL="0" marR="0" indent="0" algn="ctr" defTabSz="825500" rtl="0" latinLnBrk="0">
        <a:lnSpc>
          <a:spcPct val="90000"/>
        </a:lnSpc>
        <a:spcBef>
          <a:spcPts val="2300"/>
        </a:spcBef>
        <a:spcAft>
          <a:spcPts val="0"/>
        </a:spcAft>
        <a:buClrTx/>
        <a:buSzTx/>
        <a:buFontTx/>
        <a:buNone/>
        <a:tabLst/>
        <a:defRPr sz="9800" b="0" i="0" u="none" strike="noStrike" cap="none" spc="0" baseline="0">
          <a:solidFill>
            <a:srgbClr val="D93E2B"/>
          </a:solidFill>
          <a:uFillTx/>
          <a:latin typeface="+mn-lt"/>
          <a:ea typeface="+mn-ea"/>
          <a:cs typeface="+mn-cs"/>
          <a:sym typeface="Bodoni SvtyTwo ITC TT-Book"/>
        </a:defRPr>
      </a:lvl8pPr>
      <a:lvl9pPr marL="0" marR="0" indent="0" algn="ctr" defTabSz="825500" rtl="0" latinLnBrk="0">
        <a:lnSpc>
          <a:spcPct val="90000"/>
        </a:lnSpc>
        <a:spcBef>
          <a:spcPts val="2300"/>
        </a:spcBef>
        <a:spcAft>
          <a:spcPts val="0"/>
        </a:spcAft>
        <a:buClrTx/>
        <a:buSzTx/>
        <a:buFontTx/>
        <a:buNone/>
        <a:tabLst/>
        <a:defRPr sz="9800" b="0" i="0" u="none" strike="noStrike" cap="none" spc="0" baseline="0">
          <a:solidFill>
            <a:srgbClr val="D93E2B"/>
          </a:solidFill>
          <a:uFillTx/>
          <a:latin typeface="+mn-lt"/>
          <a:ea typeface="+mn-ea"/>
          <a:cs typeface="+mn-cs"/>
          <a:sym typeface="Bodoni SvtyTwo ITC TT-Book"/>
        </a:defRPr>
      </a:lvl9pPr>
    </p:titleStyle>
    <p:bodyStyle>
      <a:lvl1pPr marL="609600" marR="0" indent="-609600" algn="l" defTabSz="825500" rtl="0" latinLnBrk="0">
        <a:lnSpc>
          <a:spcPct val="100000"/>
        </a:lnSpc>
        <a:spcBef>
          <a:spcPts val="3400"/>
        </a:spcBef>
        <a:spcAft>
          <a:spcPts val="0"/>
        </a:spcAft>
        <a:buClr>
          <a:srgbClr val="929292"/>
        </a:buClr>
        <a:buSzPct val="60000"/>
        <a:buFont typeface="Zapf Dingbats"/>
        <a:buChar char="❖"/>
        <a:tabLst/>
        <a:defRPr sz="5000" b="0" i="0" u="none" strike="noStrike" cap="none" spc="0" baseline="0">
          <a:solidFill>
            <a:srgbClr val="414141"/>
          </a:solidFill>
          <a:uFillTx/>
          <a:latin typeface="Palatino"/>
          <a:ea typeface="Palatino"/>
          <a:cs typeface="Palatino"/>
          <a:sym typeface="Palatino"/>
        </a:defRPr>
      </a:lvl1pPr>
      <a:lvl2pPr marL="1219200" marR="0" indent="-609600" algn="l" defTabSz="825500" rtl="0" latinLnBrk="0">
        <a:lnSpc>
          <a:spcPct val="100000"/>
        </a:lnSpc>
        <a:spcBef>
          <a:spcPts val="3400"/>
        </a:spcBef>
        <a:spcAft>
          <a:spcPts val="0"/>
        </a:spcAft>
        <a:buClr>
          <a:srgbClr val="929292"/>
        </a:buClr>
        <a:buSzPct val="60000"/>
        <a:buFont typeface="Zapf Dingbats"/>
        <a:buChar char="❖"/>
        <a:tabLst/>
        <a:defRPr sz="5000" b="0" i="0" u="none" strike="noStrike" cap="none" spc="0" baseline="0">
          <a:solidFill>
            <a:srgbClr val="414141"/>
          </a:solidFill>
          <a:uFillTx/>
          <a:latin typeface="Palatino"/>
          <a:ea typeface="Palatino"/>
          <a:cs typeface="Palatino"/>
          <a:sym typeface="Palatino"/>
        </a:defRPr>
      </a:lvl2pPr>
      <a:lvl3pPr marL="1828800" marR="0" indent="-609600" algn="l" defTabSz="825500" rtl="0" latinLnBrk="0">
        <a:lnSpc>
          <a:spcPct val="100000"/>
        </a:lnSpc>
        <a:spcBef>
          <a:spcPts val="3400"/>
        </a:spcBef>
        <a:spcAft>
          <a:spcPts val="0"/>
        </a:spcAft>
        <a:buClr>
          <a:srgbClr val="929292"/>
        </a:buClr>
        <a:buSzPct val="60000"/>
        <a:buFont typeface="Zapf Dingbats"/>
        <a:buChar char="❖"/>
        <a:tabLst/>
        <a:defRPr sz="5000" b="0" i="0" u="none" strike="noStrike" cap="none" spc="0" baseline="0">
          <a:solidFill>
            <a:srgbClr val="414141"/>
          </a:solidFill>
          <a:uFillTx/>
          <a:latin typeface="Palatino"/>
          <a:ea typeface="Palatino"/>
          <a:cs typeface="Palatino"/>
          <a:sym typeface="Palatino"/>
        </a:defRPr>
      </a:lvl3pPr>
      <a:lvl4pPr marL="2438400" marR="0" indent="-609600" algn="l" defTabSz="825500" rtl="0" latinLnBrk="0">
        <a:lnSpc>
          <a:spcPct val="100000"/>
        </a:lnSpc>
        <a:spcBef>
          <a:spcPts val="3400"/>
        </a:spcBef>
        <a:spcAft>
          <a:spcPts val="0"/>
        </a:spcAft>
        <a:buClr>
          <a:srgbClr val="929292"/>
        </a:buClr>
        <a:buSzPct val="60000"/>
        <a:buFont typeface="Zapf Dingbats"/>
        <a:buChar char="❖"/>
        <a:tabLst/>
        <a:defRPr sz="5000" b="0" i="0" u="none" strike="noStrike" cap="none" spc="0" baseline="0">
          <a:solidFill>
            <a:srgbClr val="414141"/>
          </a:solidFill>
          <a:uFillTx/>
          <a:latin typeface="Palatino"/>
          <a:ea typeface="Palatino"/>
          <a:cs typeface="Palatino"/>
          <a:sym typeface="Palatino"/>
        </a:defRPr>
      </a:lvl4pPr>
      <a:lvl5pPr marL="3048000" marR="0" indent="-609600" algn="l" defTabSz="825500" rtl="0" latinLnBrk="0">
        <a:lnSpc>
          <a:spcPct val="100000"/>
        </a:lnSpc>
        <a:spcBef>
          <a:spcPts val="3400"/>
        </a:spcBef>
        <a:spcAft>
          <a:spcPts val="0"/>
        </a:spcAft>
        <a:buClr>
          <a:srgbClr val="929292"/>
        </a:buClr>
        <a:buSzPct val="60000"/>
        <a:buFont typeface="Zapf Dingbats"/>
        <a:buChar char="❖"/>
        <a:tabLst/>
        <a:defRPr sz="5000" b="0" i="0" u="none" strike="noStrike" cap="none" spc="0" baseline="0">
          <a:solidFill>
            <a:srgbClr val="414141"/>
          </a:solidFill>
          <a:uFillTx/>
          <a:latin typeface="Palatino"/>
          <a:ea typeface="Palatino"/>
          <a:cs typeface="Palatino"/>
          <a:sym typeface="Palatino"/>
        </a:defRPr>
      </a:lvl5pPr>
      <a:lvl6pPr marL="3657600" marR="0" indent="-609600" algn="l" defTabSz="825500" rtl="0" latinLnBrk="0">
        <a:lnSpc>
          <a:spcPct val="100000"/>
        </a:lnSpc>
        <a:spcBef>
          <a:spcPts val="3400"/>
        </a:spcBef>
        <a:spcAft>
          <a:spcPts val="0"/>
        </a:spcAft>
        <a:buClr>
          <a:srgbClr val="929292"/>
        </a:buClr>
        <a:buSzPct val="60000"/>
        <a:buFont typeface="Zapf Dingbats"/>
        <a:buChar char="❖"/>
        <a:tabLst/>
        <a:defRPr sz="5000" b="0" i="0" u="none" strike="noStrike" cap="none" spc="0" baseline="0">
          <a:solidFill>
            <a:srgbClr val="414141"/>
          </a:solidFill>
          <a:uFillTx/>
          <a:latin typeface="Palatino"/>
          <a:ea typeface="Palatino"/>
          <a:cs typeface="Palatino"/>
          <a:sym typeface="Palatino"/>
        </a:defRPr>
      </a:lvl6pPr>
      <a:lvl7pPr marL="4267200" marR="0" indent="-609600" algn="l" defTabSz="825500" rtl="0" latinLnBrk="0">
        <a:lnSpc>
          <a:spcPct val="100000"/>
        </a:lnSpc>
        <a:spcBef>
          <a:spcPts val="3400"/>
        </a:spcBef>
        <a:spcAft>
          <a:spcPts val="0"/>
        </a:spcAft>
        <a:buClr>
          <a:srgbClr val="929292"/>
        </a:buClr>
        <a:buSzPct val="60000"/>
        <a:buFont typeface="Zapf Dingbats"/>
        <a:buChar char="❖"/>
        <a:tabLst/>
        <a:defRPr sz="5000" b="0" i="0" u="none" strike="noStrike" cap="none" spc="0" baseline="0">
          <a:solidFill>
            <a:srgbClr val="414141"/>
          </a:solidFill>
          <a:uFillTx/>
          <a:latin typeface="Palatino"/>
          <a:ea typeface="Palatino"/>
          <a:cs typeface="Palatino"/>
          <a:sym typeface="Palatino"/>
        </a:defRPr>
      </a:lvl7pPr>
      <a:lvl8pPr marL="4876800" marR="0" indent="-609600" algn="l" defTabSz="825500" rtl="0" latinLnBrk="0">
        <a:lnSpc>
          <a:spcPct val="100000"/>
        </a:lnSpc>
        <a:spcBef>
          <a:spcPts val="3400"/>
        </a:spcBef>
        <a:spcAft>
          <a:spcPts val="0"/>
        </a:spcAft>
        <a:buClr>
          <a:srgbClr val="929292"/>
        </a:buClr>
        <a:buSzPct val="60000"/>
        <a:buFont typeface="Zapf Dingbats"/>
        <a:buChar char="❖"/>
        <a:tabLst/>
        <a:defRPr sz="5000" b="0" i="0" u="none" strike="noStrike" cap="none" spc="0" baseline="0">
          <a:solidFill>
            <a:srgbClr val="414141"/>
          </a:solidFill>
          <a:uFillTx/>
          <a:latin typeface="Palatino"/>
          <a:ea typeface="Palatino"/>
          <a:cs typeface="Palatino"/>
          <a:sym typeface="Palatino"/>
        </a:defRPr>
      </a:lvl8pPr>
      <a:lvl9pPr marL="5486400" marR="0" indent="-609600" algn="l" defTabSz="825500" rtl="0" latinLnBrk="0">
        <a:lnSpc>
          <a:spcPct val="100000"/>
        </a:lnSpc>
        <a:spcBef>
          <a:spcPts val="3400"/>
        </a:spcBef>
        <a:spcAft>
          <a:spcPts val="0"/>
        </a:spcAft>
        <a:buClr>
          <a:srgbClr val="929292"/>
        </a:buClr>
        <a:buSzPct val="60000"/>
        <a:buFont typeface="Zapf Dingbats"/>
        <a:buChar char="❖"/>
        <a:tabLst/>
        <a:defRPr sz="5000" b="0" i="0" u="none" strike="noStrike" cap="none" spc="0" baseline="0">
          <a:solidFill>
            <a:srgbClr val="414141"/>
          </a:solidFill>
          <a:uFillTx/>
          <a:latin typeface="Palatino"/>
          <a:ea typeface="Palatino"/>
          <a:cs typeface="Palatino"/>
          <a:sym typeface="Palatino"/>
        </a:defRPr>
      </a:lvl9pPr>
    </p:bodyStyle>
    <p:otherStyle>
      <a:lvl1pPr marL="0" marR="0" indent="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1pPr>
      <a:lvl2pPr marL="0" marR="0" indent="228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2pPr>
      <a:lvl3pPr marL="0" marR="0" indent="457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3pPr>
      <a:lvl4pPr marL="0" marR="0" indent="685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4pPr>
      <a:lvl5pPr marL="0" marR="0" indent="9144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5pPr>
      <a:lvl6pPr marL="0" marR="0" indent="11430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6pPr>
      <a:lvl7pPr marL="0" marR="0" indent="1371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7pPr>
      <a:lvl8pPr marL="0" marR="0" indent="1600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8pPr>
      <a:lvl9pPr marL="0" marR="0" indent="1828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Lucie Reitingerová - SVAZ OBCHODU A CESTOVNÍHO RUCHU ČR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Lucie Reitingerová - SVAZ OBCHODU A CESTOVNÍHO RUCHU ČR</a:t>
            </a:r>
          </a:p>
        </p:txBody>
      </p:sp>
      <p:sp>
        <p:nvSpPr>
          <p:cNvPr id="160" name="Aktuální výzvy pro podnikatele v cestovním ruchu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>
            <a:lvl1pPr defTabSz="775969">
              <a:spcBef>
                <a:spcPts val="2100"/>
              </a:spcBef>
              <a:defRPr sz="9212"/>
            </a:lvl1pPr>
          </a:lstStyle>
          <a:p>
            <a:r>
              <a:t>Aktuální výzvy pro podnikatele v cestovním ruchu </a:t>
            </a:r>
          </a:p>
        </p:txBody>
      </p:sp>
      <p:pic>
        <p:nvPicPr>
          <p:cNvPr id="161" name="Obrázek 10" descr="Obrázek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93857" y="6467144"/>
            <a:ext cx="4964354" cy="205513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Výchozí stav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Výchozí stav</a:t>
            </a:r>
          </a:p>
        </p:txBody>
      </p:sp>
      <p:sp>
        <p:nvSpPr>
          <p:cNvPr id="164" name="Zástupný obsah 2"/>
          <p:cNvSpPr txBox="1"/>
          <p:nvPr/>
        </p:nvSpPr>
        <p:spPr>
          <a:xfrm>
            <a:off x="2075786" y="4711801"/>
            <a:ext cx="11275771" cy="71117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pPr marL="461596" indent="-461596" defTabSz="914400">
              <a:lnSpc>
                <a:spcPct val="96000"/>
              </a:lnSpc>
              <a:spcBef>
                <a:spcPts val="600"/>
              </a:spcBef>
              <a:buSzPct val="100000"/>
              <a:buBlip>
                <a:blip r:embed="rId2"/>
              </a:buBlip>
              <a:defRPr sz="3500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r>
              <a:rPr b="1"/>
              <a:t>Podpora restartu po covidu se nekonala</a:t>
            </a:r>
            <a:r>
              <a:t> – komponenta v národním plánu obnovy není. </a:t>
            </a:r>
          </a:p>
          <a:p>
            <a:pPr defTabSz="914400">
              <a:lnSpc>
                <a:spcPct val="96000"/>
              </a:lnSpc>
              <a:spcBef>
                <a:spcPts val="600"/>
              </a:spcBef>
              <a:defRPr sz="3500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endParaRPr/>
          </a:p>
          <a:p>
            <a:pPr marL="461596" indent="-461596" defTabSz="914400">
              <a:lnSpc>
                <a:spcPct val="96000"/>
              </a:lnSpc>
              <a:spcBef>
                <a:spcPts val="600"/>
              </a:spcBef>
              <a:buSzPct val="100000"/>
              <a:buBlip>
                <a:blip r:embed="rId2"/>
              </a:buBlip>
              <a:defRPr sz="3500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r>
              <a:rPr b="1"/>
              <a:t>Zvýšené náklady na podnikání</a:t>
            </a:r>
            <a:r>
              <a:t> – díky dvouciferné inflaci, i energetické situaci.</a:t>
            </a:r>
          </a:p>
          <a:p>
            <a:pPr defTabSz="914400">
              <a:lnSpc>
                <a:spcPct val="96000"/>
              </a:lnSpc>
              <a:spcBef>
                <a:spcPts val="600"/>
              </a:spcBef>
              <a:defRPr sz="3500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endParaRPr/>
          </a:p>
          <a:p>
            <a:pPr marL="461596" indent="-461596" defTabSz="914400">
              <a:lnSpc>
                <a:spcPct val="96000"/>
              </a:lnSpc>
              <a:spcBef>
                <a:spcPts val="600"/>
              </a:spcBef>
              <a:buSzPct val="100000"/>
              <a:buBlip>
                <a:blip r:embed="rId2"/>
              </a:buBlip>
              <a:defRPr sz="3500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r>
              <a:rPr b="1"/>
              <a:t>Jiná skladba turistů</a:t>
            </a:r>
            <a:r>
              <a:t> - geopolitická situace, postupné otevírání asijského trhu v průběhu loňského roku. </a:t>
            </a:r>
          </a:p>
          <a:p>
            <a:pPr defTabSz="914400">
              <a:lnSpc>
                <a:spcPct val="96000"/>
              </a:lnSpc>
              <a:spcBef>
                <a:spcPts val="600"/>
              </a:spcBef>
              <a:defRPr sz="3500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endParaRPr/>
          </a:p>
          <a:p>
            <a:pPr marL="461596" indent="-461596" defTabSz="914400">
              <a:lnSpc>
                <a:spcPct val="96000"/>
              </a:lnSpc>
              <a:spcBef>
                <a:spcPts val="600"/>
              </a:spcBef>
              <a:buSzPct val="100000"/>
              <a:buBlip>
                <a:blip r:embed="rId2"/>
              </a:buBlip>
              <a:defRPr sz="3500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r>
              <a:rPr b="1"/>
              <a:t>Není potřeba zákona o cestovním ruchu</a:t>
            </a:r>
            <a:r>
              <a:t> – výsledek zprávy RIA.</a:t>
            </a:r>
          </a:p>
        </p:txBody>
      </p:sp>
      <p:pic>
        <p:nvPicPr>
          <p:cNvPr id="165" name="482E4F2C-544C-4E86-8CC2-191E5A3EC7D1.jpeg" descr="482E4F2C-544C-4E86-8CC2-191E5A3EC7D1.jpeg"/>
          <p:cNvPicPr>
            <a:picLocks noChangeAspect="1"/>
          </p:cNvPicPr>
          <p:nvPr/>
        </p:nvPicPr>
        <p:blipFill>
          <a:blip r:embed="rId3"/>
          <a:srcRect r="18905"/>
          <a:stretch>
            <a:fillRect/>
          </a:stretch>
        </p:blipFill>
        <p:spPr>
          <a:xfrm>
            <a:off x="15182195" y="3054350"/>
            <a:ext cx="9127407" cy="11255218"/>
          </a:xfrm>
          <a:prstGeom prst="rect">
            <a:avLst/>
          </a:prstGeom>
          <a:ln w="25400">
            <a:miter lim="400000"/>
          </a:ln>
          <a:effectLst>
            <a:outerShdw blurRad="190500" dist="101600" dir="5400000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Co s tím?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Co s tím?</a:t>
            </a:r>
          </a:p>
        </p:txBody>
      </p:sp>
      <p:sp>
        <p:nvSpPr>
          <p:cNvPr id="168" name="Zástupný obsah 2"/>
          <p:cNvSpPr txBox="1"/>
          <p:nvPr/>
        </p:nvSpPr>
        <p:spPr>
          <a:xfrm>
            <a:off x="15038534" y="5640313"/>
            <a:ext cx="7172106" cy="52547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pPr marL="461596" indent="-461596" defTabSz="914400">
              <a:lnSpc>
                <a:spcPct val="90000"/>
              </a:lnSpc>
              <a:spcBef>
                <a:spcPts val="600"/>
              </a:spcBef>
              <a:buSzPct val="100000"/>
              <a:buBlip>
                <a:blip r:embed="rId2"/>
              </a:buBlip>
              <a:defRPr sz="3500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r>
              <a:rPr b="1"/>
              <a:t>Diskuse</a:t>
            </a:r>
            <a:r>
              <a:t> nejen mezi členy SOCR jak se k současné situaci postavit. </a:t>
            </a:r>
          </a:p>
          <a:p>
            <a:pPr defTabSz="914400">
              <a:lnSpc>
                <a:spcPct val="90000"/>
              </a:lnSpc>
              <a:spcBef>
                <a:spcPts val="600"/>
              </a:spcBef>
              <a:defRPr sz="3500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endParaRPr/>
          </a:p>
          <a:p>
            <a:pPr defTabSz="914400">
              <a:lnSpc>
                <a:spcPct val="90000"/>
              </a:lnSpc>
              <a:spcBef>
                <a:spcPts val="600"/>
              </a:spcBef>
              <a:defRPr sz="3500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endParaRPr/>
          </a:p>
          <a:p>
            <a:pPr marL="461596" indent="-461596" defTabSz="914400">
              <a:lnSpc>
                <a:spcPct val="90000"/>
              </a:lnSpc>
              <a:spcBef>
                <a:spcPts val="600"/>
              </a:spcBef>
              <a:buSzPct val="100000"/>
              <a:buBlip>
                <a:blip r:embed="rId2"/>
              </a:buBlip>
              <a:defRPr sz="3500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r>
              <a:t>Potřeba </a:t>
            </a:r>
            <a:r>
              <a:rPr b="1"/>
              <a:t>definovat</a:t>
            </a:r>
            <a:r>
              <a:t> problematické oblasti, co je potřeba změnit a jak toho dosáhnout. </a:t>
            </a:r>
          </a:p>
        </p:txBody>
      </p:sp>
      <p:pic>
        <p:nvPicPr>
          <p:cNvPr id="169" name="96C9F158-A29C-41DB-ADC9-59761E690F00.jpeg" descr="96C9F158-A29C-41DB-ADC9-59761E690F00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520" y="4590233"/>
            <a:ext cx="12095545" cy="632496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Jak využít potenciál cestovního ruchu ?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Jak využít potenciál cestovního ruchu ?</a:t>
            </a:r>
          </a:p>
        </p:txBody>
      </p:sp>
      <p:sp>
        <p:nvSpPr>
          <p:cNvPr id="172" name="Zástupný obsah 2"/>
          <p:cNvSpPr txBox="1"/>
          <p:nvPr/>
        </p:nvSpPr>
        <p:spPr>
          <a:xfrm>
            <a:off x="13152146" y="5995682"/>
            <a:ext cx="9116440" cy="45440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pPr marL="461596" indent="-461596" defTabSz="914400">
              <a:lnSpc>
                <a:spcPct val="90000"/>
              </a:lnSpc>
              <a:spcBef>
                <a:spcPts val="600"/>
              </a:spcBef>
              <a:buSzPct val="100000"/>
              <a:buBlip>
                <a:blip r:embed="rId2"/>
              </a:buBlip>
              <a:defRPr sz="3500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r>
              <a:t>Výsledkem jsou sestavené přínosy, výzvy a priority cestovního ruchu, kterým se intenzivně věnujeme.</a:t>
            </a:r>
          </a:p>
          <a:p>
            <a:pPr defTabSz="914400">
              <a:lnSpc>
                <a:spcPct val="90000"/>
              </a:lnSpc>
              <a:spcBef>
                <a:spcPts val="600"/>
              </a:spcBef>
              <a:defRPr sz="3500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endParaRPr/>
          </a:p>
          <a:p>
            <a:pPr defTabSz="914400">
              <a:lnSpc>
                <a:spcPct val="90000"/>
              </a:lnSpc>
              <a:spcBef>
                <a:spcPts val="600"/>
              </a:spcBef>
              <a:defRPr sz="3500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endParaRPr/>
          </a:p>
          <a:p>
            <a:pPr marL="461596" indent="-461596" defTabSz="914400">
              <a:lnSpc>
                <a:spcPct val="90000"/>
              </a:lnSpc>
              <a:spcBef>
                <a:spcPts val="600"/>
              </a:spcBef>
              <a:buSzPct val="100000"/>
              <a:buBlip>
                <a:blip r:embed="rId2"/>
              </a:buBlip>
              <a:defRPr sz="3500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r>
              <a:t>Není to jen o podnikatelích a jejich potřebách. Je to o spolupráci se všemi aktéry cestovního ruchu.</a:t>
            </a:r>
          </a:p>
        </p:txBody>
      </p:sp>
      <p:pic>
        <p:nvPicPr>
          <p:cNvPr id="173" name="IMG_6345.jpeg" descr="IMG_6345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6216" y="4097932"/>
            <a:ext cx="11162271" cy="833953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Priority cestovního ruchu v Česku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noProof="1"/>
              <a:t>Priority cestovního ruchu v Česku</a:t>
            </a:r>
          </a:p>
        </p:txBody>
      </p:sp>
      <p:sp>
        <p:nvSpPr>
          <p:cNvPr id="176" name="VÝZNAM CESTOVNÍHO RUCHU PRO STÁT…"/>
          <p:cNvSpPr txBox="1">
            <a:spLocks noGrp="1"/>
          </p:cNvSpPr>
          <p:nvPr>
            <p:ph type="body" sz="quarter" idx="1"/>
          </p:nvPr>
        </p:nvSpPr>
        <p:spPr>
          <a:xfrm>
            <a:off x="1135838" y="3289299"/>
            <a:ext cx="6965807" cy="956443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defTabSz="182880">
              <a:spcBef>
                <a:spcPts val="400"/>
              </a:spcBef>
              <a:buClrTx/>
              <a:buSzTx/>
              <a:buFontTx/>
              <a:buNone/>
              <a:defRPr sz="1293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1200" noProof="1"/>
              <a:t>VÝZNAM CESTOVNÍHO RUCHU PRO STÁT </a:t>
            </a:r>
            <a:endParaRPr sz="1200" b="0"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79" indent="-126999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29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1200" b="1" noProof="1"/>
              <a:t>Příjmy do veřejných rozpočtů: </a:t>
            </a:r>
            <a:r>
              <a:rPr sz="1200" noProof="1"/>
              <a:t>167,5 mld. Kč (2019), 118 mld. Kč (2021). </a:t>
            </a:r>
            <a:br>
              <a:rPr sz="1200" noProof="1">
                <a:latin typeface="Times Roman"/>
                <a:ea typeface="Times Roman"/>
                <a:cs typeface="Times Roman"/>
                <a:sym typeface="Times Roman"/>
              </a:rPr>
            </a:br>
            <a:endParaRPr sz="1200"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79" indent="-126999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29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1200" b="1" noProof="1"/>
              <a:t>Podíl na tvorbě HDP: </a:t>
            </a:r>
            <a:r>
              <a:rPr sz="1200" noProof="1"/>
              <a:t>téměř 3 % HDP (2019), 1,55 % (2021). </a:t>
            </a:r>
            <a:br>
              <a:rPr sz="1200" noProof="1">
                <a:latin typeface="Times Roman"/>
                <a:ea typeface="Times Roman"/>
                <a:cs typeface="Times Roman"/>
                <a:sym typeface="Times Roman"/>
              </a:rPr>
            </a:br>
            <a:endParaRPr sz="1200"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79" indent="-126999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29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1200" noProof="1"/>
              <a:t>Dlouhodobé </a:t>
            </a:r>
            <a:r>
              <a:rPr sz="1200" b="1" noProof="1"/>
              <a:t>aktivní saldo platební bilance </a:t>
            </a:r>
            <a:r>
              <a:rPr sz="1200" noProof="1"/>
              <a:t>s výjimkou roku 2021 jako následek </a:t>
            </a:r>
            <a:br>
              <a:rPr sz="1200" noProof="1">
                <a:latin typeface="Times Roman"/>
                <a:ea typeface="Times Roman"/>
                <a:cs typeface="Times Roman"/>
                <a:sym typeface="Times Roman"/>
              </a:rPr>
            </a:br>
            <a:r>
              <a:rPr sz="1200" noProof="1"/>
              <a:t>propadu sektoru vlivem pandemie Covid-19 (2019: 32,4 mld. Kč, 2020: 5 mld. Kč, </a:t>
            </a:r>
            <a:br>
              <a:rPr sz="1200" noProof="1">
                <a:latin typeface="Times Roman"/>
                <a:ea typeface="Times Roman"/>
                <a:cs typeface="Times Roman"/>
                <a:sym typeface="Times Roman"/>
              </a:rPr>
            </a:br>
            <a:r>
              <a:rPr sz="1200" noProof="1"/>
              <a:t>2021: - 3 mld. Kč, 2022: 2 mld. Kč) </a:t>
            </a:r>
            <a:br>
              <a:rPr sz="1200" noProof="1">
                <a:latin typeface="Times Roman"/>
                <a:ea typeface="Times Roman"/>
                <a:cs typeface="Times Roman"/>
                <a:sym typeface="Times Roman"/>
              </a:rPr>
            </a:br>
            <a:endParaRPr sz="1200"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79" indent="-126999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29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1200" noProof="1"/>
              <a:t>Sedmý největší obor v ČR z pohledu </a:t>
            </a:r>
            <a:r>
              <a:rPr sz="1200" b="1" noProof="1"/>
              <a:t>zaměstnanosti: </a:t>
            </a:r>
            <a:r>
              <a:rPr sz="1200" noProof="1"/>
              <a:t>4,5 % (2019), 4,06 % (2021). </a:t>
            </a:r>
            <a:br>
              <a:rPr sz="1200" noProof="1">
                <a:latin typeface="Times Roman"/>
                <a:ea typeface="Times Roman"/>
                <a:cs typeface="Times Roman"/>
                <a:sym typeface="Times Roman"/>
              </a:rPr>
            </a:br>
            <a:endParaRPr sz="1200"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79" indent="-126999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29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1200" noProof="1"/>
              <a:t>Je </a:t>
            </a:r>
            <a:r>
              <a:rPr sz="1200" b="1" noProof="1"/>
              <a:t>prezentační platformou </a:t>
            </a:r>
            <a:r>
              <a:rPr sz="1200" noProof="1"/>
              <a:t>Česka pro veškeré jeho produkty a služby ve světě. </a:t>
            </a:r>
            <a:br>
              <a:rPr sz="1200" noProof="1">
                <a:latin typeface="Times Roman"/>
                <a:ea typeface="Times Roman"/>
                <a:cs typeface="Times Roman"/>
                <a:sym typeface="Times Roman"/>
              </a:rPr>
            </a:br>
            <a:endParaRPr sz="1200"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79" indent="-126999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29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1200" noProof="1"/>
              <a:t>Představuje významný </a:t>
            </a:r>
            <a:r>
              <a:rPr sz="1200" b="1" noProof="1"/>
              <a:t>nástroj rozvoje regionů</a:t>
            </a:r>
            <a:r>
              <a:rPr sz="1200" noProof="1"/>
              <a:t>, mnohdy jediný možný. </a:t>
            </a:r>
            <a:br>
              <a:rPr sz="1200" noProof="1">
                <a:latin typeface="Times Roman"/>
                <a:ea typeface="Times Roman"/>
                <a:cs typeface="Times Roman"/>
                <a:sym typeface="Times Roman"/>
              </a:rPr>
            </a:br>
            <a:endParaRPr sz="1200"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79" indent="-126999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29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1200" b="1" noProof="1"/>
              <a:t>Zvyšuje efektivitu investic </a:t>
            </a:r>
            <a:r>
              <a:rPr sz="1200" noProof="1"/>
              <a:t>do objektů občanské vybavenosti, jako jsou sportovní </a:t>
            </a:r>
            <a:br>
              <a:rPr sz="1200" noProof="1">
                <a:latin typeface="Times Roman"/>
                <a:ea typeface="Times Roman"/>
                <a:cs typeface="Times Roman"/>
                <a:sym typeface="Times Roman"/>
              </a:rPr>
            </a:br>
            <a:r>
              <a:rPr sz="1200" noProof="1"/>
              <a:t>areály či kulturní památky nebo pokud jde například o revitalizaci brownfieldů apod. </a:t>
            </a:r>
            <a:br>
              <a:rPr sz="1200" noProof="1">
                <a:latin typeface="Times Roman"/>
                <a:ea typeface="Times Roman"/>
                <a:cs typeface="Times Roman"/>
                <a:sym typeface="Times Roman"/>
              </a:rPr>
            </a:br>
            <a:r>
              <a:rPr sz="1200" b="1" noProof="1"/>
              <a:t>VÝZNAM CESTOVNÍHO RUCHU PRO OBČANY ČR </a:t>
            </a:r>
            <a:br>
              <a:rPr sz="1200" noProof="1">
                <a:latin typeface="Times Roman"/>
                <a:ea typeface="Times Roman"/>
                <a:cs typeface="Times Roman"/>
                <a:sym typeface="Times Roman"/>
              </a:rPr>
            </a:br>
            <a:endParaRPr sz="1200"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79" indent="-126999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29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1200" noProof="1"/>
              <a:t>Cestovní ruch nabízí </a:t>
            </a:r>
            <a:r>
              <a:rPr sz="1200" b="1" noProof="1"/>
              <a:t>atraktivní a kreativní zaměstnání </a:t>
            </a:r>
            <a:r>
              <a:rPr sz="1200" noProof="1"/>
              <a:t>pro občany různého věku i vzdělání. </a:t>
            </a:r>
            <a:br>
              <a:rPr sz="1200" noProof="1">
                <a:latin typeface="Times Roman"/>
                <a:ea typeface="Times Roman"/>
                <a:cs typeface="Times Roman"/>
                <a:sym typeface="Times Roman"/>
              </a:rPr>
            </a:br>
            <a:endParaRPr sz="1200"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79" indent="-126999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29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1200" noProof="1"/>
              <a:t>Z pohledu zaměstnanosti je především v regionech významným </a:t>
            </a:r>
            <a:r>
              <a:rPr sz="1200" b="1" noProof="1"/>
              <a:t>hybatelem trhu práce. </a:t>
            </a:r>
            <a:br>
              <a:rPr sz="1200" noProof="1">
                <a:latin typeface="Times Roman"/>
                <a:ea typeface="Times Roman"/>
                <a:cs typeface="Times Roman"/>
                <a:sym typeface="Times Roman"/>
              </a:rPr>
            </a:br>
            <a:endParaRPr sz="1200"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79" indent="-126999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29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1200" noProof="1"/>
              <a:t>Má značný </a:t>
            </a:r>
            <a:r>
              <a:rPr sz="1200" b="1" noProof="1"/>
              <a:t>sociálně-společenský význam. </a:t>
            </a:r>
            <a:r>
              <a:rPr sz="1200" noProof="1"/>
              <a:t>Vyšší nabídka kulturního, sportovního a společenského vyžití zvyšuje atraktivitu obce či regionu a přispívá k plnohodnotnějšímu životu. Zároveň pomáhá udržet základní služby pro občany (obchody, gastropodniky i další služby). </a:t>
            </a:r>
            <a:br>
              <a:rPr sz="1200" noProof="1">
                <a:latin typeface="Times Roman"/>
                <a:ea typeface="Times Roman"/>
                <a:cs typeface="Times Roman"/>
                <a:sym typeface="Times Roman"/>
              </a:rPr>
            </a:br>
            <a:endParaRPr sz="1200"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79" indent="-126999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29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1200" noProof="1"/>
              <a:t>Široká nabídka atraktivit a turistických cílů umožňuje našim občanům pestré </a:t>
            </a:r>
            <a:r>
              <a:rPr sz="1200" b="1" noProof="1"/>
              <a:t>trávení dovolené a volných dnů v České republice. </a:t>
            </a:r>
            <a:endParaRPr lang="cs-CZ" sz="1200" b="1" noProof="1"/>
          </a:p>
          <a:p>
            <a:pPr marL="55880" indent="0" defTabSz="182880">
              <a:spcBef>
                <a:spcPts val="500"/>
              </a:spcBef>
              <a:buClr>
                <a:srgbClr val="000000"/>
              </a:buClr>
              <a:buSzPct val="75000"/>
              <a:buNone/>
              <a:defRPr sz="129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br>
              <a:rPr sz="1200" noProof="1">
                <a:latin typeface="Times Roman"/>
                <a:ea typeface="Times Roman"/>
                <a:cs typeface="Times Roman"/>
                <a:sym typeface="Times Roman"/>
              </a:rPr>
            </a:br>
            <a:r>
              <a:rPr sz="1200" b="1" noProof="1"/>
              <a:t>AKTUÁLNÍ VÝZVY PRO CESTOVNÍ RUCH </a:t>
            </a:r>
            <a:br>
              <a:rPr sz="1200" noProof="1">
                <a:latin typeface="Times Roman"/>
                <a:ea typeface="Times Roman"/>
                <a:cs typeface="Times Roman"/>
                <a:sym typeface="Times Roman"/>
              </a:rPr>
            </a:br>
            <a:endParaRPr sz="1200"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79" indent="-126999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29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1200" noProof="1"/>
              <a:t>V porovnání nejen s okolními státy, které dlouhodobě a stabilně investují do infrastruktury a marketingu cestovního ruchu, je </a:t>
            </a:r>
            <a:r>
              <a:rPr sz="1200" b="1" noProof="1"/>
              <a:t>největší výzvou </a:t>
            </a:r>
            <a:r>
              <a:rPr sz="1200" noProof="1"/>
              <a:t>pro cestovní ruch v České republice </a:t>
            </a:r>
            <a:r>
              <a:rPr sz="1200" b="1" noProof="1"/>
              <a:t>udržení jeho konkurenceschopnosti. </a:t>
            </a:r>
            <a:br>
              <a:rPr sz="1200" noProof="1">
                <a:latin typeface="Times Roman"/>
                <a:ea typeface="Times Roman"/>
                <a:cs typeface="Times Roman"/>
                <a:sym typeface="Times Roman"/>
              </a:rPr>
            </a:br>
            <a:endParaRPr sz="1200"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79" indent="-126999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29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1200" b="1" noProof="1"/>
              <a:t>Vytvořit systém řízení odvětví </a:t>
            </a:r>
            <a:r>
              <a:rPr sz="1200" noProof="1"/>
              <a:t>cestovního ruchu a jeho financování, jak je to obvyklé v turisticky vyspělých zemích. </a:t>
            </a:r>
            <a:br>
              <a:rPr sz="1200" noProof="1">
                <a:latin typeface="Times Roman"/>
                <a:ea typeface="Times Roman"/>
                <a:cs typeface="Times Roman"/>
                <a:sym typeface="Times Roman"/>
              </a:rPr>
            </a:br>
            <a:endParaRPr sz="1200"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79" indent="-126999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29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1200" b="1" noProof="1"/>
              <a:t>Shromáždit informace a data o přínosech cestovního ruchu </a:t>
            </a:r>
            <a:r>
              <a:rPr sz="1200" noProof="1"/>
              <a:t>a prosadit je na relevantních místech tak, aby bylo odvětví vnímáno jako důležitá oblast národního hospodářství. </a:t>
            </a:r>
          </a:p>
          <a:p>
            <a:pPr marL="182879" indent="-126999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29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br>
              <a:rPr sz="1200" noProof="1">
                <a:latin typeface="Times Roman"/>
                <a:ea typeface="Times Roman"/>
                <a:cs typeface="Times Roman"/>
                <a:sym typeface="Times Roman"/>
              </a:rPr>
            </a:br>
            <a:r>
              <a:rPr sz="1200" noProof="1"/>
              <a:t>Globální trendy ukazují, že bez zakomponování prvků </a:t>
            </a:r>
            <a:r>
              <a:rPr sz="1200" b="1" noProof="1"/>
              <a:t>digitalizace a AI </a:t>
            </a:r>
            <a:r>
              <a:rPr sz="1200" noProof="1"/>
              <a:t>do každodenního provozu se sektor cestovního ruchu neobejde. </a:t>
            </a:r>
            <a:br>
              <a:rPr sz="1200" noProof="1">
                <a:latin typeface="Times Roman"/>
                <a:ea typeface="Times Roman"/>
                <a:cs typeface="Times Roman"/>
                <a:sym typeface="Times Roman"/>
              </a:rPr>
            </a:br>
            <a:endParaRPr sz="1200" noProof="1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177" name="Nastavit udržitelnost odvětví. Ať už z pohledu ozelenění, stírání rozdělení na zimní a letní sezonu, zatraktivnění turistických cílů, prodlužování délky pobytu.…"/>
          <p:cNvSpPr txBox="1"/>
          <p:nvPr/>
        </p:nvSpPr>
        <p:spPr>
          <a:xfrm>
            <a:off x="8523036" y="3054349"/>
            <a:ext cx="6965808" cy="102873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 lnSpcReduction="10000"/>
          </a:bodyPr>
          <a:lstStyle/>
          <a:p>
            <a:pPr marL="182880" indent="-127000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306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endParaRPr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80" indent="-127000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306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 noProof="1"/>
              <a:t>Nastavit udržitelnost </a:t>
            </a:r>
            <a:r>
              <a:rPr noProof="1"/>
              <a:t>odvětví. Ať už z pohledu ozelenění, stírání rozdělení na zimní a letní sezonu, zatraktivnění turistických cílů, prodlužování délky pobytu. </a:t>
            </a: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endParaRPr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80" indent="-127000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306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0" noProof="1"/>
              <a:t>Energetická krize uspíšila potřebu </a:t>
            </a:r>
            <a:r>
              <a:rPr noProof="1"/>
              <a:t>zvyšování efektivity provozů a zavádění </a:t>
            </a:r>
            <a:br>
              <a:rPr b="0" noProof="1">
                <a:latin typeface="Times Roman"/>
                <a:ea typeface="Times Roman"/>
                <a:cs typeface="Times Roman"/>
                <a:sym typeface="Times Roman"/>
              </a:rPr>
            </a:br>
            <a:r>
              <a:rPr noProof="1"/>
              <a:t>nových technologií. </a:t>
            </a:r>
            <a:br>
              <a:rPr b="0" noProof="1">
                <a:latin typeface="Times Roman"/>
                <a:ea typeface="Times Roman"/>
                <a:cs typeface="Times Roman"/>
                <a:sym typeface="Times Roman"/>
              </a:rPr>
            </a:br>
            <a:endParaRPr b="0"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80" indent="-127000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306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 noProof="1"/>
              <a:t>Zajistit flexibilitu </a:t>
            </a:r>
            <a:r>
              <a:rPr noProof="1"/>
              <a:t>v nabídce služeb cestovního ruchu s ohledem na potřeby a přání </a:t>
            </a: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r>
              <a:rPr noProof="1"/>
              <a:t>občanů a turistů, stejně jako v kontextu klimatických změn. </a:t>
            </a: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endParaRPr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80" indent="-127000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306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 noProof="1"/>
              <a:t>Potřeba rozvoje destinačního managementu, </a:t>
            </a:r>
            <a:r>
              <a:rPr noProof="1"/>
              <a:t>který při správném nastavení </a:t>
            </a: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r>
              <a:rPr noProof="1"/>
              <a:t>přispívá ke zvýšení návštěvnosti a spotřeby a také se lépe vyrovnává s případným negativním efektem turismu, tzv. overturismem. </a:t>
            </a:r>
          </a:p>
          <a:p>
            <a:pPr marL="182880" indent="-127000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306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r>
              <a:rPr b="1" noProof="1"/>
              <a:t>PRIORITY CESTOVNÍHO RUCHU ROZDĚLENÉ PODLE GESTORA DANÉHO TÉMATU </a:t>
            </a:r>
          </a:p>
          <a:p>
            <a:pPr marL="182880" indent="-127000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306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r>
              <a:rPr b="1" noProof="1"/>
              <a:t>Ministerstvo pro místní rozvoj </a:t>
            </a: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endParaRPr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80" indent="-127000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306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noProof="1"/>
              <a:t>Nastavení systému řízení a financování odvětví cestovního ruchu </a:t>
            </a:r>
            <a:r>
              <a:rPr b="0" noProof="1"/>
              <a:t>(za aktivní účasti podnikatelů, měst, obcí, krajů a státu). </a:t>
            </a:r>
            <a:br>
              <a:rPr b="0" noProof="1">
                <a:latin typeface="Times Roman"/>
                <a:ea typeface="Times Roman"/>
                <a:cs typeface="Times Roman"/>
                <a:sym typeface="Times Roman"/>
              </a:rPr>
            </a:br>
            <a:endParaRPr b="0"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80" indent="-127000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306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 noProof="1"/>
              <a:t>Investice do infrastruktury cestovního ruchu </a:t>
            </a:r>
            <a:r>
              <a:rPr noProof="1"/>
              <a:t>(revize a zacílení stávajících investic a dotací do veřejné či podnikatelské infrastruktury, do rozvoje regionů nebo do podpory organizací destinačního managementu). </a:t>
            </a: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endParaRPr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80" indent="-127000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306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noProof="1"/>
              <a:t>Vytvoření </a:t>
            </a:r>
            <a:r>
              <a:rPr b="1" noProof="1"/>
              <a:t>finančních nástrojů pro segment cestovního ruchu, </a:t>
            </a:r>
            <a:r>
              <a:rPr noProof="1"/>
              <a:t>bankovních garancí i záruk (Národní rozvojová banka ve spolupráci s Ministerstvem průmyslu a obchodu a Ministerstvem pro místní rozvoj). </a:t>
            </a: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endParaRPr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80" indent="-127000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306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 noProof="1"/>
              <a:t>Digitalizace </a:t>
            </a:r>
            <a:r>
              <a:rPr noProof="1"/>
              <a:t>– spuštění systému </a:t>
            </a:r>
            <a:r>
              <a:rPr b="1" noProof="1"/>
              <a:t>eTurista</a:t>
            </a:r>
            <a:r>
              <a:rPr noProof="1"/>
              <a:t>. </a:t>
            </a: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endParaRPr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80" indent="-127000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306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noProof="1"/>
              <a:t>Zajištění adekvátních finančních prostředků státu na </a:t>
            </a:r>
            <a:r>
              <a:rPr b="1" noProof="1"/>
              <a:t>jednotnou prezentaci a </a:t>
            </a: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r>
              <a:rPr b="1" noProof="1"/>
              <a:t>marketing ČR v zahraničí </a:t>
            </a:r>
            <a:r>
              <a:rPr noProof="1"/>
              <a:t>prostřednictvím agentur CzechTourism, Česká centra, </a:t>
            </a: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r>
              <a:rPr noProof="1"/>
              <a:t>CzechTrade a CzechInvest. </a:t>
            </a: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endParaRPr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80" indent="-127000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306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 noProof="1"/>
              <a:t>Rovné podmínky v podnikání </a:t>
            </a:r>
            <a:r>
              <a:rPr noProof="1"/>
              <a:t>(oblast poskytování krátkodobého nájemního </a:t>
            </a: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r>
              <a:rPr noProof="1"/>
              <a:t>ubytování, cestovní kanceláře, certifikace průvodců, oblast památek v různém typu </a:t>
            </a: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r>
              <a:rPr noProof="1"/>
              <a:t>vlastnictví, dětské školní pobyty apod.). </a:t>
            </a: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endParaRPr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80" indent="-127000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306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 noProof="1"/>
              <a:t>Podpora a rozvoj organizací destinačního managementu </a:t>
            </a:r>
            <a:r>
              <a:rPr noProof="1"/>
              <a:t>(vyhodnocení </a:t>
            </a: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r>
              <a:rPr noProof="1"/>
              <a:t>pilotního programu certifikace, případná úprava podmínek a procesu certifikace v kontextu s nastavením systému řízení a víceletého programu financování organizací destinačního managementu). </a:t>
            </a: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endParaRPr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80" indent="-127000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306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noProof="1"/>
              <a:t>Nastavení robustního a kontinuálního systému </a:t>
            </a:r>
            <a:r>
              <a:rPr b="1" noProof="1"/>
              <a:t>sběru a vyhodnocování dat. </a:t>
            </a: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endParaRPr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80" indent="-127000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306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noProof="1"/>
              <a:t>Analýza </a:t>
            </a:r>
            <a:r>
              <a:rPr b="1" noProof="1"/>
              <a:t>potenciálu cestovního ruchu </a:t>
            </a:r>
            <a:r>
              <a:rPr noProof="1"/>
              <a:t>(zadání zpracování detailní analýzy ve </a:t>
            </a: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r>
              <a:rPr noProof="1"/>
              <a:t>spolupráci s Technologickou agenturou ČR). </a:t>
            </a: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endParaRPr noProof="1">
              <a:latin typeface="Times Roman"/>
              <a:ea typeface="Times Roman"/>
              <a:cs typeface="Times Roman"/>
              <a:sym typeface="Times Roman"/>
            </a:endParaRPr>
          </a:p>
          <a:p>
            <a:pPr defTabSz="182880">
              <a:spcBef>
                <a:spcPts val="400"/>
              </a:spcBef>
              <a:defRPr sz="1306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endParaRPr noProof="1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178" name="Ministerstvo dopravy…"/>
          <p:cNvSpPr txBox="1"/>
          <p:nvPr/>
        </p:nvSpPr>
        <p:spPr>
          <a:xfrm>
            <a:off x="16516588" y="3289299"/>
            <a:ext cx="6965808" cy="943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 fontScale="85000" lnSpcReduction="20000"/>
          </a:bodyPr>
          <a:lstStyle/>
          <a:p>
            <a:pPr marL="182880" indent="-127000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306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cs-CZ" noProof="1"/>
              <a:t>Vytvoření koncepce podpory a organizace </a:t>
            </a:r>
            <a:r>
              <a:rPr lang="cs-CZ" b="1" noProof="1"/>
              <a:t>mezinárodních eventů </a:t>
            </a:r>
            <a:r>
              <a:rPr lang="cs-CZ" noProof="1"/>
              <a:t>(pravidla </a:t>
            </a:r>
            <a:br>
              <a:rPr lang="cs-CZ" noProof="1">
                <a:latin typeface="Times Roman"/>
                <a:ea typeface="Times Roman"/>
                <a:cs typeface="Times Roman"/>
                <a:sym typeface="Times Roman"/>
              </a:rPr>
            </a:br>
            <a:r>
              <a:rPr lang="cs-CZ" noProof="1"/>
              <a:t>spolupráce veřejné správy a podnikatelů). </a:t>
            </a:r>
            <a:br>
              <a:rPr lang="cs-CZ" noProof="1">
                <a:latin typeface="Times Roman"/>
                <a:ea typeface="Times Roman"/>
                <a:cs typeface="Times Roman"/>
                <a:sym typeface="Times Roman"/>
              </a:rPr>
            </a:br>
            <a:endParaRPr lang="cs-CZ"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80" indent="-127000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306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cs-CZ" noProof="1"/>
              <a:t>Nastavení </a:t>
            </a:r>
            <a:r>
              <a:rPr lang="cs-CZ" b="1" noProof="1"/>
              <a:t>metodiky PPP </a:t>
            </a:r>
            <a:r>
              <a:rPr lang="cs-CZ" noProof="1"/>
              <a:t>v oblasti cestovního ruchu (CzechInvest ve spolupráci s </a:t>
            </a:r>
            <a:br>
              <a:rPr lang="cs-CZ" noProof="1">
                <a:latin typeface="Times Roman"/>
                <a:ea typeface="Times Roman"/>
                <a:cs typeface="Times Roman"/>
                <a:sym typeface="Times Roman"/>
              </a:rPr>
            </a:br>
            <a:r>
              <a:rPr lang="cs-CZ" noProof="1"/>
              <a:t>Ministerstvem pro místní rozvoj a Ministerstvem průmyslu a obchodu). </a:t>
            </a:r>
            <a:br>
              <a:rPr lang="cs-CZ" noProof="1">
                <a:latin typeface="Times Roman"/>
                <a:ea typeface="Times Roman"/>
                <a:cs typeface="Times Roman"/>
                <a:sym typeface="Times Roman"/>
              </a:rPr>
            </a:br>
            <a:endParaRPr lang="cs-CZ"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80" indent="-127000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306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cs-CZ" noProof="1"/>
              <a:t>Podpora </a:t>
            </a:r>
            <a:r>
              <a:rPr lang="cs-CZ" b="1" noProof="1"/>
              <a:t>kulturních, sportovních a dalších významných eventů </a:t>
            </a:r>
            <a:r>
              <a:rPr lang="cs-CZ" noProof="1"/>
              <a:t>s ohledem na příjezdový cestovní ruch (v úzké koordinaci s dotčenými rezorty – Ministerstvo kultury, Ministerstvo zahraničních věcí, Ministerstvo průmyslu a obchodu a Národní </a:t>
            </a:r>
            <a:br>
              <a:rPr lang="cs-CZ" noProof="1">
                <a:latin typeface="Times Roman"/>
                <a:ea typeface="Times Roman"/>
                <a:cs typeface="Times Roman"/>
                <a:sym typeface="Times Roman"/>
              </a:rPr>
            </a:br>
            <a:r>
              <a:rPr lang="cs-CZ" noProof="1"/>
              <a:t>sportovní agentura). </a:t>
            </a:r>
            <a:br>
              <a:rPr lang="cs-CZ" noProof="1">
                <a:latin typeface="Times Roman"/>
                <a:ea typeface="Times Roman"/>
                <a:cs typeface="Times Roman"/>
                <a:sym typeface="Times Roman"/>
              </a:rPr>
            </a:br>
            <a:endParaRPr lang="cs-CZ" noProof="1">
              <a:latin typeface="Times Roman"/>
              <a:ea typeface="Times Roman"/>
              <a:cs typeface="Times Roman"/>
              <a:sym typeface="Times Roman"/>
            </a:endParaRPr>
          </a:p>
          <a:p>
            <a:pPr defTabSz="182880">
              <a:spcBef>
                <a:spcPts val="400"/>
              </a:spcBef>
              <a:defRPr sz="128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noProof="1"/>
              <a:t>Ministerstvo dopravy </a:t>
            </a:r>
            <a:endParaRPr b="0"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80" indent="-127000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28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 noProof="1"/>
              <a:t>Investice do dopravní infrastruktury </a:t>
            </a:r>
            <a:r>
              <a:rPr noProof="1"/>
              <a:t>(naprosto zásadní pro rozvoj cestovního ruchu a udržení konkurenceschopnosti). </a:t>
            </a: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endParaRPr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80" indent="-127000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28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0" noProof="1"/>
              <a:t>Navyšování počtu </a:t>
            </a:r>
            <a:r>
              <a:rPr noProof="1"/>
              <a:t>přímých leteckých spojení z/do Prahy. </a:t>
            </a:r>
            <a:br>
              <a:rPr b="0" noProof="1">
                <a:latin typeface="Times Roman"/>
                <a:ea typeface="Times Roman"/>
                <a:cs typeface="Times Roman"/>
                <a:sym typeface="Times Roman"/>
              </a:rPr>
            </a:br>
            <a:endParaRPr b="0"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80" indent="-127000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28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0" noProof="1"/>
              <a:t>Rychlé dopravní </a:t>
            </a:r>
            <a:r>
              <a:rPr noProof="1"/>
              <a:t>spojení centra Prahy s Letištěm Václava Havla. </a:t>
            </a:r>
            <a:br>
              <a:rPr b="0" noProof="1">
                <a:latin typeface="Times Roman"/>
                <a:ea typeface="Times Roman"/>
                <a:cs typeface="Times Roman"/>
                <a:sym typeface="Times Roman"/>
              </a:rPr>
            </a:br>
            <a:endParaRPr b="0"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80" indent="-127000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28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 noProof="1"/>
              <a:t>Rovné podmínky v podnikání </a:t>
            </a:r>
            <a:r>
              <a:rPr noProof="1"/>
              <a:t>(pravidelná a nepravidelná autobusová doprava </a:t>
            </a: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r>
              <a:rPr noProof="1"/>
              <a:t>apod.). </a:t>
            </a:r>
            <a:endParaRPr lang="cs-CZ" noProof="1"/>
          </a:p>
          <a:p>
            <a:pPr marL="55880" defTabSz="182880">
              <a:spcBef>
                <a:spcPts val="500"/>
              </a:spcBef>
              <a:buClr>
                <a:srgbClr val="000000"/>
              </a:buClr>
              <a:buSzPct val="75000"/>
              <a:defRPr sz="128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r>
              <a:rPr b="1" noProof="1"/>
              <a:t>Ministerstvo financí </a:t>
            </a: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endParaRPr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80" indent="-127000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28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 noProof="1"/>
              <a:t>Dlouhodobé stabilní financování cestovního ruchu </a:t>
            </a:r>
            <a:r>
              <a:rPr noProof="1"/>
              <a:t>na základě nastaveného systému řízení a procesů v celém odvětví cestovního ruchu. </a:t>
            </a: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endParaRPr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94422" indent="-138542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28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noProof="1"/>
              <a:t>Rovné podmínky v podnikání </a:t>
            </a:r>
            <a:r>
              <a:rPr b="0" noProof="1"/>
              <a:t>(např. oblast EET). </a:t>
            </a:r>
            <a:r>
              <a:rPr noProof="1"/>
              <a:t>Ministerstvo průmyslu a obchodu </a:t>
            </a:r>
            <a:br>
              <a:rPr b="0" noProof="1">
                <a:latin typeface="Times Roman"/>
                <a:ea typeface="Times Roman"/>
                <a:cs typeface="Times Roman"/>
                <a:sym typeface="Times Roman"/>
              </a:rPr>
            </a:br>
            <a:endParaRPr b="0"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80" indent="-127000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28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noProof="1"/>
              <a:t>Snižování administrativní zátěže podnikatelů. </a:t>
            </a: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endParaRPr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80" indent="-127000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28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 noProof="1"/>
              <a:t>Investice </a:t>
            </a:r>
            <a:r>
              <a:rPr noProof="1"/>
              <a:t>do neveřejné infrastruktury cestovního ruchu, investice do zvyšování </a:t>
            </a: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r>
              <a:rPr noProof="1"/>
              <a:t>energetické efektivity provozů. </a:t>
            </a:r>
            <a:endParaRPr lang="cs-CZ" noProof="1"/>
          </a:p>
          <a:p>
            <a:pPr marL="55880" defTabSz="182880">
              <a:spcBef>
                <a:spcPts val="500"/>
              </a:spcBef>
              <a:buClr>
                <a:srgbClr val="000000"/>
              </a:buClr>
              <a:buSzPct val="75000"/>
              <a:defRPr sz="128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r>
              <a:rPr b="1" noProof="1"/>
              <a:t>Ministerstvo práce a sociálních věcí </a:t>
            </a: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endParaRPr noProof="1">
              <a:latin typeface="Times Roman"/>
              <a:ea typeface="Times Roman"/>
              <a:cs typeface="Times Roman"/>
              <a:sym typeface="Times Roman"/>
            </a:endParaRPr>
          </a:p>
          <a:p>
            <a:pPr defTabSz="182880">
              <a:spcBef>
                <a:spcPts val="400"/>
              </a:spcBef>
              <a:defRPr sz="128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noProof="1">
                <a:latin typeface="Times Roman"/>
                <a:ea typeface="Times Roman"/>
                <a:cs typeface="Times Roman"/>
                <a:sym typeface="Times Roman"/>
              </a:rPr>
              <a:t>• </a:t>
            </a:r>
            <a:r>
              <a:rPr b="1" noProof="1"/>
              <a:t>Zaměstnanost </a:t>
            </a:r>
            <a:r>
              <a:rPr noProof="1"/>
              <a:t>(zrychlení procesu zaměstnávání cizinců; rekvalifikace).</a:t>
            </a:r>
            <a:endParaRPr lang="cs-CZ" noProof="1"/>
          </a:p>
          <a:p>
            <a:pPr defTabSz="182880">
              <a:spcBef>
                <a:spcPts val="400"/>
              </a:spcBef>
              <a:defRPr sz="128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noProof="1"/>
              <a:t> </a:t>
            </a:r>
            <a:endParaRPr noProof="1">
              <a:latin typeface="Times Roman"/>
              <a:ea typeface="Times Roman"/>
              <a:cs typeface="Times Roman"/>
              <a:sym typeface="Times Roman"/>
            </a:endParaRPr>
          </a:p>
          <a:p>
            <a:pPr defTabSz="182880">
              <a:spcBef>
                <a:spcPts val="400"/>
              </a:spcBef>
              <a:defRPr sz="128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noProof="1"/>
              <a:t>Ministerstvo školství, mládeže a tělovýchovy </a:t>
            </a:r>
            <a:endParaRPr b="0"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80" indent="-127000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28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1" noProof="1"/>
              <a:t>Oblast vzdělávání </a:t>
            </a:r>
            <a:r>
              <a:rPr noProof="1"/>
              <a:t>(rozšíření praktické přípravy na odborných školách a změny struktury základního a středního vzdělávání podle současného návrhu Ministerstva školství, mládeže a tělovýchovy; revize počtu středních škol v oboru cestovního ruchu ve vztahu ke kvalitě a k uplatnění absolventů). </a:t>
            </a: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endParaRPr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182880" indent="-127000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28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noProof="1"/>
              <a:t>Aktivní zapojení akademiků a studentů oborů cestovního ruchu do přímých procesů rozhodování v odvětví formou stáží, praxí či kvalifikačních prací; aplikace znalostí do praxe. </a:t>
            </a:r>
            <a:endParaRPr lang="cs-CZ" noProof="1"/>
          </a:p>
          <a:p>
            <a:pPr marL="182880" indent="-127000" defTabSz="182880">
              <a:spcBef>
                <a:spcPts val="500"/>
              </a:spcBef>
              <a:buClr>
                <a:srgbClr val="000000"/>
              </a:buClr>
              <a:buSzPct val="75000"/>
              <a:buFont typeface="Arial"/>
              <a:buChar char="•"/>
              <a:defRPr sz="128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endParaRPr lang="cs-CZ" noProof="1">
              <a:latin typeface="Times Roman"/>
              <a:ea typeface="Times Roman"/>
              <a:cs typeface="Times Roman"/>
              <a:sym typeface="Times Roman"/>
            </a:endParaRPr>
          </a:p>
          <a:p>
            <a:pPr marL="55880" defTabSz="182880">
              <a:spcBef>
                <a:spcPts val="500"/>
              </a:spcBef>
              <a:buClr>
                <a:srgbClr val="000000"/>
              </a:buClr>
              <a:buSzPct val="75000"/>
              <a:defRPr sz="128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r>
              <a:rPr i="1" noProof="1"/>
              <a:t>*Data byla čerpána z Českého statistického úřadu. </a:t>
            </a: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endParaRPr noProof="1">
              <a:latin typeface="Times Roman"/>
              <a:ea typeface="Times Roman"/>
              <a:cs typeface="Times Roman"/>
              <a:sym typeface="Times Roman"/>
            </a:endParaRPr>
          </a:p>
          <a:p>
            <a:pPr defTabSz="182880">
              <a:spcBef>
                <a:spcPts val="400"/>
              </a:spcBef>
              <a:defRPr sz="128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noProof="1"/>
              <a:t>Svaz obchodu a cestovního ruchu ČR děkuje za konzultace při přípravě materiálu zástupcům organizací destinačního managementu, agentury CzechTourism, expertům na oblast cestovního ruchu a představitelům krajů ČR. </a:t>
            </a:r>
            <a:endParaRPr b="0" noProof="1">
              <a:latin typeface="Times Roman"/>
              <a:ea typeface="Times Roman"/>
              <a:cs typeface="Times Roman"/>
              <a:sym typeface="Times Roman"/>
            </a:endParaRPr>
          </a:p>
          <a:p>
            <a:pPr defTabSz="182880">
              <a:spcBef>
                <a:spcPts val="500"/>
              </a:spcBef>
              <a:defRPr sz="128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br>
              <a:rPr noProof="1">
                <a:latin typeface="Times Roman"/>
                <a:ea typeface="Times Roman"/>
                <a:cs typeface="Times Roman"/>
                <a:sym typeface="Times Roman"/>
              </a:rPr>
            </a:br>
            <a:endParaRPr noProof="1">
              <a:latin typeface="Times Roman"/>
              <a:ea typeface="Times Roman"/>
              <a:cs typeface="Times Roman"/>
              <a:sym typeface="Times Roman"/>
            </a:endParaRP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Největší výzvy cestovního ruchu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Největší výzvy cestovního ruchu</a:t>
            </a:r>
          </a:p>
        </p:txBody>
      </p:sp>
      <p:sp>
        <p:nvSpPr>
          <p:cNvPr id="181" name="Udržení konkurenceschopnosti"/>
          <p:cNvSpPr txBox="1"/>
          <p:nvPr/>
        </p:nvSpPr>
        <p:spPr>
          <a:xfrm>
            <a:off x="1980900" y="3584593"/>
            <a:ext cx="10621819" cy="1663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 algn="ctr">
              <a:lnSpc>
                <a:spcPct val="90000"/>
              </a:lnSpc>
              <a:spcBef>
                <a:spcPts val="2300"/>
              </a:spcBef>
              <a:defRPr sz="6100">
                <a:solidFill>
                  <a:srgbClr val="D93E2B"/>
                </a:solidFill>
                <a:latin typeface="+mn-lt"/>
                <a:ea typeface="+mn-ea"/>
                <a:cs typeface="+mn-cs"/>
                <a:sym typeface="Bodoni SvtyTwo ITC TT-Book"/>
              </a:defRPr>
            </a:lvl1pPr>
          </a:lstStyle>
          <a:p>
            <a:r>
              <a:t>Udržení konkurenceschopnosti </a:t>
            </a:r>
          </a:p>
        </p:txBody>
      </p:sp>
      <p:sp>
        <p:nvSpPr>
          <p:cNvPr id="182" name="Zástupný obsah 2"/>
          <p:cNvSpPr txBox="1"/>
          <p:nvPr/>
        </p:nvSpPr>
        <p:spPr>
          <a:xfrm>
            <a:off x="2351705" y="6192240"/>
            <a:ext cx="9880210" cy="61200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pPr marL="428625" indent="-428625" defTabSz="914400">
              <a:spcBef>
                <a:spcPts val="600"/>
              </a:spcBef>
              <a:buSzPct val="100000"/>
              <a:buBlip>
                <a:blip r:embed="rId2"/>
              </a:buBlip>
              <a:defRPr sz="3500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r>
              <a:t>Sesbírat </a:t>
            </a:r>
            <a:r>
              <a:rPr b="1"/>
              <a:t>data o přínosech, potenciálu CR</a:t>
            </a:r>
            <a:r>
              <a:t> a umět je komunikovat.</a:t>
            </a:r>
          </a:p>
          <a:p>
            <a:pPr defTabSz="914400">
              <a:spcBef>
                <a:spcPts val="600"/>
              </a:spcBef>
              <a:defRPr sz="3500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endParaRPr/>
          </a:p>
          <a:p>
            <a:pPr marL="428625" indent="-428625" defTabSz="914400">
              <a:spcBef>
                <a:spcPts val="600"/>
              </a:spcBef>
              <a:buSzPct val="100000"/>
              <a:buBlip>
                <a:blip r:embed="rId2"/>
              </a:buBlip>
              <a:defRPr sz="3500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r>
              <a:t>Vnímat cestovní ruch jako </a:t>
            </a:r>
            <a:r>
              <a:rPr b="1"/>
              <a:t>významný průmysl </a:t>
            </a:r>
            <a:r>
              <a:t>pro českou ekonomiku – 3% HDP před covidem, potenciál 5%?, 4,5% zaměstnanost, celorepublikový dosah.</a:t>
            </a:r>
          </a:p>
          <a:p>
            <a:pPr defTabSz="914400">
              <a:spcBef>
                <a:spcPts val="600"/>
              </a:spcBef>
              <a:defRPr sz="3500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endParaRPr/>
          </a:p>
          <a:p>
            <a:pPr marL="428625" indent="-428625" defTabSz="914400">
              <a:spcBef>
                <a:spcPts val="600"/>
              </a:spcBef>
              <a:buSzPct val="100000"/>
              <a:buBlip>
                <a:blip r:embed="rId2"/>
              </a:buBlip>
              <a:defRPr sz="3500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r>
              <a:t>Vytvořit </a:t>
            </a:r>
            <a:r>
              <a:rPr b="1"/>
              <a:t>systém řízení a financování odvětví</a:t>
            </a:r>
            <a:r>
              <a:t> jak je to obvyklé v turisticky vyspělých zemích.</a:t>
            </a:r>
          </a:p>
        </p:txBody>
      </p:sp>
      <p:pic>
        <p:nvPicPr>
          <p:cNvPr id="183" name="A9AEBFD4-00E8-480F-8FC6-5E025CFBA331.jpeg" descr="A9AEBFD4-00E8-480F-8FC6-5E025CFBA331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20664" y="3502221"/>
            <a:ext cx="10921319" cy="953095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Největší výzvy cestovního ruchu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Největší výzvy cestovního ruchu</a:t>
            </a:r>
          </a:p>
        </p:txBody>
      </p:sp>
      <p:sp>
        <p:nvSpPr>
          <p:cNvPr id="186" name="Zástupný obsah 2"/>
          <p:cNvSpPr txBox="1"/>
          <p:nvPr/>
        </p:nvSpPr>
        <p:spPr>
          <a:xfrm>
            <a:off x="11858581" y="4850836"/>
            <a:ext cx="11260523" cy="68337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pPr marL="428625" indent="-428625" defTabSz="914400">
              <a:spcBef>
                <a:spcPts val="600"/>
              </a:spcBef>
              <a:buSzPct val="100000"/>
              <a:buBlip>
                <a:blip r:embed="rId2"/>
              </a:buBlip>
              <a:defRPr sz="3500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r>
              <a:t>I v reakci na pandemii je globální trend jasný - </a:t>
            </a:r>
            <a:r>
              <a:rPr b="1"/>
              <a:t>udržitelnost</a:t>
            </a:r>
            <a:r>
              <a:t>, ozelenění, </a:t>
            </a:r>
            <a:r>
              <a:rPr b="1"/>
              <a:t>efektivita</a:t>
            </a:r>
            <a:r>
              <a:t> </a:t>
            </a:r>
            <a:r>
              <a:rPr b="1"/>
              <a:t>provozů</a:t>
            </a:r>
            <a:r>
              <a:t> a zavádění nových technologií.</a:t>
            </a:r>
          </a:p>
          <a:p>
            <a:pPr defTabSz="914400">
              <a:spcBef>
                <a:spcPts val="700"/>
              </a:spcBef>
              <a:defRPr sz="3500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endParaRPr/>
          </a:p>
          <a:p>
            <a:pPr marL="428625" indent="-428625" defTabSz="914400">
              <a:spcBef>
                <a:spcPts val="600"/>
              </a:spcBef>
              <a:buSzPct val="100000"/>
              <a:buBlip>
                <a:blip r:embed="rId2"/>
              </a:buBlip>
              <a:defRPr sz="3500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r>
              <a:rPr b="1"/>
              <a:t>Digitalizace</a:t>
            </a:r>
            <a:r>
              <a:t> procesů a využívání prvků </a:t>
            </a:r>
            <a:r>
              <a:rPr b="1"/>
              <a:t>AI.</a:t>
            </a:r>
          </a:p>
          <a:p>
            <a:pPr defTabSz="914400">
              <a:spcBef>
                <a:spcPts val="700"/>
              </a:spcBef>
              <a:defRPr sz="3500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endParaRPr b="1"/>
          </a:p>
          <a:p>
            <a:pPr marL="428625" indent="-428625" defTabSz="914400">
              <a:spcBef>
                <a:spcPts val="600"/>
              </a:spcBef>
              <a:buSzPct val="100000"/>
              <a:buBlip>
                <a:blip r:embed="rId2"/>
              </a:buBlip>
              <a:defRPr sz="3500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r>
              <a:t>Umět být </a:t>
            </a:r>
            <a:r>
              <a:rPr b="1"/>
              <a:t>flexibilní v nabídce produktů a služeb</a:t>
            </a:r>
            <a:r>
              <a:t>,     s ohledem na klimatické změny, skladbu turistů. </a:t>
            </a:r>
          </a:p>
          <a:p>
            <a:pPr defTabSz="914400">
              <a:spcBef>
                <a:spcPts val="700"/>
              </a:spcBef>
              <a:defRPr sz="3500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endParaRPr/>
          </a:p>
          <a:p>
            <a:pPr marL="428625" indent="-428625" defTabSz="914400">
              <a:spcBef>
                <a:spcPts val="600"/>
              </a:spcBef>
              <a:buSzPct val="100000"/>
              <a:buBlip>
                <a:blip r:embed="rId2"/>
              </a:buBlip>
              <a:defRPr sz="3500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r>
              <a:rPr b="1"/>
              <a:t>Rozvoj organizací destinačního managementu</a:t>
            </a:r>
            <a:r>
              <a:t> = základní stavební prvek celého systému.</a:t>
            </a:r>
          </a:p>
        </p:txBody>
      </p:sp>
      <p:pic>
        <p:nvPicPr>
          <p:cNvPr id="187" name="7436F8B8-E630-4114-9B2D-F791D16F94E4.jpeg" descr="7436F8B8-E630-4114-9B2D-F791D16F94E4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515" y="4087333"/>
            <a:ext cx="11147646" cy="836073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Vybrané priority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Vybrané priority</a:t>
            </a:r>
          </a:p>
        </p:txBody>
      </p:sp>
      <p:sp>
        <p:nvSpPr>
          <p:cNvPr id="190" name="Zástupný obsah 2"/>
          <p:cNvSpPr txBox="1"/>
          <p:nvPr/>
        </p:nvSpPr>
        <p:spPr>
          <a:xfrm>
            <a:off x="775652" y="3970697"/>
            <a:ext cx="11593676" cy="78157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pPr marL="447748" indent="-447748" defTabSz="886968">
              <a:spcBef>
                <a:spcPts val="600"/>
              </a:spcBef>
              <a:buSzPct val="100000"/>
              <a:buBlip>
                <a:blip r:embed="rId2"/>
              </a:buBlip>
              <a:defRPr sz="3395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r>
              <a:rPr b="1"/>
              <a:t>Trh práce</a:t>
            </a:r>
            <a:r>
              <a:t> - nedostatek kvalitních pracovníků; turbulentní změny v legislativě (Zákoník práce (DPP, DPČ))</a:t>
            </a:r>
          </a:p>
          <a:p>
            <a:pPr defTabSz="886968">
              <a:spcBef>
                <a:spcPts val="700"/>
              </a:spcBef>
              <a:defRPr sz="3395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endParaRPr/>
          </a:p>
          <a:p>
            <a:pPr marL="447748" indent="-447748" defTabSz="886968">
              <a:spcBef>
                <a:spcPts val="600"/>
              </a:spcBef>
              <a:buSzPct val="100000"/>
              <a:buBlip>
                <a:blip r:embed="rId2"/>
              </a:buBlip>
              <a:defRPr sz="3395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r>
              <a:rPr b="1"/>
              <a:t>Vzdělávání</a:t>
            </a:r>
            <a:r>
              <a:t> – až 80% středoškolských absolventů odchází mimo obor; aktivní propojení akademické a podnikatelské sféry</a:t>
            </a:r>
          </a:p>
          <a:p>
            <a:pPr defTabSz="886968">
              <a:spcBef>
                <a:spcPts val="700"/>
              </a:spcBef>
              <a:defRPr sz="3395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endParaRPr/>
          </a:p>
          <a:p>
            <a:pPr marL="447748" indent="-447748" defTabSz="886968">
              <a:spcBef>
                <a:spcPts val="600"/>
              </a:spcBef>
              <a:buSzPct val="100000"/>
              <a:buBlip>
                <a:blip r:embed="rId2"/>
              </a:buBlip>
              <a:defRPr sz="3395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r>
              <a:rPr b="1"/>
              <a:t>Snižování administrativní zátěže</a:t>
            </a:r>
            <a:r>
              <a:t> podnikatelů</a:t>
            </a:r>
          </a:p>
          <a:p>
            <a:pPr defTabSz="886968">
              <a:spcBef>
                <a:spcPts val="700"/>
              </a:spcBef>
              <a:defRPr sz="3395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endParaRPr/>
          </a:p>
          <a:p>
            <a:pPr marL="447748" indent="-447748" defTabSz="886968">
              <a:spcBef>
                <a:spcPts val="600"/>
              </a:spcBef>
              <a:buSzPct val="100000"/>
              <a:buBlip>
                <a:blip r:embed="rId2"/>
              </a:buBlip>
              <a:defRPr sz="3395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r>
              <a:t>Rozvoj klíčové </a:t>
            </a:r>
            <a:r>
              <a:rPr b="1"/>
              <a:t>infrastruktury CR</a:t>
            </a:r>
            <a:r>
              <a:t>; dopravní infrastruktury</a:t>
            </a:r>
          </a:p>
          <a:p>
            <a:pPr defTabSz="886968">
              <a:spcBef>
                <a:spcPts val="700"/>
              </a:spcBef>
              <a:defRPr sz="3395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endParaRPr/>
          </a:p>
          <a:p>
            <a:pPr marL="447748" indent="-447748" defTabSz="886968">
              <a:spcBef>
                <a:spcPts val="600"/>
              </a:spcBef>
              <a:buSzPct val="100000"/>
              <a:buBlip>
                <a:blip r:embed="rId2"/>
              </a:buBlip>
              <a:defRPr sz="3395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r>
              <a:t>Vytvoření </a:t>
            </a:r>
            <a:r>
              <a:rPr b="1"/>
              <a:t>koncepce podpory a organizace mezinárodních akcí. </a:t>
            </a:r>
          </a:p>
        </p:txBody>
      </p:sp>
      <p:pic>
        <p:nvPicPr>
          <p:cNvPr id="191" name="E73B2D74-2DC1-4D19-B7F0-90109BD4ECAE.jpeg" descr="E73B2D74-2DC1-4D19-B7F0-90109BD4ECAE.jpeg"/>
          <p:cNvPicPr>
            <a:picLocks noChangeAspect="1"/>
          </p:cNvPicPr>
          <p:nvPr/>
        </p:nvPicPr>
        <p:blipFill>
          <a:blip r:embed="rId3"/>
          <a:srcRect r="2800"/>
          <a:stretch>
            <a:fillRect/>
          </a:stretch>
        </p:blipFill>
        <p:spPr>
          <a:xfrm>
            <a:off x="13935378" y="3054350"/>
            <a:ext cx="10513199" cy="1081606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Pozitivní příklad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Pozitivní příklad </a:t>
            </a:r>
          </a:p>
        </p:txBody>
      </p:sp>
      <p:sp>
        <p:nvSpPr>
          <p:cNvPr id="194" name="POKUD bude systém nastaven správně a funkčně tak zajistí:…"/>
          <p:cNvSpPr txBox="1">
            <a:spLocks noGrp="1"/>
          </p:cNvSpPr>
          <p:nvPr>
            <p:ph type="body" sz="half" idx="1"/>
          </p:nvPr>
        </p:nvSpPr>
        <p:spPr>
          <a:xfrm>
            <a:off x="412228" y="5802471"/>
            <a:ext cx="11230237" cy="6222010"/>
          </a:xfrm>
          <a:prstGeom prst="rect">
            <a:avLst/>
          </a:prstGeom>
        </p:spPr>
        <p:txBody>
          <a:bodyPr lIns="45719" tIns="45719" rIns="45719" bIns="45719" anchor="t"/>
          <a:lstStyle/>
          <a:p>
            <a:pPr marL="0" indent="0" algn="ctr" defTabSz="850391">
              <a:spcBef>
                <a:spcPts val="700"/>
              </a:spcBef>
              <a:buClrTx/>
              <a:buSzTx/>
              <a:buFontTx/>
              <a:buNone/>
              <a:defRPr sz="3255">
                <a:solidFill>
                  <a:srgbClr val="C00000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r>
              <a:t> </a:t>
            </a:r>
          </a:p>
          <a:p>
            <a:pPr marL="0" indent="0" algn="ctr" defTabSz="850391">
              <a:spcBef>
                <a:spcPts val="700"/>
              </a:spcBef>
              <a:buClrTx/>
              <a:buSzTx/>
              <a:buFontTx/>
              <a:buNone/>
              <a:defRPr sz="3255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r>
              <a:rPr b="1"/>
              <a:t>POKUD</a:t>
            </a:r>
            <a:r>
              <a:t> bude systém nastaven správně a funkčně tak zajistí: </a:t>
            </a:r>
          </a:p>
          <a:p>
            <a:pPr marL="0" indent="0" defTabSz="850391">
              <a:spcBef>
                <a:spcPts val="700"/>
              </a:spcBef>
              <a:buClrTx/>
              <a:buSzTx/>
              <a:buFontTx/>
              <a:buNone/>
              <a:defRPr sz="3255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endParaRPr/>
          </a:p>
          <a:p>
            <a:pPr marL="348793" indent="-348793" defTabSz="850391">
              <a:spcBef>
                <a:spcPts val="700"/>
              </a:spcBef>
              <a:buClrTx/>
              <a:buSzPct val="100000"/>
              <a:buFontTx/>
              <a:buBlip>
                <a:blip r:embed="rId4"/>
              </a:buBlip>
              <a:defRPr sz="3255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r>
              <a:t>Sběr a reportování dat = využitelnost pro analýzu CR</a:t>
            </a:r>
          </a:p>
          <a:p>
            <a:pPr marL="348793" indent="-348793" defTabSz="850391">
              <a:spcBef>
                <a:spcPts val="700"/>
              </a:spcBef>
              <a:buClrTx/>
              <a:buSzPct val="100000"/>
              <a:buFontTx/>
              <a:buBlip>
                <a:blip r:embed="rId4"/>
              </a:buBlip>
              <a:defRPr sz="3255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endParaRPr/>
          </a:p>
          <a:p>
            <a:pPr marL="348793" indent="-348793" defTabSz="850391">
              <a:spcBef>
                <a:spcPts val="700"/>
              </a:spcBef>
              <a:buClrTx/>
              <a:buSzPct val="100000"/>
              <a:buFontTx/>
              <a:buBlip>
                <a:blip r:embed="rId4"/>
              </a:buBlip>
              <a:defRPr sz="3255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r>
              <a:t>Efektivní výběr poplatků = navýšení rozpočtu obcí, částečná  návratnost do CR</a:t>
            </a:r>
          </a:p>
          <a:p>
            <a:pPr marL="348793" indent="-348793" defTabSz="850391">
              <a:spcBef>
                <a:spcPts val="700"/>
              </a:spcBef>
              <a:buClrTx/>
              <a:buSzPct val="100000"/>
              <a:buFontTx/>
              <a:buBlip>
                <a:blip r:embed="rId4"/>
              </a:buBlip>
              <a:defRPr sz="3255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endParaRPr/>
          </a:p>
          <a:p>
            <a:pPr marL="348793" indent="-348793" defTabSz="850391">
              <a:spcBef>
                <a:spcPts val="700"/>
              </a:spcBef>
              <a:buClrTx/>
              <a:buSzPct val="100000"/>
              <a:buFontTx/>
              <a:buBlip>
                <a:blip r:embed="rId4"/>
              </a:buBlip>
              <a:defRPr sz="3255">
                <a:solidFill>
                  <a:srgbClr val="242424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pPr>
            <a:r>
              <a:t>Snížení administrativní zátěže provozovatelů ubytování, zjednodušení povinného reportingu</a:t>
            </a:r>
          </a:p>
        </p:txBody>
      </p:sp>
      <p:sp>
        <p:nvSpPr>
          <p:cNvPr id="195" name="E-Turista = digitalizace"/>
          <p:cNvSpPr txBox="1"/>
          <p:nvPr/>
        </p:nvSpPr>
        <p:spPr>
          <a:xfrm>
            <a:off x="283801" y="3674397"/>
            <a:ext cx="10699641" cy="15080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 algn="ctr">
              <a:lnSpc>
                <a:spcPct val="90000"/>
              </a:lnSpc>
              <a:spcBef>
                <a:spcPts val="2300"/>
              </a:spcBef>
              <a:defRPr sz="6100">
                <a:solidFill>
                  <a:srgbClr val="D93E2B"/>
                </a:solidFill>
                <a:latin typeface="+mn-lt"/>
                <a:ea typeface="+mn-ea"/>
                <a:cs typeface="+mn-cs"/>
                <a:sym typeface="Bodoni SvtyTwo ITC TT-Book"/>
              </a:defRPr>
            </a:lvl1pPr>
          </a:lstStyle>
          <a:p>
            <a:r>
              <a:t>E-Turista = digitalizace</a:t>
            </a:r>
          </a:p>
        </p:txBody>
      </p:sp>
      <p:pic>
        <p:nvPicPr>
          <p:cNvPr id="196" name="GOPR3759.mov" descr="GOPR3759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023758" y="5200650"/>
            <a:ext cx="12427916" cy="699070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18" fill="hold"/>
                                        <p:tgtEl>
                                          <p:spTgt spid="19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196"/>
                </p:tgtEl>
              </p:cMediaNode>
            </p:video>
            <p:seq concurrent="1" prevAc="none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9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6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Shrnutí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Shrnutí</a:t>
            </a:r>
          </a:p>
        </p:txBody>
      </p:sp>
      <p:sp>
        <p:nvSpPr>
          <p:cNvPr id="199" name="Data"/>
          <p:cNvSpPr/>
          <p:nvPr/>
        </p:nvSpPr>
        <p:spPr>
          <a:xfrm>
            <a:off x="5348773" y="7488058"/>
            <a:ext cx="4361660" cy="21808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5400" y="0"/>
                </a:moveTo>
                <a:cubicBezTo>
                  <a:pt x="2418" y="0"/>
                  <a:pt x="0" y="4835"/>
                  <a:pt x="0" y="10800"/>
                </a:cubicBezTo>
                <a:cubicBezTo>
                  <a:pt x="0" y="16765"/>
                  <a:pt x="2418" y="21600"/>
                  <a:pt x="5400" y="21600"/>
                </a:cubicBezTo>
                <a:lnTo>
                  <a:pt x="16200" y="21600"/>
                </a:lnTo>
                <a:cubicBezTo>
                  <a:pt x="19182" y="21600"/>
                  <a:pt x="21600" y="16765"/>
                  <a:pt x="21600" y="10800"/>
                </a:cubicBezTo>
                <a:cubicBezTo>
                  <a:pt x="21600" y="4835"/>
                  <a:pt x="19182" y="0"/>
                  <a:pt x="16200" y="0"/>
                </a:cubicBezTo>
                <a:lnTo>
                  <a:pt x="5400" y="0"/>
                </a:lnTo>
                <a:close/>
              </a:path>
            </a:pathLst>
          </a:custGeom>
          <a:blipFill>
            <a:blip r:embed="rId2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algn="ctr">
              <a:spcBef>
                <a:spcPts val="0"/>
              </a:spcBef>
              <a:defRPr sz="4400">
                <a:solidFill>
                  <a:srgbClr val="FFFFFF"/>
                </a:solidFill>
                <a:effectLst>
                  <a:outerShdw blurRad="25400" dist="33948" dir="2700000" rotWithShape="0">
                    <a:srgbClr val="3B3936"/>
                  </a:outerShdw>
                </a:effectLst>
              </a:defRPr>
            </a:lvl1pPr>
          </a:lstStyle>
          <a:p>
            <a:r>
              <a:t>Data</a:t>
            </a:r>
          </a:p>
        </p:txBody>
      </p:sp>
      <p:sp>
        <p:nvSpPr>
          <p:cNvPr id="200" name="Marketingová podpora"/>
          <p:cNvSpPr/>
          <p:nvPr/>
        </p:nvSpPr>
        <p:spPr>
          <a:xfrm>
            <a:off x="10019131" y="10470019"/>
            <a:ext cx="4361659" cy="21808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5400" y="0"/>
                </a:moveTo>
                <a:cubicBezTo>
                  <a:pt x="2418" y="0"/>
                  <a:pt x="0" y="4835"/>
                  <a:pt x="0" y="10800"/>
                </a:cubicBezTo>
                <a:cubicBezTo>
                  <a:pt x="0" y="16765"/>
                  <a:pt x="2418" y="21600"/>
                  <a:pt x="5400" y="21600"/>
                </a:cubicBezTo>
                <a:lnTo>
                  <a:pt x="16200" y="21600"/>
                </a:lnTo>
                <a:cubicBezTo>
                  <a:pt x="19182" y="21600"/>
                  <a:pt x="21600" y="16765"/>
                  <a:pt x="21600" y="10800"/>
                </a:cubicBezTo>
                <a:cubicBezTo>
                  <a:pt x="21600" y="4835"/>
                  <a:pt x="19182" y="0"/>
                  <a:pt x="16200" y="0"/>
                </a:cubicBezTo>
                <a:lnTo>
                  <a:pt x="5400" y="0"/>
                </a:lnTo>
                <a:close/>
              </a:path>
            </a:pathLst>
          </a:custGeom>
          <a:blipFill>
            <a:blip r:embed="rId2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algn="ctr">
              <a:spcBef>
                <a:spcPts val="0"/>
              </a:spcBef>
              <a:defRPr sz="4400">
                <a:solidFill>
                  <a:srgbClr val="FFFFFF"/>
                </a:solidFill>
                <a:effectLst>
                  <a:outerShdw blurRad="25400" dist="33948" dir="2700000" rotWithShape="0">
                    <a:srgbClr val="3B3936"/>
                  </a:outerShdw>
                </a:effectLst>
              </a:defRPr>
            </a:lvl1pPr>
          </a:lstStyle>
          <a:p>
            <a:r>
              <a:t>Marketingová podpora</a:t>
            </a:r>
          </a:p>
        </p:txBody>
      </p:sp>
      <p:sp>
        <p:nvSpPr>
          <p:cNvPr id="201" name="Podmínky podnikání"/>
          <p:cNvSpPr/>
          <p:nvPr/>
        </p:nvSpPr>
        <p:spPr>
          <a:xfrm>
            <a:off x="10390437" y="4592270"/>
            <a:ext cx="4361659" cy="21808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5400" y="0"/>
                </a:moveTo>
                <a:cubicBezTo>
                  <a:pt x="2418" y="0"/>
                  <a:pt x="0" y="4835"/>
                  <a:pt x="0" y="10800"/>
                </a:cubicBezTo>
                <a:cubicBezTo>
                  <a:pt x="0" y="16765"/>
                  <a:pt x="2418" y="21600"/>
                  <a:pt x="5400" y="21600"/>
                </a:cubicBezTo>
                <a:lnTo>
                  <a:pt x="16200" y="21600"/>
                </a:lnTo>
                <a:cubicBezTo>
                  <a:pt x="19182" y="21600"/>
                  <a:pt x="21600" y="16765"/>
                  <a:pt x="21600" y="10800"/>
                </a:cubicBezTo>
                <a:cubicBezTo>
                  <a:pt x="21600" y="4835"/>
                  <a:pt x="19182" y="0"/>
                  <a:pt x="16200" y="0"/>
                </a:cubicBezTo>
                <a:lnTo>
                  <a:pt x="5400" y="0"/>
                </a:lnTo>
                <a:close/>
              </a:path>
            </a:pathLst>
          </a:custGeom>
          <a:blipFill>
            <a:blip r:embed="rId2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algn="ctr">
              <a:spcBef>
                <a:spcPts val="0"/>
              </a:spcBef>
              <a:defRPr sz="4400">
                <a:solidFill>
                  <a:srgbClr val="FFFFFF"/>
                </a:solidFill>
                <a:effectLst>
                  <a:outerShdw blurRad="25400" dist="33948" dir="2700000" rotWithShape="0">
                    <a:srgbClr val="3B3936"/>
                  </a:outerShdw>
                </a:effectLst>
              </a:defRPr>
            </a:lvl1pPr>
          </a:lstStyle>
          <a:p>
            <a:r>
              <a:t>Podmínky podnikání</a:t>
            </a:r>
          </a:p>
        </p:txBody>
      </p:sp>
      <p:sp>
        <p:nvSpPr>
          <p:cNvPr id="202" name="Spolupráce všech aktérů"/>
          <p:cNvSpPr/>
          <p:nvPr/>
        </p:nvSpPr>
        <p:spPr>
          <a:xfrm>
            <a:off x="14691126" y="7488058"/>
            <a:ext cx="4361659" cy="21808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5400" y="0"/>
                </a:moveTo>
                <a:cubicBezTo>
                  <a:pt x="2418" y="0"/>
                  <a:pt x="0" y="4835"/>
                  <a:pt x="0" y="10800"/>
                </a:cubicBezTo>
                <a:cubicBezTo>
                  <a:pt x="0" y="16765"/>
                  <a:pt x="2418" y="21600"/>
                  <a:pt x="5400" y="21600"/>
                </a:cubicBezTo>
                <a:lnTo>
                  <a:pt x="16200" y="21600"/>
                </a:lnTo>
                <a:cubicBezTo>
                  <a:pt x="19182" y="21600"/>
                  <a:pt x="21600" y="16765"/>
                  <a:pt x="21600" y="10800"/>
                </a:cubicBezTo>
                <a:cubicBezTo>
                  <a:pt x="21600" y="4835"/>
                  <a:pt x="19182" y="0"/>
                  <a:pt x="16200" y="0"/>
                </a:cubicBezTo>
                <a:lnTo>
                  <a:pt x="5400" y="0"/>
                </a:lnTo>
                <a:close/>
              </a:path>
            </a:pathLst>
          </a:custGeom>
          <a:blipFill>
            <a:blip r:embed="rId2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algn="ctr">
              <a:spcBef>
                <a:spcPts val="0"/>
              </a:spcBef>
              <a:defRPr sz="4400">
                <a:solidFill>
                  <a:srgbClr val="FFFFFF"/>
                </a:solidFill>
                <a:effectLst>
                  <a:outerShdw blurRad="25400" dist="33948" dir="2700000" rotWithShape="0">
                    <a:srgbClr val="3B3936"/>
                  </a:outerShdw>
                </a:effectLst>
              </a:defRPr>
            </a:lvl1pPr>
          </a:lstStyle>
          <a:p>
            <a:r>
              <a:t>Spolupráce všech aktérů</a:t>
            </a:r>
          </a:p>
        </p:txBody>
      </p:sp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0BD69BBC-3558-133A-626C-A78DAF6F6077}"/>
              </a:ext>
            </a:extLst>
          </p:cNvPr>
          <p:cNvCxnSpPr/>
          <p:nvPr/>
        </p:nvCxnSpPr>
        <p:spPr>
          <a:xfrm flipV="1">
            <a:off x="7429500" y="5715000"/>
            <a:ext cx="2960937" cy="1773058"/>
          </a:xfrm>
          <a:prstGeom prst="line">
            <a:avLst/>
          </a:prstGeom>
          <a:noFill/>
          <a:ln w="25400" cap="flat">
            <a:solidFill>
              <a:srgbClr val="414141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42E6AD03-61A8-B04D-BE19-455062B7165E}"/>
              </a:ext>
            </a:extLst>
          </p:cNvPr>
          <p:cNvCxnSpPr>
            <a:cxnSpLocks/>
          </p:cNvCxnSpPr>
          <p:nvPr/>
        </p:nvCxnSpPr>
        <p:spPr>
          <a:xfrm>
            <a:off x="14752096" y="5715000"/>
            <a:ext cx="2095724" cy="1773058"/>
          </a:xfrm>
          <a:prstGeom prst="line">
            <a:avLst/>
          </a:prstGeom>
          <a:noFill/>
          <a:ln w="25400" cap="flat">
            <a:solidFill>
              <a:srgbClr val="414141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519CB514-1BC7-E13F-18C2-20C9300C445C}"/>
              </a:ext>
            </a:extLst>
          </p:cNvPr>
          <p:cNvCxnSpPr/>
          <p:nvPr/>
        </p:nvCxnSpPr>
        <p:spPr>
          <a:xfrm flipH="1">
            <a:off x="14380790" y="9668888"/>
            <a:ext cx="2467030" cy="1761112"/>
          </a:xfrm>
          <a:prstGeom prst="line">
            <a:avLst/>
          </a:prstGeom>
          <a:noFill/>
          <a:ln w="25400" cap="flat">
            <a:solidFill>
              <a:srgbClr val="414141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965F449C-FBA2-8531-24C5-81788DEA9669}"/>
              </a:ext>
            </a:extLst>
          </p:cNvPr>
          <p:cNvCxnSpPr/>
          <p:nvPr/>
        </p:nvCxnSpPr>
        <p:spPr>
          <a:xfrm flipH="1" flipV="1">
            <a:off x="7612380" y="9668888"/>
            <a:ext cx="2406751" cy="1989712"/>
          </a:xfrm>
          <a:prstGeom prst="line">
            <a:avLst/>
          </a:prstGeom>
          <a:noFill/>
          <a:ln w="25400" cap="flat">
            <a:solidFill>
              <a:srgbClr val="414141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Lucie Reitingerová - SVAZ OBCHODU A CESTOVNÍHO RUCHU ČR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Lucie Reitingerová - SVAZ OBCHODU A CESTOVNÍHO RUCHU ČR</a:t>
            </a:r>
          </a:p>
        </p:txBody>
      </p:sp>
      <p:pic>
        <p:nvPicPr>
          <p:cNvPr id="209" name="Černobílá fotka mostu Zeeland Bridge v Nizozemsku" descr="Černobílá fotka mostu Zeeland Bridge v Nizozemsku"/>
          <p:cNvPicPr>
            <a:picLocks noGrp="1"/>
          </p:cNvPicPr>
          <p:nvPr>
            <p:ph type="pic" idx="22"/>
          </p:nvPr>
        </p:nvPicPr>
        <p:blipFill>
          <a:blip r:embed="rId2"/>
          <a:stretch>
            <a:fillRect/>
          </a:stretch>
        </p:blipFill>
        <p:spPr>
          <a:xfrm>
            <a:off x="823022" y="801904"/>
            <a:ext cx="22733001" cy="7658101"/>
          </a:xfrm>
          <a:prstGeom prst="rect">
            <a:avLst/>
          </a:prstGeom>
        </p:spPr>
      </p:pic>
      <p:sp>
        <p:nvSpPr>
          <p:cNvPr id="210" name="Děkuji za pozornos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Děkuji za pozornost</a:t>
            </a:r>
          </a:p>
        </p:txBody>
      </p:sp>
      <p:pic>
        <p:nvPicPr>
          <p:cNvPr id="211" name="Obrázek 10" descr="Obrázek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14868" y="10071326"/>
            <a:ext cx="4784665" cy="1980748"/>
          </a:xfrm>
          <a:prstGeom prst="rect">
            <a:avLst/>
          </a:prstGeom>
          <a:ln w="12700">
            <a:miter lim="400000"/>
          </a:ln>
        </p:spPr>
      </p:pic>
      <p:sp>
        <p:nvSpPr>
          <p:cNvPr id="212" name="Foto: Daniel Pecena"/>
          <p:cNvSpPr txBox="1"/>
          <p:nvPr/>
        </p:nvSpPr>
        <p:spPr>
          <a:xfrm>
            <a:off x="20635887" y="7652792"/>
            <a:ext cx="6878788" cy="469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200">
                <a:solidFill>
                  <a:srgbClr val="EBEBEB"/>
                </a:solidFill>
              </a:defRPr>
            </a:lvl1pPr>
          </a:lstStyle>
          <a:p>
            <a:r>
              <a:t>Foto: Daniel Pecena</a:t>
            </a:r>
          </a:p>
        </p:txBody>
      </p: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New_Template4">
  <a:themeElements>
    <a:clrScheme name="New_Template4">
      <a:dk1>
        <a:srgbClr val="414141"/>
      </a:dk1>
      <a:lt1>
        <a:srgbClr val="004141"/>
      </a:lt1>
      <a:dk2>
        <a:srgbClr val="66635F"/>
      </a:dk2>
      <a:lt2>
        <a:srgbClr val="C9C3BA"/>
      </a:lt2>
      <a:accent1>
        <a:srgbClr val="738FAF"/>
      </a:accent1>
      <a:accent2>
        <a:srgbClr val="74B6A8"/>
      </a:accent2>
      <a:accent3>
        <a:srgbClr val="A0AA69"/>
      </a:accent3>
      <a:accent4>
        <a:srgbClr val="CBA968"/>
      </a:accent4>
      <a:accent5>
        <a:srgbClr val="D08A7A"/>
      </a:accent5>
      <a:accent6>
        <a:srgbClr val="9E95A9"/>
      </a:accent6>
      <a:hlink>
        <a:srgbClr val="0000FF"/>
      </a:hlink>
      <a:folHlink>
        <a:srgbClr val="FF00FF"/>
      </a:folHlink>
    </a:clrScheme>
    <a:fontScheme name="New_Template4">
      <a:majorFont>
        <a:latin typeface="Bodoni SvtyTwo ITC TT-Book"/>
        <a:ea typeface="Bodoni SvtyTwo ITC TT-Book"/>
        <a:cs typeface="Bodoni SvtyTwo ITC TT-Book"/>
      </a:majorFont>
      <a:minorFont>
        <a:latin typeface="Bodoni SvtyTwo ITC TT-Book"/>
        <a:ea typeface="Bodoni SvtyTwo ITC TT-Book"/>
        <a:cs typeface="Bodoni SvtyTwo ITC TT-Book"/>
      </a:minorFont>
    </a:fontScheme>
    <a:fmtScheme name="New_Templat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400" b="0" i="0" u="none" strike="noStrike" cap="none" spc="0" normalizeH="0" baseline="0">
            <a:ln>
              <a:noFill/>
            </a:ln>
            <a:solidFill>
              <a:srgbClr val="FFFFFF"/>
            </a:solidFill>
            <a:effectLst>
              <a:outerShdw blurRad="25400" dist="33948" dir="2700000" rotWithShape="0">
                <a:srgbClr val="3B3936"/>
              </a:outerShdw>
            </a:effectLst>
            <a:uFillTx/>
            <a:latin typeface="Palatino"/>
            <a:ea typeface="Palatino"/>
            <a:cs typeface="Palatino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414141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825500" rtl="0" fontAlgn="auto" latinLnBrk="0" hangingPunct="0">
          <a:lnSpc>
            <a:spcPct val="100000"/>
          </a:lnSpc>
          <a:spcBef>
            <a:spcPts val="340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414141"/>
            </a:solidFill>
            <a:effectLst/>
            <a:uFillTx/>
            <a:latin typeface="Palatino"/>
            <a:ea typeface="Palatino"/>
            <a:cs typeface="Palatino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New_Template4">
  <a:themeElements>
    <a:clrScheme name="New_Template4">
      <a:dk1>
        <a:srgbClr val="000000"/>
      </a:dk1>
      <a:lt1>
        <a:srgbClr val="FFFFFF"/>
      </a:lt1>
      <a:dk2>
        <a:srgbClr val="66635F"/>
      </a:dk2>
      <a:lt2>
        <a:srgbClr val="C9C3BA"/>
      </a:lt2>
      <a:accent1>
        <a:srgbClr val="738FAF"/>
      </a:accent1>
      <a:accent2>
        <a:srgbClr val="74B6A8"/>
      </a:accent2>
      <a:accent3>
        <a:srgbClr val="A0AA69"/>
      </a:accent3>
      <a:accent4>
        <a:srgbClr val="CBA968"/>
      </a:accent4>
      <a:accent5>
        <a:srgbClr val="D08A7A"/>
      </a:accent5>
      <a:accent6>
        <a:srgbClr val="9E95A9"/>
      </a:accent6>
      <a:hlink>
        <a:srgbClr val="0000FF"/>
      </a:hlink>
      <a:folHlink>
        <a:srgbClr val="FF00FF"/>
      </a:folHlink>
    </a:clrScheme>
    <a:fontScheme name="New_Template4">
      <a:majorFont>
        <a:latin typeface="Bodoni SvtyTwo ITC TT-Book"/>
        <a:ea typeface="Bodoni SvtyTwo ITC TT-Book"/>
        <a:cs typeface="Bodoni SvtyTwo ITC TT-Book"/>
      </a:majorFont>
      <a:minorFont>
        <a:latin typeface="Bodoni SvtyTwo ITC TT-Book"/>
        <a:ea typeface="Bodoni SvtyTwo ITC TT-Book"/>
        <a:cs typeface="Bodoni SvtyTwo ITC TT-Book"/>
      </a:minorFont>
    </a:fontScheme>
    <a:fmtScheme name="New_Templat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400" b="0" i="0" u="none" strike="noStrike" cap="none" spc="0" normalizeH="0" baseline="0">
            <a:ln>
              <a:noFill/>
            </a:ln>
            <a:solidFill>
              <a:srgbClr val="FFFFFF"/>
            </a:solidFill>
            <a:effectLst>
              <a:outerShdw blurRad="25400" dist="33948" dir="2700000" rotWithShape="0">
                <a:srgbClr val="3B3936"/>
              </a:outerShdw>
            </a:effectLst>
            <a:uFillTx/>
            <a:latin typeface="Palatino"/>
            <a:ea typeface="Palatino"/>
            <a:cs typeface="Palatino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414141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825500" rtl="0" fontAlgn="auto" latinLnBrk="0" hangingPunct="0">
          <a:lnSpc>
            <a:spcPct val="100000"/>
          </a:lnSpc>
          <a:spcBef>
            <a:spcPts val="340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414141"/>
            </a:solidFill>
            <a:effectLst/>
            <a:uFillTx/>
            <a:latin typeface="Palatino"/>
            <a:ea typeface="Palatino"/>
            <a:cs typeface="Palatino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1744</Words>
  <Application>Microsoft Macintosh PowerPoint</Application>
  <PresentationFormat>Vlastní</PresentationFormat>
  <Paragraphs>121</Paragraphs>
  <Slides>11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20" baseType="lpstr">
      <vt:lpstr>Arial</vt:lpstr>
      <vt:lpstr>Bodoni SvtyTwo ITC TT-Book</vt:lpstr>
      <vt:lpstr>Helvetica</vt:lpstr>
      <vt:lpstr>Helvetica Neue</vt:lpstr>
      <vt:lpstr>Palatino</vt:lpstr>
      <vt:lpstr>Segoe UI Light</vt:lpstr>
      <vt:lpstr>Times Roman</vt:lpstr>
      <vt:lpstr>Zapf Dingbats</vt:lpstr>
      <vt:lpstr>New_Template4</vt:lpstr>
      <vt:lpstr>Aktuální výzvy pro podnikatele v cestovním ruchu </vt:lpstr>
      <vt:lpstr>Výchozí stav</vt:lpstr>
      <vt:lpstr>Co s tím?</vt:lpstr>
      <vt:lpstr>Jak využít potenciál cestovního ruchu ?</vt:lpstr>
      <vt:lpstr>Priority cestovního ruchu v Česku</vt:lpstr>
      <vt:lpstr>Největší výzvy cestovního ruchu</vt:lpstr>
      <vt:lpstr>Největší výzvy cestovního ruchu</vt:lpstr>
      <vt:lpstr>Vybrané priority</vt:lpstr>
      <vt:lpstr>Pozitivní příklad </vt:lpstr>
      <vt:lpstr>Shrnutí</vt:lpstr>
      <vt:lpstr>Děkuji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Aktuální výzvy pro podnikatele v cestovním ruchu </dc:title>
  <cp:lastModifiedBy>Reitingerová Lucie</cp:lastModifiedBy>
  <cp:revision>1</cp:revision>
  <dcterms:modified xsi:type="dcterms:W3CDTF">2024-02-26T11:48:34Z</dcterms:modified>
</cp:coreProperties>
</file>